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11"/>
  </p:notesMasterIdLst>
  <p:sldIdLst>
    <p:sldId id="316" r:id="rId2"/>
    <p:sldId id="301" r:id="rId3"/>
    <p:sldId id="312" r:id="rId4"/>
    <p:sldId id="313" r:id="rId5"/>
    <p:sldId id="305" r:id="rId6"/>
    <p:sldId id="297" r:id="rId7"/>
    <p:sldId id="309" r:id="rId8"/>
    <p:sldId id="306" r:id="rId9"/>
    <p:sldId id="315" r:id="rId10"/>
  </p:sldIdLst>
  <p:sldSz cx="9906000" cy="6858000" type="A4"/>
  <p:notesSz cx="9926638" cy="1435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0C6F"/>
    <a:srgbClr val="93006D"/>
    <a:srgbClr val="BD003F"/>
    <a:srgbClr val="EC6707"/>
    <a:srgbClr val="C73686"/>
    <a:srgbClr val="F7A600"/>
    <a:srgbClr val="9C000E"/>
    <a:srgbClr val="65AE1E"/>
    <a:srgbClr val="90C044"/>
    <a:srgbClr val="407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Mellanmörkt format 4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5" autoAdjust="0"/>
    <p:restoredTop sz="84161" autoAdjust="0"/>
  </p:normalViewPr>
  <p:slideViewPr>
    <p:cSldViewPr snapToGrid="0">
      <p:cViewPr varScale="1">
        <p:scale>
          <a:sx n="74" d="100"/>
          <a:sy n="74" d="100"/>
        </p:scale>
        <p:origin x="1104" y="6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4301543" cy="720282"/>
          </a:xfrm>
          <a:prstGeom prst="rect">
            <a:avLst/>
          </a:prstGeom>
        </p:spPr>
        <p:txBody>
          <a:bodyPr vert="horz" lIns="132762" tIns="66381" rIns="132762" bIns="66381" rtlCol="0"/>
          <a:lstStyle>
            <a:lvl1pPr algn="l">
              <a:defRPr sz="1700"/>
            </a:lvl1pPr>
          </a:lstStyle>
          <a:p>
            <a:endParaRPr lang="sv-SE"/>
          </a:p>
        </p:txBody>
      </p:sp>
      <p:sp>
        <p:nvSpPr>
          <p:cNvPr id="3" name="Platshållare för datum 2"/>
          <p:cNvSpPr>
            <a:spLocks noGrp="1"/>
          </p:cNvSpPr>
          <p:nvPr>
            <p:ph type="dt" idx="1"/>
          </p:nvPr>
        </p:nvSpPr>
        <p:spPr>
          <a:xfrm>
            <a:off x="5622799" y="0"/>
            <a:ext cx="4301543" cy="720282"/>
          </a:xfrm>
          <a:prstGeom prst="rect">
            <a:avLst/>
          </a:prstGeom>
        </p:spPr>
        <p:txBody>
          <a:bodyPr vert="horz" lIns="132762" tIns="66381" rIns="132762" bIns="66381" rtlCol="0"/>
          <a:lstStyle>
            <a:lvl1pPr algn="r">
              <a:defRPr sz="1700"/>
            </a:lvl1pPr>
          </a:lstStyle>
          <a:p>
            <a:fld id="{09F81D65-BE42-4F92-A8D8-D9F8A6D22D40}" type="datetimeFigureOut">
              <a:rPr lang="sv-SE" smtClean="0"/>
              <a:t>2020-03-19</a:t>
            </a:fld>
            <a:endParaRPr lang="sv-SE"/>
          </a:p>
        </p:txBody>
      </p:sp>
      <p:sp>
        <p:nvSpPr>
          <p:cNvPr id="4" name="Platshållare för bildobjekt 3"/>
          <p:cNvSpPr>
            <a:spLocks noGrp="1" noRot="1" noChangeAspect="1"/>
          </p:cNvSpPr>
          <p:nvPr>
            <p:ph type="sldImg" idx="2"/>
          </p:nvPr>
        </p:nvSpPr>
        <p:spPr>
          <a:xfrm>
            <a:off x="1465263" y="1795463"/>
            <a:ext cx="6996112" cy="4843462"/>
          </a:xfrm>
          <a:prstGeom prst="rect">
            <a:avLst/>
          </a:prstGeom>
          <a:noFill/>
          <a:ln w="12700">
            <a:solidFill>
              <a:prstClr val="black"/>
            </a:solidFill>
          </a:ln>
        </p:spPr>
        <p:txBody>
          <a:bodyPr vert="horz" lIns="132762" tIns="66381" rIns="132762" bIns="66381" rtlCol="0" anchor="ctr"/>
          <a:lstStyle/>
          <a:p>
            <a:endParaRPr lang="sv-SE"/>
          </a:p>
        </p:txBody>
      </p:sp>
      <p:sp>
        <p:nvSpPr>
          <p:cNvPr id="5" name="Platshållare för anteckningar 4"/>
          <p:cNvSpPr>
            <a:spLocks noGrp="1"/>
          </p:cNvSpPr>
          <p:nvPr>
            <p:ph type="body" sz="quarter" idx="3"/>
          </p:nvPr>
        </p:nvSpPr>
        <p:spPr>
          <a:xfrm>
            <a:off x="992665" y="6908710"/>
            <a:ext cx="7941310" cy="5652582"/>
          </a:xfrm>
          <a:prstGeom prst="rect">
            <a:avLst/>
          </a:prstGeom>
        </p:spPr>
        <p:txBody>
          <a:bodyPr vert="horz" lIns="132762" tIns="66381" rIns="132762" bIns="66381"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 y="13635485"/>
            <a:ext cx="4301543" cy="720280"/>
          </a:xfrm>
          <a:prstGeom prst="rect">
            <a:avLst/>
          </a:prstGeom>
        </p:spPr>
        <p:txBody>
          <a:bodyPr vert="horz" lIns="132762" tIns="66381" rIns="132762" bIns="66381" rtlCol="0" anchor="b"/>
          <a:lstStyle>
            <a:lvl1pPr algn="l">
              <a:defRPr sz="1700"/>
            </a:lvl1pPr>
          </a:lstStyle>
          <a:p>
            <a:endParaRPr lang="sv-SE"/>
          </a:p>
        </p:txBody>
      </p:sp>
      <p:sp>
        <p:nvSpPr>
          <p:cNvPr id="7" name="Platshållare för bildnummer 6"/>
          <p:cNvSpPr>
            <a:spLocks noGrp="1"/>
          </p:cNvSpPr>
          <p:nvPr>
            <p:ph type="sldNum" sz="quarter" idx="5"/>
          </p:nvPr>
        </p:nvSpPr>
        <p:spPr>
          <a:xfrm>
            <a:off x="5622799" y="13635485"/>
            <a:ext cx="4301543" cy="720280"/>
          </a:xfrm>
          <a:prstGeom prst="rect">
            <a:avLst/>
          </a:prstGeom>
        </p:spPr>
        <p:txBody>
          <a:bodyPr vert="horz" lIns="132762" tIns="66381" rIns="132762" bIns="66381" rtlCol="0" anchor="b"/>
          <a:lstStyle>
            <a:lvl1pPr algn="r">
              <a:defRPr sz="1700"/>
            </a:lvl1pPr>
          </a:lstStyle>
          <a:p>
            <a:fld id="{D6B7BC4C-822A-4501-B299-5C1CB2E9D0BC}" type="slidenum">
              <a:rPr lang="sv-SE" smtClean="0"/>
              <a:t>‹#›</a:t>
            </a:fld>
            <a:endParaRPr lang="sv-SE"/>
          </a:p>
        </p:txBody>
      </p:sp>
    </p:spTree>
    <p:extLst>
      <p:ext uri="{BB962C8B-B14F-4D97-AF65-F5344CB8AC3E}">
        <p14:creationId xmlns:p14="http://schemas.microsoft.com/office/powerpoint/2010/main" val="2367725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witter.com/cmyeaton/status/1235571948999991296?s=2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151072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300"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2</a:t>
            </a:fld>
            <a:endParaRPr lang="sv-SE"/>
          </a:p>
        </p:txBody>
      </p:sp>
    </p:spTree>
    <p:extLst>
      <p:ext uri="{BB962C8B-B14F-4D97-AF65-F5344CB8AC3E}">
        <p14:creationId xmlns:p14="http://schemas.microsoft.com/office/powerpoint/2010/main" val="2890996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3</a:t>
            </a:fld>
            <a:endParaRPr lang="sv-SE"/>
          </a:p>
        </p:txBody>
      </p:sp>
    </p:spTree>
    <p:extLst>
      <p:ext uri="{BB962C8B-B14F-4D97-AF65-F5344CB8AC3E}">
        <p14:creationId xmlns:p14="http://schemas.microsoft.com/office/powerpoint/2010/main" val="187122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a:p>
            <a:endParaRPr lang="sv-SE" b="1" dirty="0"/>
          </a:p>
          <a:p>
            <a:endParaRPr lang="sv-SE" b="1" dirty="0"/>
          </a:p>
          <a:p>
            <a:endParaRPr lang="sv-SE" b="1" dirty="0"/>
          </a:p>
          <a:p>
            <a:endParaRPr lang="sv-SE" b="1" dirty="0"/>
          </a:p>
          <a:p>
            <a:endParaRPr lang="sv-SE" b="1" dirty="0"/>
          </a:p>
          <a:p>
            <a:endParaRPr lang="sv-SE" b="1" dirty="0"/>
          </a:p>
          <a:p>
            <a:r>
              <a:rPr lang="sv-SE" b="1" dirty="0"/>
              <a:t>Nationella</a:t>
            </a:r>
            <a:r>
              <a:rPr lang="sv-SE" b="1" baseline="0" dirty="0"/>
              <a:t> pandemigruppen</a:t>
            </a:r>
          </a:p>
          <a:p>
            <a:r>
              <a:rPr lang="sv-SE" baseline="0" dirty="0"/>
              <a:t>FOHM, Socialstyrelsen, MSB, SKR, Arbetsmiljöverket, Läkemedelsverket. Ger kort lägesbild och kommenterar läkemedelsförsörjning, varuflöden, sjukvård m.m.</a:t>
            </a:r>
          </a:p>
          <a:p>
            <a:endParaRPr lang="sv-SE" baseline="0" dirty="0"/>
          </a:p>
          <a:p>
            <a:r>
              <a:rPr lang="sv-SE" b="1" baseline="0" dirty="0"/>
              <a:t>SR undersökning Sveriges kommuner</a:t>
            </a:r>
          </a:p>
          <a:p>
            <a:r>
              <a:rPr lang="sv-SE" dirty="0"/>
              <a:t>Publicerat fredag 6 mars.</a:t>
            </a:r>
            <a:r>
              <a:rPr lang="sv-SE" baseline="0" dirty="0"/>
              <a:t> </a:t>
            </a:r>
            <a:r>
              <a:rPr lang="sv-SE" dirty="0"/>
              <a:t>Mer än 200 svenska kommuner har nu vidtagit åtgärder i samband med det nya coronaviruset. Det visar en enkät som Sveriges Radio gjort. Det handlar bland annat om ändrade regler för att besöka äldreomsorgen och att man planerat för hur man ska göra om många kommunanställda är frånvarande. </a:t>
            </a:r>
            <a:r>
              <a:rPr lang="sv-SE" b="1" dirty="0"/>
              <a:t>221 av totalt 290 </a:t>
            </a:r>
            <a:r>
              <a:rPr lang="sv-SE" dirty="0"/>
              <a:t>svenska kommuner har besvarat Sveriges Radios enkät. Strax över 200 av dem har svarat att man på lokal nivå redan nu vidtagit åtgärder på grund av det nya coronaviruset covid-19. De flesta har skickat ut information, hållit informationsmöten eller informerat anställda om situationen lokalt. 17 kommuner har infört reserestriktioner för kommunanställdas tjänsteresor, till exempel att inte tillåta resor till områden där coronaviruset sprids. </a:t>
            </a:r>
            <a:r>
              <a:rPr lang="sv-SE" b="1" dirty="0"/>
              <a:t>En del kommuner</a:t>
            </a:r>
            <a:r>
              <a:rPr lang="sv-SE" dirty="0"/>
              <a:t> har också infört skärpta regler för besök i exempelvis äldreomsorgen för att undvika spridning. </a:t>
            </a:r>
          </a:p>
          <a:p>
            <a:endParaRPr lang="sv-SE" dirty="0"/>
          </a:p>
          <a:p>
            <a:r>
              <a:rPr lang="sv-SE" sz="1200" b="1" kern="1200" dirty="0">
                <a:solidFill>
                  <a:schemeClr val="tx1"/>
                </a:solidFill>
                <a:effectLst/>
                <a:latin typeface="+mn-lt"/>
                <a:ea typeface="+mn-ea"/>
                <a:cs typeface="+mn-cs"/>
              </a:rPr>
              <a:t>China </a:t>
            </a:r>
            <a:r>
              <a:rPr lang="sv-SE" sz="1200" b="1" kern="1200" dirty="0" err="1">
                <a:solidFill>
                  <a:schemeClr val="tx1"/>
                </a:solidFill>
                <a:effectLst/>
                <a:latin typeface="+mn-lt"/>
                <a:ea typeface="+mn-ea"/>
                <a:cs typeface="+mn-cs"/>
              </a:rPr>
              <a:t>study</a:t>
            </a:r>
            <a:r>
              <a:rPr lang="sv-SE" sz="1200" b="1" kern="1200" dirty="0">
                <a:solidFill>
                  <a:schemeClr val="tx1"/>
                </a:solidFill>
                <a:effectLst/>
                <a:latin typeface="+mn-lt"/>
                <a:ea typeface="+mn-ea"/>
                <a:cs typeface="+mn-cs"/>
              </a:rPr>
              <a:t> suggests </a:t>
            </a:r>
            <a:r>
              <a:rPr lang="sv-SE" sz="1200" b="1" kern="1200" dirty="0" err="1">
                <a:solidFill>
                  <a:schemeClr val="tx1"/>
                </a:solidFill>
                <a:effectLst/>
                <a:latin typeface="+mn-lt"/>
                <a:ea typeface="+mn-ea"/>
                <a:cs typeface="+mn-cs"/>
              </a:rPr>
              <a:t>children</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are</a:t>
            </a:r>
            <a:r>
              <a:rPr lang="sv-SE" sz="1200" b="1" kern="1200" dirty="0">
                <a:solidFill>
                  <a:schemeClr val="tx1"/>
                </a:solidFill>
                <a:effectLst/>
                <a:latin typeface="+mn-lt"/>
                <a:ea typeface="+mn-ea"/>
                <a:cs typeface="+mn-cs"/>
              </a:rPr>
              <a:t> as </a:t>
            </a:r>
            <a:r>
              <a:rPr lang="sv-SE" sz="1200" b="1" kern="1200" dirty="0" err="1">
                <a:solidFill>
                  <a:schemeClr val="tx1"/>
                </a:solidFill>
                <a:effectLst/>
                <a:latin typeface="+mn-lt"/>
                <a:ea typeface="+mn-ea"/>
                <a:cs typeface="+mn-cs"/>
              </a:rPr>
              <a:t>likely</a:t>
            </a:r>
            <a:r>
              <a:rPr lang="sv-SE" sz="1200" b="1" kern="1200" dirty="0">
                <a:solidFill>
                  <a:schemeClr val="tx1"/>
                </a:solidFill>
                <a:effectLst/>
                <a:latin typeface="+mn-lt"/>
                <a:ea typeface="+mn-ea"/>
                <a:cs typeface="+mn-cs"/>
              </a:rPr>
              <a:t> to be </a:t>
            </a:r>
            <a:r>
              <a:rPr lang="sv-SE" sz="1200" b="1" kern="1200" dirty="0" err="1">
                <a:solidFill>
                  <a:schemeClr val="tx1"/>
                </a:solidFill>
                <a:effectLst/>
                <a:latin typeface="+mn-lt"/>
                <a:ea typeface="+mn-ea"/>
                <a:cs typeface="+mn-cs"/>
              </a:rPr>
              <a:t>infected</a:t>
            </a:r>
            <a:r>
              <a:rPr lang="sv-SE" sz="1200" b="1" kern="1200" dirty="0">
                <a:solidFill>
                  <a:schemeClr val="tx1"/>
                </a:solidFill>
                <a:effectLst/>
                <a:latin typeface="+mn-lt"/>
                <a:ea typeface="+mn-ea"/>
                <a:cs typeface="+mn-cs"/>
              </a:rPr>
              <a:t> as </a:t>
            </a:r>
            <a:r>
              <a:rPr lang="sv-SE" sz="1200" b="1" kern="1200" dirty="0" err="1">
                <a:solidFill>
                  <a:schemeClr val="tx1"/>
                </a:solidFill>
                <a:effectLst/>
                <a:latin typeface="+mn-lt"/>
                <a:ea typeface="+mn-ea"/>
                <a:cs typeface="+mn-cs"/>
              </a:rPr>
              <a:t>adults</a:t>
            </a:r>
            <a:r>
              <a:rPr lang="sv-SE" sz="1200" b="1" kern="1200" dirty="0">
                <a:solidFill>
                  <a:schemeClr val="tx1"/>
                </a:solidFill>
                <a:effectLst/>
                <a:latin typeface="+mn-lt"/>
                <a:ea typeface="+mn-ea"/>
                <a:cs typeface="+mn-cs"/>
              </a:rPr>
              <a:t> 5-mars</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Children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just as </a:t>
            </a:r>
            <a:r>
              <a:rPr lang="sv-SE" sz="1200" kern="1200" dirty="0" err="1">
                <a:solidFill>
                  <a:schemeClr val="tx1"/>
                </a:solidFill>
                <a:effectLst/>
                <a:latin typeface="+mn-lt"/>
                <a:ea typeface="+mn-ea"/>
                <a:cs typeface="+mn-cs"/>
              </a:rPr>
              <a:t>likely</a:t>
            </a:r>
            <a:r>
              <a:rPr lang="sv-SE" sz="1200" kern="1200" dirty="0">
                <a:solidFill>
                  <a:schemeClr val="tx1"/>
                </a:solidFill>
                <a:effectLst/>
                <a:latin typeface="+mn-lt"/>
                <a:ea typeface="+mn-ea"/>
                <a:cs typeface="+mn-cs"/>
              </a:rPr>
              <a:t> to get </a:t>
            </a:r>
            <a:r>
              <a:rPr lang="sv-SE" sz="1200" kern="1200" dirty="0" err="1">
                <a:solidFill>
                  <a:schemeClr val="tx1"/>
                </a:solidFill>
                <a:effectLst/>
                <a:latin typeface="+mn-lt"/>
                <a:ea typeface="+mn-ea"/>
                <a:cs typeface="+mn-cs"/>
              </a:rPr>
              <a:t>infected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with</a:t>
            </a:r>
            <a:r>
              <a:rPr lang="sv-SE" sz="1200" kern="1200" dirty="0">
                <a:solidFill>
                  <a:schemeClr val="tx1"/>
                </a:solidFill>
                <a:effectLst/>
                <a:latin typeface="+mn-lt"/>
                <a:ea typeface="+mn-ea"/>
                <a:cs typeface="+mn-cs"/>
              </a:rPr>
              <a:t> the new coronavirus as </a:t>
            </a:r>
            <a:r>
              <a:rPr lang="sv-SE" sz="1200" kern="1200" dirty="0" err="1">
                <a:solidFill>
                  <a:schemeClr val="tx1"/>
                </a:solidFill>
                <a:effectLst/>
                <a:latin typeface="+mn-lt"/>
                <a:ea typeface="+mn-ea"/>
                <a:cs typeface="+mn-cs"/>
              </a:rPr>
              <a:t>adults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finds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one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the </a:t>
            </a:r>
            <a:r>
              <a:rPr lang="sv-SE" sz="1200" kern="1200" dirty="0" err="1">
                <a:solidFill>
                  <a:schemeClr val="tx1"/>
                </a:solidFill>
                <a:effectLst/>
                <a:latin typeface="+mn-lt"/>
                <a:ea typeface="+mn-ea"/>
                <a:cs typeface="+mn-cs"/>
              </a:rPr>
              <a:t>most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detailed</a:t>
            </a:r>
            <a:r>
              <a:rPr lang="sv-SE" sz="1200" kern="1200" dirty="0">
                <a:solidFill>
                  <a:schemeClr val="tx1"/>
                </a:solidFill>
                <a:effectLst/>
                <a:latin typeface="+mn-lt"/>
                <a:ea typeface="+mn-ea"/>
                <a:cs typeface="+mn-cs"/>
              </a:rPr>
              <a:t> studies </a:t>
            </a:r>
            <a:r>
              <a:rPr lang="sv-SE" sz="1200" kern="1200" dirty="0" err="1">
                <a:solidFill>
                  <a:schemeClr val="tx1"/>
                </a:solidFill>
                <a:effectLst/>
                <a:latin typeface="+mn-lt"/>
                <a:ea typeface="+mn-ea"/>
                <a:cs typeface="+mn-cs"/>
              </a:rPr>
              <a:t>yet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published</a:t>
            </a:r>
            <a:r>
              <a:rPr lang="sv-SE" sz="1200" kern="1200" dirty="0">
                <a:solidFill>
                  <a:schemeClr val="tx1"/>
                </a:solidFill>
                <a:effectLst/>
                <a:latin typeface="+mn-lt"/>
                <a:ea typeface="+mn-ea"/>
                <a:cs typeface="+mn-cs"/>
              </a:rPr>
              <a:t> on the </a:t>
            </a:r>
            <a:r>
              <a:rPr lang="sv-SE" sz="1200" kern="1200" dirty="0" err="1">
                <a:solidFill>
                  <a:schemeClr val="tx1"/>
                </a:solidFill>
                <a:effectLst/>
                <a:latin typeface="+mn-lt"/>
                <a:ea typeface="+mn-ea"/>
                <a:cs typeface="+mn-cs"/>
              </a:rPr>
              <a:t>spread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the virus, </a:t>
            </a:r>
            <a:r>
              <a:rPr lang="sv-SE" sz="1200" kern="1200" dirty="0" err="1">
                <a:solidFill>
                  <a:schemeClr val="tx1"/>
                </a:solidFill>
                <a:effectLst/>
                <a:latin typeface="+mn-lt"/>
                <a:ea typeface="+mn-ea"/>
                <a:cs typeface="+mn-cs"/>
              </a:rPr>
              <a:t>known</a:t>
            </a:r>
            <a:r>
              <a:rPr lang="sv-SE" sz="1200" kern="1200" dirty="0">
                <a:solidFill>
                  <a:schemeClr val="tx1"/>
                </a:solidFill>
                <a:effectLst/>
                <a:latin typeface="+mn-lt"/>
                <a:ea typeface="+mn-ea"/>
                <a:cs typeface="+mn-cs"/>
              </a:rPr>
              <a:t> as SARS-CoV-2. The </a:t>
            </a:r>
            <a:r>
              <a:rPr lang="sv-SE" sz="1200" kern="1200" dirty="0" err="1">
                <a:solidFill>
                  <a:schemeClr val="tx1"/>
                </a:solidFill>
                <a:effectLst/>
                <a:latin typeface="+mn-lt"/>
                <a:ea typeface="+mn-ea"/>
                <a:cs typeface="+mn-cs"/>
              </a:rPr>
              <a:t>analysis</a:t>
            </a:r>
            <a:r>
              <a:rPr lang="sv-SE" sz="1200" kern="1200" dirty="0">
                <a:solidFill>
                  <a:schemeClr val="tx1"/>
                </a:solidFill>
                <a:effectLst/>
                <a:latin typeface="+mn-lt"/>
                <a:ea typeface="+mn-ea"/>
                <a:cs typeface="+mn-cs"/>
              </a:rPr>
              <a:t> — </a:t>
            </a:r>
            <a:r>
              <a:rPr lang="sv-SE" sz="1200" kern="1200" dirty="0" err="1">
                <a:solidFill>
                  <a:schemeClr val="tx1"/>
                </a:solidFill>
                <a:effectLst/>
                <a:latin typeface="+mn-lt"/>
                <a:ea typeface="+mn-ea"/>
                <a:cs typeface="+mn-cs"/>
              </a:rPr>
              <a:t>based</a:t>
            </a:r>
            <a:r>
              <a:rPr lang="sv-SE" sz="1200" kern="1200" dirty="0">
                <a:solidFill>
                  <a:schemeClr val="tx1"/>
                </a:solidFill>
                <a:effectLst/>
                <a:latin typeface="+mn-lt"/>
                <a:ea typeface="+mn-ea"/>
                <a:cs typeface="+mn-cs"/>
              </a:rPr>
              <a:t> on data from Shenzhen, China — </a:t>
            </a:r>
            <a:r>
              <a:rPr lang="sv-SE" sz="1200" kern="1200" dirty="0" err="1">
                <a:solidFill>
                  <a:schemeClr val="tx1"/>
                </a:solidFill>
                <a:effectLst/>
                <a:latin typeface="+mn-lt"/>
                <a:ea typeface="+mn-ea"/>
                <a:cs typeface="+mn-cs"/>
              </a:rPr>
              <a:t>provides</a:t>
            </a:r>
            <a:r>
              <a:rPr lang="sv-SE" sz="1200" kern="1200" dirty="0">
                <a:solidFill>
                  <a:schemeClr val="tx1"/>
                </a:solidFill>
                <a:effectLst/>
                <a:latin typeface="+mn-lt"/>
                <a:ea typeface="+mn-ea"/>
                <a:cs typeface="+mn-cs"/>
              </a:rPr>
              <a:t> a partial </a:t>
            </a:r>
            <a:r>
              <a:rPr lang="sv-SE" sz="1200" kern="1200" dirty="0" err="1">
                <a:solidFill>
                  <a:schemeClr val="tx1"/>
                </a:solidFill>
                <a:effectLst/>
                <a:latin typeface="+mn-lt"/>
                <a:ea typeface="+mn-ea"/>
                <a:cs typeface="+mn-cs"/>
              </a:rPr>
              <a:t>answer</a:t>
            </a:r>
            <a:r>
              <a:rPr lang="sv-SE" sz="1200" kern="1200" dirty="0">
                <a:solidFill>
                  <a:schemeClr val="tx1"/>
                </a:solidFill>
                <a:effectLst/>
                <a:latin typeface="+mn-lt"/>
                <a:ea typeface="+mn-ea"/>
                <a:cs typeface="+mn-cs"/>
              </a:rPr>
              <a:t> to </a:t>
            </a:r>
            <a:r>
              <a:rPr lang="sv-SE" sz="1200" kern="1200" dirty="0" err="1">
                <a:solidFill>
                  <a:schemeClr val="tx1"/>
                </a:solidFill>
                <a:effectLst/>
                <a:latin typeface="+mn-lt"/>
                <a:ea typeface="+mn-ea"/>
                <a:cs typeface="+mn-cs"/>
              </a:rPr>
              <a:t>one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the </a:t>
            </a:r>
            <a:r>
              <a:rPr lang="sv-SE" sz="1200" kern="1200" dirty="0" err="1">
                <a:solidFill>
                  <a:schemeClr val="tx1"/>
                </a:solidFill>
                <a:effectLst/>
                <a:latin typeface="+mn-lt"/>
                <a:ea typeface="+mn-ea"/>
                <a:cs typeface="+mn-cs"/>
              </a:rPr>
              <a:t>most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pressing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questions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surrounding</a:t>
            </a:r>
            <a:r>
              <a:rPr lang="sv-SE" sz="1200" kern="1200" dirty="0">
                <a:solidFill>
                  <a:schemeClr val="tx1"/>
                </a:solidFill>
                <a:effectLst/>
                <a:latin typeface="+mn-lt"/>
                <a:ea typeface="+mn-ea"/>
                <a:cs typeface="+mn-cs"/>
              </a:rPr>
              <a:t> the </a:t>
            </a:r>
            <a:r>
              <a:rPr lang="sv-SE" sz="1200" kern="1200" dirty="0" err="1">
                <a:solidFill>
                  <a:schemeClr val="tx1"/>
                </a:solidFill>
                <a:effectLst/>
                <a:latin typeface="+mn-lt"/>
                <a:ea typeface="+mn-ea"/>
                <a:cs typeface="+mn-cs"/>
              </a:rPr>
              <a:t>outbreak</a:t>
            </a:r>
            <a:r>
              <a:rPr lang="sv-SE" sz="1200" kern="1200" dirty="0">
                <a:solidFill>
                  <a:schemeClr val="tx1"/>
                </a:solidFill>
                <a:effectLst/>
                <a:latin typeface="+mn-lt"/>
                <a:ea typeface="+mn-ea"/>
                <a:cs typeface="+mn-cs"/>
              </a:rPr>
              <a:t>: the </a:t>
            </a:r>
            <a:r>
              <a:rPr lang="sv-SE" sz="1200" kern="1200" dirty="0" err="1">
                <a:solidFill>
                  <a:schemeClr val="tx1"/>
                </a:solidFill>
                <a:effectLst/>
                <a:latin typeface="+mn-lt"/>
                <a:ea typeface="+mn-ea"/>
                <a:cs typeface="+mn-cs"/>
              </a:rPr>
              <a:t>role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children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Previous</a:t>
            </a:r>
            <a:r>
              <a:rPr lang="sv-SE" sz="1200" kern="1200" dirty="0">
                <a:solidFill>
                  <a:schemeClr val="tx1"/>
                </a:solidFill>
                <a:effectLst/>
                <a:latin typeface="+mn-lt"/>
                <a:ea typeface="+mn-ea"/>
                <a:cs typeface="+mn-cs"/>
              </a:rPr>
              <a:t> studies </a:t>
            </a:r>
            <a:r>
              <a:rPr lang="sv-SE" sz="1200" kern="1200" dirty="0" err="1">
                <a:solidFill>
                  <a:schemeClr val="tx1"/>
                </a:solidFill>
                <a:effectLst/>
                <a:latin typeface="+mn-lt"/>
                <a:ea typeface="+mn-ea"/>
                <a:cs typeface="+mn-cs"/>
              </a:rPr>
              <a:t>have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suggested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kids </a:t>
            </a:r>
            <a:r>
              <a:rPr lang="sv-SE" sz="1200" kern="1200" dirty="0" err="1">
                <a:solidFill>
                  <a:schemeClr val="tx1"/>
                </a:solidFill>
                <a:effectLst/>
                <a:latin typeface="+mn-lt"/>
                <a:ea typeface="+mn-ea"/>
                <a:cs typeface="+mn-cs"/>
              </a:rPr>
              <a:t>were</a:t>
            </a:r>
            <a:r>
              <a:rPr lang="sv-SE" sz="1200" kern="1200" dirty="0">
                <a:solidFill>
                  <a:schemeClr val="tx1"/>
                </a:solidFill>
                <a:effectLst/>
                <a:latin typeface="+mn-lt"/>
                <a:ea typeface="+mn-ea"/>
                <a:cs typeface="+mn-cs"/>
              </a:rPr>
              <a:t> far less </a:t>
            </a:r>
            <a:r>
              <a:rPr lang="sv-SE" sz="1200" kern="1200" dirty="0" err="1">
                <a:solidFill>
                  <a:schemeClr val="tx1"/>
                </a:solidFill>
                <a:effectLst/>
                <a:latin typeface="+mn-lt"/>
                <a:ea typeface="+mn-ea"/>
                <a:cs typeface="+mn-cs"/>
              </a:rPr>
              <a:t>likely</a:t>
            </a:r>
            <a:r>
              <a:rPr lang="sv-SE" sz="1200" kern="1200" dirty="0">
                <a:solidFill>
                  <a:schemeClr val="tx1"/>
                </a:solidFill>
                <a:effectLst/>
                <a:latin typeface="+mn-lt"/>
                <a:ea typeface="+mn-ea"/>
                <a:cs typeface="+mn-cs"/>
              </a:rPr>
              <a:t> to </a:t>
            </a:r>
            <a:r>
              <a:rPr lang="sv-SE" sz="1200" kern="1200" dirty="0" err="1">
                <a:solidFill>
                  <a:schemeClr val="tx1"/>
                </a:solidFill>
                <a:effectLst/>
                <a:latin typeface="+mn-lt"/>
                <a:ea typeface="+mn-ea"/>
                <a:cs typeface="+mn-cs"/>
              </a:rPr>
              <a:t>develop</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severe</a:t>
            </a:r>
            <a:r>
              <a:rPr lang="sv-SE" sz="1200" kern="1200" dirty="0">
                <a:solidFill>
                  <a:schemeClr val="tx1"/>
                </a:solidFill>
                <a:effectLst/>
                <a:latin typeface="+mn-lt"/>
                <a:ea typeface="+mn-ea"/>
                <a:cs typeface="+mn-cs"/>
              </a:rPr>
              <a:t> symptoms </a:t>
            </a:r>
            <a:r>
              <a:rPr lang="sv-SE" sz="1200" kern="1200" dirty="0" err="1">
                <a:solidFill>
                  <a:schemeClr val="tx1"/>
                </a:solidFill>
                <a:effectLst/>
                <a:latin typeface="+mn-lt"/>
                <a:ea typeface="+mn-ea"/>
                <a:cs typeface="+mn-cs"/>
              </a:rPr>
              <a:t>when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infected</a:t>
            </a:r>
            <a:r>
              <a:rPr lang="sv-SE" sz="1200" kern="1200" dirty="0">
                <a:solidFill>
                  <a:schemeClr val="tx1"/>
                </a:solidFill>
                <a:effectLst/>
                <a:latin typeface="+mn-lt"/>
                <a:ea typeface="+mn-ea"/>
                <a:cs typeface="+mn-cs"/>
              </a:rPr>
              <a:t> by the coronavirus, </a:t>
            </a:r>
            <a:r>
              <a:rPr lang="sv-SE" sz="1200" kern="1200" dirty="0" err="1">
                <a:solidFill>
                  <a:schemeClr val="tx1"/>
                </a:solidFill>
                <a:effectLst/>
                <a:latin typeface="+mn-lt"/>
                <a:ea typeface="+mn-ea"/>
                <a:cs typeface="+mn-cs"/>
              </a:rPr>
              <a:t>compared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with</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other</a:t>
            </a:r>
            <a:r>
              <a:rPr lang="sv-SE" sz="1200" kern="1200" dirty="0">
                <a:solidFill>
                  <a:schemeClr val="tx1"/>
                </a:solidFill>
                <a:effectLst/>
                <a:latin typeface="+mn-lt"/>
                <a:ea typeface="+mn-ea"/>
                <a:cs typeface="+mn-cs"/>
              </a:rPr>
              <a:t> age </a:t>
            </a:r>
            <a:r>
              <a:rPr lang="sv-SE" sz="1200" kern="1200" dirty="0" err="1">
                <a:solidFill>
                  <a:schemeClr val="tx1"/>
                </a:solidFill>
                <a:effectLst/>
                <a:latin typeface="+mn-lt"/>
                <a:ea typeface="+mn-ea"/>
                <a:cs typeface="+mn-cs"/>
              </a:rPr>
              <a:t>groups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But</a:t>
            </a:r>
            <a:r>
              <a:rPr lang="sv-SE" sz="1200" kern="1200" dirty="0">
                <a:solidFill>
                  <a:schemeClr val="tx1"/>
                </a:solidFill>
                <a:effectLst/>
                <a:latin typeface="+mn-lt"/>
                <a:ea typeface="+mn-ea"/>
                <a:cs typeface="+mn-cs"/>
              </a:rPr>
              <a:t> it </a:t>
            </a:r>
            <a:r>
              <a:rPr lang="sv-SE" sz="1200" kern="1200" dirty="0" err="1">
                <a:solidFill>
                  <a:schemeClr val="tx1"/>
                </a:solidFill>
                <a:effectLst/>
                <a:latin typeface="+mn-lt"/>
                <a:ea typeface="+mn-ea"/>
                <a:cs typeface="+mn-cs"/>
              </a:rPr>
              <a:t>was</a:t>
            </a:r>
            <a:r>
              <a:rPr lang="sv-SE" sz="1200" kern="1200" dirty="0">
                <a:solidFill>
                  <a:schemeClr val="tx1"/>
                </a:solidFill>
                <a:effectLst/>
                <a:latin typeface="+mn-lt"/>
                <a:ea typeface="+mn-ea"/>
                <a:cs typeface="+mn-cs"/>
              </a:rPr>
              <a:t> not </a:t>
            </a:r>
            <a:r>
              <a:rPr lang="sv-SE" sz="1200" kern="1200" dirty="0" err="1">
                <a:solidFill>
                  <a:schemeClr val="tx1"/>
                </a:solidFill>
                <a:effectLst/>
                <a:latin typeface="+mn-lt"/>
                <a:ea typeface="+mn-ea"/>
                <a:cs typeface="+mn-cs"/>
              </a:rPr>
              <a:t>clear</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if</a:t>
            </a:r>
            <a:r>
              <a:rPr lang="sv-SE" sz="1200" kern="1200" dirty="0">
                <a:solidFill>
                  <a:schemeClr val="tx1"/>
                </a:solidFill>
                <a:effectLst/>
                <a:latin typeface="+mn-lt"/>
                <a:ea typeface="+mn-ea"/>
                <a:cs typeface="+mn-cs"/>
              </a:rPr>
              <a:t> it </a:t>
            </a:r>
            <a:r>
              <a:rPr lang="sv-SE" sz="1200" kern="1200" dirty="0" err="1">
                <a:solidFill>
                  <a:schemeClr val="tx1"/>
                </a:solidFill>
                <a:effectLst/>
                <a:latin typeface="+mn-lt"/>
                <a:ea typeface="+mn-ea"/>
                <a:cs typeface="+mn-cs"/>
              </a:rPr>
              <a:t>was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because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they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weren’t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getting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infected</a:t>
            </a:r>
            <a:r>
              <a:rPr lang="sv-SE" sz="1200" kern="1200" dirty="0">
                <a:solidFill>
                  <a:schemeClr val="tx1"/>
                </a:solidFill>
                <a:effectLst/>
                <a:latin typeface="+mn-lt"/>
                <a:ea typeface="+mn-ea"/>
                <a:cs typeface="+mn-cs"/>
              </a:rPr>
              <a:t> or </a:t>
            </a:r>
            <a:r>
              <a:rPr lang="sv-SE" sz="1200" kern="1200" dirty="0" err="1">
                <a:solidFill>
                  <a:schemeClr val="tx1"/>
                </a:solidFill>
                <a:effectLst/>
                <a:latin typeface="+mn-lt"/>
                <a:ea typeface="+mn-ea"/>
                <a:cs typeface="+mn-cs"/>
              </a:rPr>
              <a:t>if</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they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were</a:t>
            </a:r>
            <a:r>
              <a:rPr lang="sv-SE" sz="1200" kern="1200" dirty="0">
                <a:solidFill>
                  <a:schemeClr val="tx1"/>
                </a:solidFill>
                <a:effectLst/>
                <a:latin typeface="+mn-lt"/>
                <a:ea typeface="+mn-ea"/>
                <a:cs typeface="+mn-cs"/>
              </a:rPr>
              <a:t> fighting off the </a:t>
            </a:r>
            <a:r>
              <a:rPr lang="sv-SE" sz="1200" kern="1200" dirty="0" err="1">
                <a:solidFill>
                  <a:schemeClr val="tx1"/>
                </a:solidFill>
                <a:effectLst/>
                <a:latin typeface="+mn-lt"/>
                <a:ea typeface="+mn-ea"/>
                <a:cs typeface="+mn-cs"/>
              </a:rPr>
              <a:t>infection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more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effectively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than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others</a:t>
            </a:r>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“Kids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just as </a:t>
            </a:r>
            <a:r>
              <a:rPr lang="sv-SE" sz="1200" kern="1200" dirty="0" err="1">
                <a:solidFill>
                  <a:schemeClr val="tx1"/>
                </a:solidFill>
                <a:effectLst/>
                <a:latin typeface="+mn-lt"/>
                <a:ea typeface="+mn-ea"/>
                <a:cs typeface="+mn-cs"/>
              </a:rPr>
              <a:t>likely</a:t>
            </a:r>
            <a:r>
              <a:rPr lang="sv-SE" sz="1200" kern="1200" dirty="0">
                <a:solidFill>
                  <a:schemeClr val="tx1"/>
                </a:solidFill>
                <a:effectLst/>
                <a:latin typeface="+mn-lt"/>
                <a:ea typeface="+mn-ea"/>
                <a:cs typeface="+mn-cs"/>
              </a:rPr>
              <a:t> to get </a:t>
            </a:r>
            <a:r>
              <a:rPr lang="sv-SE" sz="1200" kern="1200" dirty="0" err="1">
                <a:solidFill>
                  <a:schemeClr val="tx1"/>
                </a:solidFill>
                <a:effectLst/>
                <a:latin typeface="+mn-lt"/>
                <a:ea typeface="+mn-ea"/>
                <a:cs typeface="+mn-cs"/>
              </a:rPr>
              <a:t>infected</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they’re</a:t>
            </a:r>
            <a:r>
              <a:rPr lang="sv-SE" sz="1200" kern="1200" dirty="0">
                <a:solidFill>
                  <a:schemeClr val="tx1"/>
                </a:solidFill>
                <a:effectLst/>
                <a:latin typeface="+mn-lt"/>
                <a:ea typeface="+mn-ea"/>
                <a:cs typeface="+mn-cs"/>
              </a:rPr>
              <a:t> not </a:t>
            </a:r>
            <a:r>
              <a:rPr lang="sv-SE" sz="1200" kern="1200" dirty="0" err="1">
                <a:solidFill>
                  <a:schemeClr val="tx1"/>
                </a:solidFill>
                <a:effectLst/>
                <a:latin typeface="+mn-lt"/>
                <a:ea typeface="+mn-ea"/>
                <a:cs typeface="+mn-cs"/>
              </a:rPr>
              <a:t>getting</a:t>
            </a:r>
            <a:r>
              <a:rPr lang="sv-SE" sz="1200" kern="1200" dirty="0">
                <a:solidFill>
                  <a:schemeClr val="tx1"/>
                </a:solidFill>
                <a:effectLst/>
                <a:latin typeface="+mn-lt"/>
                <a:ea typeface="+mn-ea"/>
                <a:cs typeface="+mn-cs"/>
              </a:rPr>
              <a:t> sick,” </a:t>
            </a:r>
            <a:r>
              <a:rPr lang="sv-SE" sz="1200" kern="1200" dirty="0" err="1">
                <a:solidFill>
                  <a:schemeClr val="tx1"/>
                </a:solidFill>
                <a:effectLst/>
                <a:latin typeface="+mn-lt"/>
                <a:ea typeface="+mn-ea"/>
                <a:cs typeface="+mn-cs"/>
              </a:rPr>
              <a:t>says</a:t>
            </a:r>
            <a:r>
              <a:rPr lang="sv-SE" sz="1200" kern="1200" dirty="0">
                <a:solidFill>
                  <a:schemeClr val="tx1"/>
                </a:solidFill>
                <a:effectLst/>
                <a:latin typeface="+mn-lt"/>
                <a:ea typeface="+mn-ea"/>
                <a:cs typeface="+mn-cs"/>
              </a:rPr>
              <a:t> Justin </a:t>
            </a:r>
            <a:r>
              <a:rPr lang="sv-SE" sz="1200" kern="1200" dirty="0" err="1">
                <a:solidFill>
                  <a:schemeClr val="tx1"/>
                </a:solidFill>
                <a:effectLst/>
                <a:latin typeface="+mn-lt"/>
                <a:ea typeface="+mn-ea"/>
                <a:cs typeface="+mn-cs"/>
              </a:rPr>
              <a:t>Lessler</a:t>
            </a:r>
            <a:r>
              <a:rPr lang="sv-SE" sz="1200" kern="1200" dirty="0">
                <a:solidFill>
                  <a:schemeClr val="tx1"/>
                </a:solidFill>
                <a:effectLst/>
                <a:latin typeface="+mn-lt"/>
                <a:ea typeface="+mn-ea"/>
                <a:cs typeface="+mn-cs"/>
              </a:rPr>
              <a:t>, an </a:t>
            </a:r>
            <a:r>
              <a:rPr lang="sv-SE" sz="1200" kern="1200" dirty="0" err="1">
                <a:solidFill>
                  <a:schemeClr val="tx1"/>
                </a:solidFill>
                <a:effectLst/>
                <a:latin typeface="+mn-lt"/>
                <a:ea typeface="+mn-ea"/>
                <a:cs typeface="+mn-cs"/>
              </a:rPr>
              <a:t>infectious-disease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epidemiologist</a:t>
            </a:r>
            <a:r>
              <a:rPr lang="sv-SE" sz="1200" kern="1200" dirty="0">
                <a:solidFill>
                  <a:schemeClr val="tx1"/>
                </a:solidFill>
                <a:effectLst/>
                <a:latin typeface="+mn-lt"/>
                <a:ea typeface="+mn-ea"/>
                <a:cs typeface="+mn-cs"/>
              </a:rPr>
              <a:t> at Johns Hopkins Bloomberg </a:t>
            </a:r>
            <a:r>
              <a:rPr lang="sv-SE" sz="1200" kern="1200" dirty="0" err="1">
                <a:solidFill>
                  <a:schemeClr val="tx1"/>
                </a:solidFill>
                <a:effectLst/>
                <a:latin typeface="+mn-lt"/>
                <a:ea typeface="+mn-ea"/>
                <a:cs typeface="+mn-cs"/>
              </a:rPr>
              <a:t>School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Public Health in Baltimore, Maryland. </a:t>
            </a:r>
          </a:p>
          <a:p>
            <a:r>
              <a:rPr lang="sv-SE" sz="1200" kern="1200" dirty="0">
                <a:solidFill>
                  <a:schemeClr val="tx1"/>
                </a:solidFill>
                <a:effectLst/>
                <a:latin typeface="+mn-lt"/>
                <a:ea typeface="+mn-ea"/>
                <a:cs typeface="+mn-cs"/>
              </a:rPr>
              <a:t>“</a:t>
            </a:r>
            <a:r>
              <a:rPr lang="sv-SE" sz="1200" kern="1200" dirty="0" err="1">
                <a:solidFill>
                  <a:schemeClr val="tx1"/>
                </a:solidFill>
                <a:effectLst/>
                <a:latin typeface="+mn-lt"/>
                <a:ea typeface="+mn-ea"/>
                <a:cs typeface="+mn-cs"/>
              </a:rPr>
              <a:t>This</a:t>
            </a:r>
            <a:r>
              <a:rPr lang="sv-SE" sz="1200" kern="1200" dirty="0">
                <a:solidFill>
                  <a:schemeClr val="tx1"/>
                </a:solidFill>
                <a:effectLst/>
                <a:latin typeface="+mn-lt"/>
                <a:ea typeface="+mn-ea"/>
                <a:cs typeface="+mn-cs"/>
              </a:rPr>
              <a:t> is a </a:t>
            </a:r>
            <a:r>
              <a:rPr lang="sv-SE" sz="1200" kern="1200" dirty="0" err="1">
                <a:solidFill>
                  <a:schemeClr val="tx1"/>
                </a:solidFill>
                <a:effectLst/>
                <a:latin typeface="+mn-lt"/>
                <a:ea typeface="+mn-ea"/>
                <a:cs typeface="+mn-cs"/>
              </a:rPr>
              <a:t>key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piece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data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may</a:t>
            </a:r>
            <a:r>
              <a:rPr lang="sv-SE" sz="1200" kern="1200" dirty="0">
                <a:solidFill>
                  <a:schemeClr val="tx1"/>
                </a:solidFill>
                <a:effectLst/>
                <a:latin typeface="+mn-lt"/>
                <a:ea typeface="+mn-ea"/>
                <a:cs typeface="+mn-cs"/>
              </a:rPr>
              <a:t> support </a:t>
            </a:r>
            <a:r>
              <a:rPr lang="sv-SE" sz="1200" kern="1200" dirty="0" err="1">
                <a:solidFill>
                  <a:schemeClr val="tx1"/>
                </a:solidFill>
                <a:effectLst/>
                <a:latin typeface="+mn-lt"/>
                <a:ea typeface="+mn-ea"/>
                <a:cs typeface="+mn-cs"/>
              </a:rPr>
              <a:t>school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closures</a:t>
            </a:r>
            <a:r>
              <a:rPr lang="sv-SE" sz="1200" kern="1200" dirty="0">
                <a:solidFill>
                  <a:schemeClr val="tx1"/>
                </a:solidFill>
                <a:effectLst/>
                <a:latin typeface="+mn-lt"/>
                <a:ea typeface="+mn-ea"/>
                <a:cs typeface="+mn-cs"/>
              </a:rPr>
              <a:t> as an </a:t>
            </a:r>
            <a:r>
              <a:rPr lang="sv-SE" sz="1200" kern="1200" dirty="0" err="1">
                <a:solidFill>
                  <a:schemeClr val="tx1"/>
                </a:solidFill>
                <a:effectLst/>
                <a:latin typeface="+mn-lt"/>
                <a:ea typeface="+mn-ea"/>
                <a:cs typeface="+mn-cs"/>
              </a:rPr>
              <a:t>effective</a:t>
            </a:r>
            <a:r>
              <a:rPr lang="sv-SE" sz="1200" kern="1200" dirty="0">
                <a:solidFill>
                  <a:schemeClr val="tx1"/>
                </a:solidFill>
                <a:effectLst/>
                <a:latin typeface="+mn-lt"/>
                <a:ea typeface="+mn-ea"/>
                <a:cs typeface="+mn-cs"/>
              </a:rPr>
              <a:t> intervention,” </a:t>
            </a:r>
            <a:r>
              <a:rPr lang="sv-SE" sz="1200" kern="1200" dirty="0" err="1">
                <a:solidFill>
                  <a:schemeClr val="tx1"/>
                </a:solidFill>
                <a:effectLst/>
                <a:latin typeface="+mn-lt"/>
                <a:ea typeface="+mn-ea"/>
                <a:cs typeface="+mn-cs"/>
              </a:rPr>
              <a:t>Caitlin</a:t>
            </a:r>
            <a:r>
              <a:rPr lang="sv-SE" sz="1200" kern="1200" dirty="0">
                <a:solidFill>
                  <a:schemeClr val="tx1"/>
                </a:solidFill>
                <a:effectLst/>
                <a:latin typeface="+mn-lt"/>
                <a:ea typeface="+mn-ea"/>
                <a:cs typeface="+mn-cs"/>
              </a:rPr>
              <a:t> Rivers, an </a:t>
            </a:r>
            <a:r>
              <a:rPr lang="sv-SE" sz="1200" kern="1200" dirty="0" err="1">
                <a:solidFill>
                  <a:schemeClr val="tx1"/>
                </a:solidFill>
                <a:effectLst/>
                <a:latin typeface="+mn-lt"/>
                <a:ea typeface="+mn-ea"/>
                <a:cs typeface="+mn-cs"/>
              </a:rPr>
              <a:t>epidemiologist</a:t>
            </a:r>
            <a:r>
              <a:rPr lang="sv-SE" sz="1200" kern="1200" dirty="0">
                <a:solidFill>
                  <a:schemeClr val="tx1"/>
                </a:solidFill>
                <a:effectLst/>
                <a:latin typeface="+mn-lt"/>
                <a:ea typeface="+mn-ea"/>
                <a:cs typeface="+mn-cs"/>
              </a:rPr>
              <a:t> at Johns Hopkins Bloomberg </a:t>
            </a:r>
            <a:r>
              <a:rPr lang="sv-SE" sz="1200" kern="1200" dirty="0" err="1">
                <a:solidFill>
                  <a:schemeClr val="tx1"/>
                </a:solidFill>
                <a:effectLst/>
                <a:latin typeface="+mn-lt"/>
                <a:ea typeface="+mn-ea"/>
                <a:cs typeface="+mn-cs"/>
              </a:rPr>
              <a:t>School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Public Health, </a:t>
            </a:r>
            <a:r>
              <a:rPr lang="sv-SE" sz="1200" kern="1200" dirty="0" err="1">
                <a:solidFill>
                  <a:schemeClr val="tx1"/>
                </a:solidFill>
                <a:effectLst/>
                <a:latin typeface="+mn-lt"/>
                <a:ea typeface="+mn-ea"/>
                <a:cs typeface="+mn-cs"/>
              </a:rPr>
              <a:t>said</a:t>
            </a:r>
            <a:r>
              <a:rPr lang="sv-SE" sz="1200" kern="1200" dirty="0">
                <a:solidFill>
                  <a:schemeClr val="tx1"/>
                </a:solidFill>
                <a:effectLst/>
                <a:latin typeface="+mn-lt"/>
                <a:ea typeface="+mn-ea"/>
                <a:cs typeface="+mn-cs"/>
              </a:rPr>
              <a:t> in a 5 </a:t>
            </a:r>
            <a:r>
              <a:rPr lang="sv-SE" sz="1200" kern="1200" dirty="0" err="1">
                <a:solidFill>
                  <a:schemeClr val="tx1"/>
                </a:solidFill>
                <a:effectLst/>
                <a:latin typeface="+mn-lt"/>
                <a:ea typeface="+mn-ea"/>
                <a:cs typeface="+mn-cs"/>
              </a:rPr>
              <a:t>March</a:t>
            </a:r>
            <a:r>
              <a:rPr lang="sv-SE" sz="1200"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hlinkClick r:id="rId3"/>
              </a:rPr>
              <a:t>tweet</a:t>
            </a:r>
            <a:r>
              <a:rPr lang="sv-SE" sz="1200" kern="1200" dirty="0">
                <a:solidFill>
                  <a:schemeClr val="tx1"/>
                </a:solidFill>
                <a:effectLst/>
                <a:latin typeface="+mn-lt"/>
                <a:ea typeface="+mn-ea"/>
                <a:cs typeface="+mn-cs"/>
              </a:rPr>
              <a:t>.</a:t>
            </a:r>
          </a:p>
          <a:p>
            <a:endParaRPr lang="sv-SE" sz="1200" kern="1200" dirty="0">
              <a:solidFill>
                <a:schemeClr val="tx1"/>
              </a:solidFill>
              <a:effectLst/>
              <a:latin typeface="+mn-lt"/>
              <a:ea typeface="+mn-ea"/>
              <a:cs typeface="+mn-cs"/>
            </a:endParaRPr>
          </a:p>
          <a:p>
            <a:r>
              <a:rPr lang="sv-SE" sz="1200" b="1" i="0" u="none" strike="noStrike" kern="1200" dirty="0">
                <a:solidFill>
                  <a:schemeClr val="tx1"/>
                </a:solidFill>
                <a:effectLst/>
                <a:latin typeface="+mn-lt"/>
                <a:ea typeface="+mn-ea"/>
                <a:cs typeface="+mn-cs"/>
              </a:rPr>
              <a:t>Utökad provtagning 4-mars</a:t>
            </a:r>
          </a:p>
          <a:p>
            <a:r>
              <a:rPr lang="sv-SE" sz="1200" b="0" i="0" u="none" strike="noStrike" kern="1200" dirty="0">
                <a:solidFill>
                  <a:schemeClr val="tx1"/>
                </a:solidFill>
                <a:effectLst/>
                <a:latin typeface="+mn-lt"/>
                <a:ea typeface="+mn-ea"/>
                <a:cs typeface="+mn-cs"/>
              </a:rPr>
              <a:t>Folkhälsomyndigheten rekommenderar att samtliga kliniska mikrobiologiska laboratorier i landet som utför analyser för covid-19-viruset ser över möjligheten att rutinmässigt leta efter viruset i prover från patienter med luftvägssymtom utan känd orsak, som varit negativa för redan testade smittämnen.</a:t>
            </a:r>
          </a:p>
          <a:p>
            <a:endParaRPr lang="sv-SE" sz="1200" kern="1200" dirty="0">
              <a:solidFill>
                <a:schemeClr val="tx1"/>
              </a:solidFill>
              <a:effectLst/>
              <a:latin typeface="+mn-lt"/>
              <a:ea typeface="+mn-ea"/>
              <a:cs typeface="+mn-cs"/>
            </a:endParaRPr>
          </a:p>
          <a:p>
            <a:r>
              <a:rPr lang="sv-SE" sz="1200" b="1" i="0" u="none" strike="noStrike" kern="1200" dirty="0">
                <a:solidFill>
                  <a:schemeClr val="tx1"/>
                </a:solidFill>
                <a:effectLst/>
                <a:latin typeface="+mn-lt"/>
                <a:ea typeface="+mn-ea"/>
                <a:cs typeface="+mn-cs"/>
              </a:rPr>
              <a:t>SKR-</a:t>
            </a:r>
            <a:r>
              <a:rPr lang="sv-SE" sz="1200" b="1" i="0" u="none" strike="noStrike" kern="1200" dirty="0" err="1">
                <a:solidFill>
                  <a:schemeClr val="tx1"/>
                </a:solidFill>
                <a:effectLst/>
                <a:latin typeface="+mn-lt"/>
                <a:ea typeface="+mn-ea"/>
                <a:cs typeface="+mn-cs"/>
              </a:rPr>
              <a:t>Sobona</a:t>
            </a:r>
            <a:r>
              <a:rPr lang="sv-SE" sz="1200" b="1" i="0" u="none" strike="noStrike" kern="1200" dirty="0">
                <a:solidFill>
                  <a:schemeClr val="tx1"/>
                </a:solidFill>
                <a:effectLst/>
                <a:latin typeface="+mn-lt"/>
                <a:ea typeface="+mn-ea"/>
                <a:cs typeface="+mn-cs"/>
              </a:rPr>
              <a:t> </a:t>
            </a:r>
            <a:r>
              <a:rPr lang="sv-SE" sz="1200" b="1" i="0" u="none" strike="noStrike" kern="1200" dirty="0" err="1">
                <a:solidFill>
                  <a:schemeClr val="tx1"/>
                </a:solidFill>
                <a:effectLst/>
                <a:latin typeface="+mn-lt"/>
                <a:ea typeface="+mn-ea"/>
                <a:cs typeface="+mn-cs"/>
              </a:rPr>
              <a:t>övrenskommelse</a:t>
            </a:r>
            <a:endParaRPr lang="sv-SE" sz="1200" b="1" i="0" u="none" strike="noStrike" kern="1200" baseline="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Arbetsgivaren har ingen överläggningsskyldighet vid avstängning för att hindra smittspridning av Covid-19, enligt en ny överenskommelse mellan SKR, </a:t>
            </a:r>
            <a:r>
              <a:rPr lang="sv-SE" sz="1200" b="0" i="0" u="none" strike="noStrike" kern="1200" dirty="0" err="1">
                <a:solidFill>
                  <a:schemeClr val="tx1"/>
                </a:solidFill>
                <a:effectLst/>
                <a:latin typeface="+mn-lt"/>
                <a:ea typeface="+mn-ea"/>
                <a:cs typeface="+mn-cs"/>
              </a:rPr>
              <a:t>Sobona</a:t>
            </a:r>
            <a:r>
              <a:rPr lang="sv-SE" sz="1200" b="0" i="0" u="none" strike="noStrike" kern="1200" dirty="0">
                <a:solidFill>
                  <a:schemeClr val="tx1"/>
                </a:solidFill>
                <a:effectLst/>
                <a:latin typeface="+mn-lt"/>
                <a:ea typeface="+mn-ea"/>
                <a:cs typeface="+mn-cs"/>
              </a:rPr>
              <a:t> (de kommunala företagens arbetsgivarorganisation och de fackliga organisationerna inom kommun- och regionsektorn)</a:t>
            </a:r>
            <a:r>
              <a:rPr lang="sv-SE" sz="1200" b="0" i="0" u="none" strike="noStrike" kern="1200" baseline="0" dirty="0">
                <a:solidFill>
                  <a:schemeClr val="tx1"/>
                </a:solidFill>
                <a:effectLst/>
                <a:latin typeface="+mn-lt"/>
                <a:ea typeface="+mn-ea"/>
                <a:cs typeface="+mn-cs"/>
              </a:rPr>
              <a:t>. </a:t>
            </a:r>
            <a:r>
              <a:rPr lang="sv-SE" sz="1200" b="0" i="0" u="none" strike="noStrike" kern="1200" dirty="0">
                <a:solidFill>
                  <a:schemeClr val="tx1"/>
                </a:solidFill>
                <a:effectLst/>
                <a:latin typeface="+mn-lt"/>
                <a:ea typeface="+mn-ea"/>
                <a:cs typeface="+mn-cs"/>
              </a:rPr>
              <a:t>Vid en eventuell avstängning ska arbetsgivaren ange hur länge medarbetaren är avstängd. Under avstängningsperioden är medarbetaren fortfarande i tjänst och ska stå till arbetsgivarens förfogande. Arbetstagaren ska om möjligt utföra arbete på distans. Arbetsgivaren kan med kort varsel avbryta en avstängning och om så sker ska arbetstagaren återgå i arbete.</a:t>
            </a:r>
            <a:endParaRPr lang="sv-SE"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4</a:t>
            </a:fld>
            <a:endParaRPr lang="sv-SE"/>
          </a:p>
        </p:txBody>
      </p:sp>
    </p:spTree>
    <p:extLst>
      <p:ext uri="{BB962C8B-B14F-4D97-AF65-F5344CB8AC3E}">
        <p14:creationId xmlns:p14="http://schemas.microsoft.com/office/powerpoint/2010/main" val="546428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5</a:t>
            </a:fld>
            <a:endParaRPr lang="sv-SE"/>
          </a:p>
        </p:txBody>
      </p:sp>
    </p:spTree>
    <p:extLst>
      <p:ext uri="{BB962C8B-B14F-4D97-AF65-F5344CB8AC3E}">
        <p14:creationId xmlns:p14="http://schemas.microsoft.com/office/powerpoint/2010/main" val="1008508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6</a:t>
            </a:fld>
            <a:endParaRPr lang="sv-SE"/>
          </a:p>
        </p:txBody>
      </p:sp>
    </p:spTree>
    <p:extLst>
      <p:ext uri="{BB962C8B-B14F-4D97-AF65-F5344CB8AC3E}">
        <p14:creationId xmlns:p14="http://schemas.microsoft.com/office/powerpoint/2010/main" val="333181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baseline="0" dirty="0"/>
              <a:t>Bedömningskriterier</a:t>
            </a:r>
          </a:p>
          <a:p>
            <a:pPr marL="171450" indent="-171450">
              <a:buFont typeface="Arial" panose="020B0604020202020204" pitchFamily="34" charset="0"/>
              <a:buChar char="•"/>
            </a:pPr>
            <a:r>
              <a:rPr lang="sv-SE" dirty="0"/>
              <a:t>Förmågan</a:t>
            </a:r>
            <a:r>
              <a:rPr lang="sv-SE" baseline="0" dirty="0"/>
              <a:t> är god</a:t>
            </a:r>
          </a:p>
          <a:p>
            <a:pPr marL="171450" indent="-171450">
              <a:buFont typeface="Arial" panose="020B0604020202020204" pitchFamily="34" charset="0"/>
              <a:buChar char="•"/>
            </a:pPr>
            <a:r>
              <a:rPr lang="sv-SE" baseline="0" dirty="0"/>
              <a:t>Förmågan är i huvudsak god men har vissa brister</a:t>
            </a:r>
          </a:p>
          <a:p>
            <a:pPr marL="171450" indent="-171450">
              <a:buFont typeface="Arial" panose="020B0604020202020204" pitchFamily="34" charset="0"/>
              <a:buChar char="•"/>
            </a:pPr>
            <a:r>
              <a:rPr lang="sv-SE" baseline="0" dirty="0"/>
              <a:t>Det finns en viss förmåga men den är bristfällig</a:t>
            </a:r>
          </a:p>
          <a:p>
            <a:pPr marL="171450" indent="-171450">
              <a:buFont typeface="Arial" panose="020B0604020202020204" pitchFamily="34" charset="0"/>
              <a:buChar char="•"/>
            </a:pPr>
            <a:r>
              <a:rPr lang="sv-SE" baseline="0" dirty="0"/>
              <a:t>Det finns ingen eller mycket bristfällig förmåga</a:t>
            </a:r>
          </a:p>
          <a:p>
            <a:endParaRPr lang="sv-SE"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7</a:t>
            </a:fld>
            <a:endParaRPr lang="sv-SE"/>
          </a:p>
        </p:txBody>
      </p:sp>
    </p:spTree>
    <p:extLst>
      <p:ext uri="{BB962C8B-B14F-4D97-AF65-F5344CB8AC3E}">
        <p14:creationId xmlns:p14="http://schemas.microsoft.com/office/powerpoint/2010/main" val="554111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B7BC4C-822A-4501-B299-5C1CB2E9D0BC}" type="slidenum">
              <a:rPr lang="sv-SE" smtClean="0"/>
              <a:t>8</a:t>
            </a:fld>
            <a:endParaRPr lang="sv-SE"/>
          </a:p>
        </p:txBody>
      </p:sp>
    </p:spTree>
    <p:extLst>
      <p:ext uri="{BB962C8B-B14F-4D97-AF65-F5344CB8AC3E}">
        <p14:creationId xmlns:p14="http://schemas.microsoft.com/office/powerpoint/2010/main" val="284604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238250" y="1122363"/>
            <a:ext cx="7429500" cy="2387600"/>
          </a:xfrm>
        </p:spPr>
        <p:txBody>
          <a:bodyPr anchor="b"/>
          <a:lstStyle>
            <a:lvl1pPr algn="ctr">
              <a:defRPr sz="4875"/>
            </a:lvl1pPr>
          </a:lstStyle>
          <a:p>
            <a:r>
              <a:rPr lang="sv-SE"/>
              <a:t>Klicka här för att ändra format</a:t>
            </a:r>
          </a:p>
        </p:txBody>
      </p:sp>
      <p:sp>
        <p:nvSpPr>
          <p:cNvPr id="3" name="Underrubrik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127CCF64-E074-488A-BC51-8B7B9BEFCAA5}" type="datetimeFigureOut">
              <a:rPr lang="sv-SE" smtClean="0"/>
              <a:t>2020-03-19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890280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27CCF64-E074-488A-BC51-8B7B9BEFCAA5}" type="datetimeFigureOut">
              <a:rPr lang="sv-SE" smtClean="0"/>
              <a:t>2020-03-19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1272084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75878" y="1709739"/>
            <a:ext cx="8543925" cy="2852737"/>
          </a:xfrm>
        </p:spPr>
        <p:txBody>
          <a:bodyPr anchor="b"/>
          <a:lstStyle>
            <a:lvl1pPr>
              <a:defRPr sz="4875"/>
            </a:lvl1pPr>
          </a:lstStyle>
          <a:p>
            <a:r>
              <a:rPr lang="sv-SE"/>
              <a:t>Klicka här för att ändra format</a:t>
            </a:r>
          </a:p>
        </p:txBody>
      </p:sp>
      <p:sp>
        <p:nvSpPr>
          <p:cNvPr id="3" name="Platshållare för text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127CCF64-E074-488A-BC51-8B7B9BEFCAA5}" type="datetimeFigureOut">
              <a:rPr lang="sv-SE" smtClean="0"/>
              <a:t>2020-03-19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48366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81038" y="1825625"/>
            <a:ext cx="421005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014913" y="1825625"/>
            <a:ext cx="421005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27CCF64-E074-488A-BC51-8B7B9BEFCAA5}" type="datetimeFigureOut">
              <a:rPr lang="sv-SE" smtClean="0"/>
              <a:t>2020-03-19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4006421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82328" y="365126"/>
            <a:ext cx="8543925" cy="1325563"/>
          </a:xfrm>
        </p:spPr>
        <p:txBody>
          <a:bodyPr/>
          <a:lstStyle/>
          <a:p>
            <a:r>
              <a:rPr lang="sv-SE"/>
              <a:t>Klicka här för att ändra format</a:t>
            </a:r>
          </a:p>
        </p:txBody>
      </p:sp>
      <p:sp>
        <p:nvSpPr>
          <p:cNvPr id="3" name="Platshållare för text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sv-SE"/>
              <a:t>Redigera format för bakgrundstext</a:t>
            </a:r>
          </a:p>
        </p:txBody>
      </p:sp>
      <p:sp>
        <p:nvSpPr>
          <p:cNvPr id="4" name="Platshållare för innehåll 3"/>
          <p:cNvSpPr>
            <a:spLocks noGrp="1"/>
          </p:cNvSpPr>
          <p:nvPr>
            <p:ph sz="half" idx="2"/>
          </p:nvPr>
        </p:nvSpPr>
        <p:spPr>
          <a:xfrm>
            <a:off x="682328" y="2505075"/>
            <a:ext cx="4190702"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sv-SE"/>
              <a:t>Redigera format för bakgrundstext</a:t>
            </a:r>
          </a:p>
        </p:txBody>
      </p:sp>
      <p:sp>
        <p:nvSpPr>
          <p:cNvPr id="6" name="Platshållare för innehåll 5"/>
          <p:cNvSpPr>
            <a:spLocks noGrp="1"/>
          </p:cNvSpPr>
          <p:nvPr>
            <p:ph sz="quarter" idx="4"/>
          </p:nvPr>
        </p:nvSpPr>
        <p:spPr>
          <a:xfrm>
            <a:off x="5014913" y="2505075"/>
            <a:ext cx="4211340"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27CCF64-E074-488A-BC51-8B7B9BEFCAA5}" type="datetimeFigureOut">
              <a:rPr lang="sv-SE" smtClean="0"/>
              <a:t>2020-03-19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181577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27CCF64-E074-488A-BC51-8B7B9BEFCAA5}" type="datetimeFigureOut">
              <a:rPr lang="sv-SE" smtClean="0"/>
              <a:t>2020-03-19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373659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27CCF64-E074-488A-BC51-8B7B9BEFCAA5}" type="datetimeFigureOut">
              <a:rPr lang="sv-SE" smtClean="0"/>
              <a:t>2020-03-19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201937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82328" y="457200"/>
            <a:ext cx="3194943" cy="1600200"/>
          </a:xfrm>
        </p:spPr>
        <p:txBody>
          <a:bodyPr anchor="b"/>
          <a:lstStyle>
            <a:lvl1pPr>
              <a:defRPr sz="2600"/>
            </a:lvl1pPr>
          </a:lstStyle>
          <a:p>
            <a:r>
              <a:rPr lang="sv-SE"/>
              <a:t>Klicka här för att ändra format</a:t>
            </a:r>
          </a:p>
        </p:txBody>
      </p:sp>
      <p:sp>
        <p:nvSpPr>
          <p:cNvPr id="3" name="Platshållare för innehåll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127CCF64-E074-488A-BC51-8B7B9BEFCAA5}" type="datetimeFigureOut">
              <a:rPr lang="sv-SE" smtClean="0"/>
              <a:t>2020-03-19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242647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82328" y="457200"/>
            <a:ext cx="3194943" cy="1600200"/>
          </a:xfrm>
        </p:spPr>
        <p:txBody>
          <a:bodyPr anchor="b"/>
          <a:lstStyle>
            <a:lvl1pPr>
              <a:defRPr sz="2600"/>
            </a:lvl1pPr>
          </a:lstStyle>
          <a:p>
            <a:r>
              <a:rPr lang="sv-SE"/>
              <a:t>Klicka här för att ändra format</a:t>
            </a:r>
          </a:p>
        </p:txBody>
      </p:sp>
      <p:sp>
        <p:nvSpPr>
          <p:cNvPr id="3" name="Platshållare för bild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sv-SE"/>
              <a:t>Klicka på ikonen för att lägga till en bild</a:t>
            </a:r>
          </a:p>
        </p:txBody>
      </p:sp>
      <p:sp>
        <p:nvSpPr>
          <p:cNvPr id="4" name="Platshållare för text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127CCF64-E074-488A-BC51-8B7B9BEFCAA5}" type="datetimeFigureOut">
              <a:rPr lang="sv-SE" smtClean="0"/>
              <a:t>2020-03-19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3308808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27CCF64-E074-488A-BC51-8B7B9BEFCAA5}" type="datetimeFigureOut">
              <a:rPr lang="sv-SE" smtClean="0"/>
              <a:t>2020-03-19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140504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7088981" y="365125"/>
            <a:ext cx="2135981"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81037" y="365125"/>
            <a:ext cx="6284119"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27CCF64-E074-488A-BC51-8B7B9BEFCAA5}" type="datetimeFigureOut">
              <a:rPr lang="sv-SE" smtClean="0"/>
              <a:t>2020-03-19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FC6CD26-9621-4BD1-95E7-21A42DF546F6}" type="slidenum">
              <a:rPr lang="sv-SE" smtClean="0"/>
              <a:t>‹#›</a:t>
            </a:fld>
            <a:endParaRPr lang="sv-SE"/>
          </a:p>
        </p:txBody>
      </p:sp>
    </p:spTree>
    <p:extLst>
      <p:ext uri="{BB962C8B-B14F-4D97-AF65-F5344CB8AC3E}">
        <p14:creationId xmlns:p14="http://schemas.microsoft.com/office/powerpoint/2010/main" val="2624187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819" y="1"/>
            <a:ext cx="268288"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637" y="1371600"/>
            <a:ext cx="268288"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637" y="2743199"/>
            <a:ext cx="268288"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637" y="4114799"/>
            <a:ext cx="268288"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637" y="5486399"/>
            <a:ext cx="268288"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7265836" y="6356349"/>
            <a:ext cx="1028435" cy="338139"/>
          </a:xfrm>
          <a:prstGeom prst="rect">
            <a:avLst/>
          </a:prstGeom>
          <a:noFill/>
        </p:spPr>
        <p:txBody>
          <a:bodyPr wrap="square" lIns="0" rIns="0" rtlCol="0" anchor="ctr" anchorCtr="0">
            <a:noAutofit/>
          </a:bodyPr>
          <a:lstStyle/>
          <a:p>
            <a:pPr algn="r"/>
            <a:fld id="{6436A833-0D65-4636-8D77-8C76B506C22D}" type="datetime1">
              <a:rPr lang="sv-SE" sz="1083" smtClean="0">
                <a:solidFill>
                  <a:srgbClr val="FFFFFF"/>
                </a:solidFill>
                <a:latin typeface="Arial"/>
                <a:cs typeface="Arial"/>
              </a:rPr>
              <a:pPr algn="r"/>
              <a:t>2020-03-19</a:t>
            </a:fld>
            <a:endParaRPr lang="sv-SE" sz="1083" dirty="0">
              <a:solidFill>
                <a:srgbClr val="FFFFFF"/>
              </a:solidFill>
              <a:latin typeface="Arial"/>
              <a:cs typeface="Arial"/>
            </a:endParaRPr>
          </a:p>
          <a:p>
            <a:pPr algn="r"/>
            <a:r>
              <a:rPr lang="sv-SE" sz="975" dirty="0">
                <a:solidFill>
                  <a:srgbClr val="FFFFFF"/>
                </a:solidFill>
                <a:latin typeface="Arial"/>
                <a:cs typeface="Arial"/>
              </a:rPr>
              <a:t>Sida </a:t>
            </a:r>
            <a:fld id="{DB8626CC-5B25-4DDA-833E-9A441BDD6043}" type="slidenum">
              <a:rPr lang="sv-SE" sz="975" smtClean="0">
                <a:solidFill>
                  <a:srgbClr val="FFFFFF"/>
                </a:solidFill>
                <a:latin typeface="Arial"/>
                <a:cs typeface="Arial"/>
              </a:rPr>
              <a:pPr algn="r"/>
              <a:t>‹#›</a:t>
            </a:fld>
            <a:endParaRPr lang="sv-SE" sz="975" dirty="0">
              <a:solidFill>
                <a:srgbClr val="FFFFFF"/>
              </a:solidFill>
              <a:latin typeface="Arial"/>
              <a:cs typeface="Arial"/>
            </a:endParaRPr>
          </a:p>
        </p:txBody>
      </p:sp>
      <p:sp>
        <p:nvSpPr>
          <p:cNvPr id="11" name="Content Placeholder 2"/>
          <p:cNvSpPr>
            <a:spLocks noGrp="1"/>
          </p:cNvSpPr>
          <p:nvPr>
            <p:ph idx="1"/>
          </p:nvPr>
        </p:nvSpPr>
        <p:spPr>
          <a:xfrm>
            <a:off x="1192390" y="1600203"/>
            <a:ext cx="8566856" cy="4202113"/>
          </a:xfrm>
          <a:prstGeom prst="rect">
            <a:avLst/>
          </a:prstGeom>
        </p:spPr>
        <p:txBody>
          <a:bodyPr/>
          <a:lstStyle>
            <a:lvl1pPr>
              <a:defRPr sz="2167" b="0">
                <a:solidFill>
                  <a:srgbClr val="FFFFFF"/>
                </a:solidFill>
                <a:latin typeface="Arial"/>
                <a:cs typeface="Arial"/>
              </a:defRPr>
            </a:lvl1pPr>
            <a:lvl2pPr>
              <a:defRPr sz="1950">
                <a:solidFill>
                  <a:srgbClr val="FFFFFF"/>
                </a:solidFill>
                <a:latin typeface="Arial"/>
                <a:cs typeface="Arial"/>
              </a:defRPr>
            </a:lvl2pPr>
            <a:lvl3pPr>
              <a:defRPr sz="1733">
                <a:solidFill>
                  <a:srgbClr val="FFFFFF"/>
                </a:solidFill>
                <a:latin typeface="Arial"/>
                <a:cs typeface="Arial"/>
              </a:defRPr>
            </a:lvl3pPr>
            <a:lvl4pPr>
              <a:defRPr sz="1517">
                <a:solidFill>
                  <a:srgbClr val="FFFFFF"/>
                </a:solidFill>
                <a:latin typeface="Arial"/>
                <a:cs typeface="Arial"/>
              </a:defRPr>
            </a:lvl4pPr>
            <a:lvl5pPr>
              <a:defRPr sz="13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92390" y="274639"/>
            <a:ext cx="8566856"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336702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819" y="1"/>
            <a:ext cx="268288"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637" y="1371600"/>
            <a:ext cx="268288"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637" y="2743199"/>
            <a:ext cx="268288"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637" y="4114799"/>
            <a:ext cx="268288"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637" y="5486399"/>
            <a:ext cx="268288"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90570" eaLnBrk="1" fontAlgn="auto" latinLnBrk="0" hangingPunct="1">
              <a:lnSpc>
                <a:spcPct val="100000"/>
              </a:lnSpc>
              <a:spcBef>
                <a:spcPts val="0"/>
              </a:spcBef>
              <a:spcAft>
                <a:spcPts val="0"/>
              </a:spcAft>
              <a:buClrTx/>
              <a:buSzTx/>
              <a:buFontTx/>
              <a:buNone/>
              <a:tabLst/>
              <a:defRPr/>
            </a:pPr>
            <a:endParaRPr kumimoji="0" lang="sv-SE" sz="195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92390" y="1600203"/>
            <a:ext cx="8566856" cy="4202113"/>
          </a:xfrm>
          <a:prstGeom prst="rect">
            <a:avLst/>
          </a:prstGeom>
        </p:spPr>
        <p:txBody>
          <a:bodyPr/>
          <a:lstStyle>
            <a:lvl1pPr>
              <a:defRPr sz="2167" b="0">
                <a:latin typeface="Arial"/>
                <a:cs typeface="Arial"/>
              </a:defRPr>
            </a:lvl1pPr>
            <a:lvl2pPr>
              <a:defRPr sz="1950">
                <a:latin typeface="Arial"/>
                <a:cs typeface="Arial"/>
              </a:defRPr>
            </a:lvl2pPr>
            <a:lvl3pPr>
              <a:defRPr sz="1733">
                <a:latin typeface="Arial"/>
                <a:cs typeface="Arial"/>
              </a:defRPr>
            </a:lvl3pPr>
            <a:lvl4pPr>
              <a:defRPr sz="1517">
                <a:latin typeface="Arial"/>
                <a:cs typeface="Arial"/>
              </a:defRPr>
            </a:lvl4pPr>
            <a:lvl5pPr>
              <a:defRPr sz="13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92390" y="274639"/>
            <a:ext cx="8566856"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83740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CE11264E-6A89-47A0-9E86-7664E3D0DC11}" type="datetimeFigureOut">
              <a:rPr lang="sv-SE" smtClean="0"/>
              <a:t>2020-03-19</a:t>
            </a:fld>
            <a:endParaRPr lang="sv-SE"/>
          </a:p>
        </p:txBody>
      </p:sp>
      <p:sp>
        <p:nvSpPr>
          <p:cNvPr id="5" name="Platshållare för sidfot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19C6EA6-ED8C-4E13-95D6-A32E2F0BA5F5}" type="slidenum">
              <a:rPr lang="sv-SE" smtClean="0"/>
              <a:t>‹#›</a:t>
            </a:fld>
            <a:endParaRPr lang="sv-SE"/>
          </a:p>
        </p:txBody>
      </p:sp>
    </p:spTree>
    <p:extLst>
      <p:ext uri="{BB962C8B-B14F-4D97-AF65-F5344CB8AC3E}">
        <p14:creationId xmlns:p14="http://schemas.microsoft.com/office/powerpoint/2010/main" val="58356204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4" r:id="rId12"/>
    <p:sldLayoutId id="2147483745" r:id="rId13"/>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sv-SE"/>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socialstyrelsen.se/om-socialstyrelsen/krisberedskap/corona" TargetMode="External"/><Relationship Id="rId7" Type="http://schemas.openxmlformats.org/officeDocument/2006/relationships/hyperlink" Target="https://www.worldometers.info/coronavirus/" TargetMode="External"/><Relationship Id="rId2" Type="http://schemas.openxmlformats.org/officeDocument/2006/relationships/hyperlink" Target="https://www.folkhalsomyndigheten.se/" TargetMode="External"/><Relationship Id="rId1" Type="http://schemas.openxmlformats.org/officeDocument/2006/relationships/slideLayout" Target="../slideLayouts/slideLayout12.xml"/><Relationship Id="rId6" Type="http://schemas.openxmlformats.org/officeDocument/2006/relationships/hyperlink" Target="https://www.arcgis.com/apps/opsdashboard/index.html#/bda7594740fd40299423467b48e9ecf6" TargetMode="External"/><Relationship Id="rId5" Type="http://schemas.openxmlformats.org/officeDocument/2006/relationships/hyperlink" Target="https://www.msb.se/sv/aktuellt/pagaende-handelser-och-insatser/msbs-arbete-med-anledning-av-coronaviruset" TargetMode="External"/><Relationship Id="rId4" Type="http://schemas.openxmlformats.org/officeDocument/2006/relationships/hyperlink" Target="https://www.skane.se/Halsa-och-vard/hitta-vard/coronavir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64038" y="0"/>
            <a:ext cx="9641962" cy="6858000"/>
          </a:xfrm>
          <a:prstGeom prst="rect">
            <a:avLst/>
          </a:prstGeom>
          <a:solidFill>
            <a:srgbClr val="5C0C6F"/>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sv-SE" dirty="0"/>
          </a:p>
        </p:txBody>
      </p:sp>
      <p:pic>
        <p:nvPicPr>
          <p:cNvPr id="7" name="Bildobjekt 6" descr="HBG_logo_liggande_V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94" y="119031"/>
            <a:ext cx="1861185" cy="536158"/>
          </a:xfrm>
          <a:prstGeom prst="rect">
            <a:avLst/>
          </a:prstGeom>
        </p:spPr>
      </p:pic>
      <p:sp>
        <p:nvSpPr>
          <p:cNvPr id="9" name="TextBox 14"/>
          <p:cNvSpPr txBox="1"/>
          <p:nvPr/>
        </p:nvSpPr>
        <p:spPr>
          <a:xfrm>
            <a:off x="1120553" y="477670"/>
            <a:ext cx="3049469" cy="228258"/>
          </a:xfrm>
          <a:prstGeom prst="rect">
            <a:avLst/>
          </a:prstGeom>
          <a:noFill/>
        </p:spPr>
        <p:txBody>
          <a:bodyPr wrap="none" lIns="0" tIns="0" rIns="0" bIns="0" rtlCol="0" anchor="t" anchorCtr="0">
            <a:noAutofit/>
          </a:bodyPr>
          <a:lstStyle/>
          <a:p>
            <a:pPr>
              <a:lnSpc>
                <a:spcPts val="1500"/>
              </a:lnSpc>
            </a:pPr>
            <a:r>
              <a:rPr lang="sv-SE" sz="900" b="0" i="0" u="none" kern="100" cap="none" spc="0" baseline="0" noProof="0" dirty="0">
                <a:solidFill>
                  <a:schemeClr val="bg1"/>
                </a:solidFill>
                <a:latin typeface="Arial"/>
                <a:cs typeface="Arial"/>
              </a:rPr>
              <a:t>Stadens krisorganisation</a:t>
            </a:r>
          </a:p>
        </p:txBody>
      </p:sp>
      <p:sp>
        <p:nvSpPr>
          <p:cNvPr id="10" name="Platshållare för innehåll 1"/>
          <p:cNvSpPr txBox="1">
            <a:spLocks/>
          </p:cNvSpPr>
          <p:nvPr/>
        </p:nvSpPr>
        <p:spPr>
          <a:xfrm>
            <a:off x="1751173" y="1816572"/>
            <a:ext cx="6137464" cy="641350"/>
          </a:xfrm>
          <a:prstGeom prst="rect">
            <a:avLst/>
          </a:prstGeom>
        </p:spPr>
        <p:txBody>
          <a:bodyPr vert="horz" lIns="91440" tIns="45720" rIns="91440" bIns="45720" rtlCol="0">
            <a:noAutofit/>
          </a:bodyPr>
          <a:lstStyle>
            <a:lvl1pPr marL="0" indent="0" algn="l" defTabSz="742950" rtl="0" eaLnBrk="1" latinLnBrk="0" hangingPunct="1">
              <a:lnSpc>
                <a:spcPct val="90000"/>
              </a:lnSpc>
              <a:spcBef>
                <a:spcPts val="813"/>
              </a:spcBef>
              <a:buFont typeface="Arial" panose="020B0604020202020204" pitchFamily="34" charset="0"/>
              <a:buNone/>
              <a:defRPr sz="2167" kern="1200">
                <a:solidFill>
                  <a:srgbClr val="FFFFFF"/>
                </a:solidFill>
                <a:latin typeface="+mn-lt"/>
                <a:ea typeface="+mn-ea"/>
                <a:cs typeface="+mn-cs"/>
              </a:defRPr>
            </a:lvl1pPr>
            <a:lvl2pPr marL="495285" indent="0" algn="ctr" defTabSz="742950" rtl="0" eaLnBrk="1" latinLnBrk="0" hangingPunct="1">
              <a:lnSpc>
                <a:spcPct val="90000"/>
              </a:lnSpc>
              <a:spcBef>
                <a:spcPts val="406"/>
              </a:spcBef>
              <a:buFont typeface="Arial" panose="020B0604020202020204" pitchFamily="34" charset="0"/>
              <a:buNone/>
              <a:defRPr sz="2167" kern="1200">
                <a:solidFill>
                  <a:schemeClr val="tx1"/>
                </a:solidFill>
                <a:latin typeface="+mn-lt"/>
                <a:ea typeface="+mn-ea"/>
                <a:cs typeface="+mn-cs"/>
              </a:defRPr>
            </a:lvl2pPr>
            <a:lvl3pPr marL="990570" indent="0" algn="ctr" defTabSz="742950" rtl="0" eaLnBrk="1" latinLnBrk="0" hangingPunct="1">
              <a:lnSpc>
                <a:spcPct val="90000"/>
              </a:lnSpc>
              <a:spcBef>
                <a:spcPts val="406"/>
              </a:spcBef>
              <a:buFont typeface="Arial" panose="020B0604020202020204" pitchFamily="34" charset="0"/>
              <a:buNone/>
              <a:defRPr sz="1950" kern="1200">
                <a:solidFill>
                  <a:schemeClr val="tx1"/>
                </a:solidFill>
                <a:latin typeface="+mn-lt"/>
                <a:ea typeface="+mn-ea"/>
                <a:cs typeface="+mn-cs"/>
              </a:defRPr>
            </a:lvl3pPr>
            <a:lvl4pPr marL="1485854"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4pPr>
            <a:lvl5pPr marL="1981139"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5pPr>
            <a:lvl6pPr marL="2476424"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6pPr>
            <a:lvl7pPr marL="2971709"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7pPr>
            <a:lvl8pPr marL="3466993"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8pPr>
            <a:lvl9pPr marL="3962278" indent="0" algn="ctr" defTabSz="742950" rtl="0" eaLnBrk="1" latinLnBrk="0" hangingPunct="1">
              <a:lnSpc>
                <a:spcPct val="90000"/>
              </a:lnSpc>
              <a:spcBef>
                <a:spcPts val="406"/>
              </a:spcBef>
              <a:buFont typeface="Arial" panose="020B0604020202020204" pitchFamily="34" charset="0"/>
              <a:buNone/>
              <a:defRPr sz="1733" kern="1200">
                <a:solidFill>
                  <a:schemeClr val="tx1"/>
                </a:solidFill>
                <a:latin typeface="+mn-lt"/>
                <a:ea typeface="+mn-ea"/>
                <a:cs typeface="+mn-cs"/>
              </a:defRPr>
            </a:lvl9pPr>
          </a:lstStyle>
          <a:p>
            <a:r>
              <a:rPr lang="sv-SE" sz="3200" dirty="0">
                <a:solidFill>
                  <a:schemeClr val="bg1"/>
                </a:solidFill>
              </a:rPr>
              <a:t>Sammanfattande lokal lägesbild för Helsingborgs stad </a:t>
            </a:r>
          </a:p>
          <a:p>
            <a:r>
              <a:rPr lang="sv-SE" sz="3200" dirty="0">
                <a:solidFill>
                  <a:schemeClr val="bg1"/>
                </a:solidFill>
              </a:rPr>
              <a:t>Nr: 003</a:t>
            </a:r>
          </a:p>
        </p:txBody>
      </p:sp>
      <p:sp>
        <p:nvSpPr>
          <p:cNvPr id="11" name="Rektangel 10"/>
          <p:cNvSpPr/>
          <p:nvPr/>
        </p:nvSpPr>
        <p:spPr>
          <a:xfrm>
            <a:off x="6902859" y="5371562"/>
            <a:ext cx="2582104" cy="98679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r>
              <a:rPr lang="sv-SE" sz="1200" b="1" dirty="0">
                <a:solidFill>
                  <a:schemeClr val="bg1"/>
                </a:solidFill>
                <a:latin typeface="Arial"/>
                <a:cs typeface="Arial"/>
              </a:rPr>
              <a:t>Baserad på:</a:t>
            </a:r>
          </a:p>
          <a:p>
            <a:r>
              <a:rPr lang="sv-SE" sz="1000" dirty="0">
                <a:solidFill>
                  <a:schemeClr val="bg1"/>
                </a:solidFill>
                <a:latin typeface="Arial"/>
                <a:cs typeface="Arial"/>
              </a:rPr>
              <a:t>Lägesrapport från förvaltningar/         bolag, RSNV</a:t>
            </a:r>
          </a:p>
          <a:p>
            <a:r>
              <a:rPr lang="sv-SE" sz="1000" dirty="0">
                <a:solidFill>
                  <a:schemeClr val="bg1"/>
                </a:solidFill>
                <a:latin typeface="Arial"/>
                <a:cs typeface="Arial"/>
              </a:rPr>
              <a:t>Nationella lägesbilder</a:t>
            </a:r>
          </a:p>
          <a:p>
            <a:r>
              <a:rPr lang="sv-SE" sz="1000" dirty="0">
                <a:solidFill>
                  <a:schemeClr val="bg1"/>
                </a:solidFill>
                <a:latin typeface="Arial"/>
                <a:cs typeface="Arial"/>
              </a:rPr>
              <a:t>Regionala lägesbilder</a:t>
            </a:r>
          </a:p>
          <a:p>
            <a:r>
              <a:rPr lang="sv-SE" sz="1000" dirty="0" err="1">
                <a:solidFill>
                  <a:schemeClr val="bg1"/>
                </a:solidFill>
                <a:latin typeface="Arial"/>
                <a:cs typeface="Arial"/>
              </a:rPr>
              <a:t>Lst</a:t>
            </a:r>
            <a:r>
              <a:rPr lang="sv-SE" sz="1000" dirty="0">
                <a:solidFill>
                  <a:schemeClr val="bg1"/>
                </a:solidFill>
                <a:latin typeface="Arial"/>
                <a:cs typeface="Arial"/>
              </a:rPr>
              <a:t> Skåne ISF-stöd</a:t>
            </a:r>
          </a:p>
          <a:p>
            <a:pPr algn="ctr"/>
            <a:endParaRPr lang="sv-SE" dirty="0"/>
          </a:p>
        </p:txBody>
      </p:sp>
      <p:sp>
        <p:nvSpPr>
          <p:cNvPr id="12" name="Rektangel 11"/>
          <p:cNvSpPr/>
          <p:nvPr/>
        </p:nvSpPr>
        <p:spPr>
          <a:xfrm>
            <a:off x="1839924" y="5613079"/>
            <a:ext cx="3700851" cy="93853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spcAft>
                <a:spcPts val="300"/>
              </a:spcAft>
            </a:pPr>
            <a:r>
              <a:rPr lang="sv-SE" sz="1000" dirty="0">
                <a:solidFill>
                  <a:schemeClr val="bg1"/>
                </a:solidFill>
                <a:latin typeface="Arial"/>
                <a:cs typeface="Arial"/>
              </a:rPr>
              <a:t>Datum: </a:t>
            </a:r>
            <a:r>
              <a:rPr lang="sv-SE" sz="1000" dirty="0" smtClean="0">
                <a:solidFill>
                  <a:schemeClr val="bg1"/>
                </a:solidFill>
                <a:latin typeface="Arial"/>
                <a:cs typeface="Arial"/>
              </a:rPr>
              <a:t>2020-03-17</a:t>
            </a:r>
            <a:endParaRPr lang="sv-SE" sz="1000" dirty="0">
              <a:solidFill>
                <a:schemeClr val="bg1"/>
              </a:solidFill>
              <a:latin typeface="Arial"/>
              <a:cs typeface="Arial"/>
            </a:endParaRPr>
          </a:p>
          <a:p>
            <a:pPr>
              <a:spcAft>
                <a:spcPts val="300"/>
              </a:spcAft>
            </a:pPr>
            <a:r>
              <a:rPr lang="sv-SE" sz="1000" dirty="0">
                <a:solidFill>
                  <a:schemeClr val="bg1"/>
                </a:solidFill>
                <a:latin typeface="Arial"/>
                <a:cs typeface="Arial"/>
              </a:rPr>
              <a:t>Tid: </a:t>
            </a:r>
            <a:r>
              <a:rPr lang="sv-SE" sz="1000" dirty="0" smtClean="0">
                <a:solidFill>
                  <a:schemeClr val="bg1"/>
                </a:solidFill>
                <a:latin typeface="Arial"/>
                <a:cs typeface="Arial"/>
              </a:rPr>
              <a:t>09:00</a:t>
            </a:r>
            <a:endParaRPr lang="sv-SE" sz="1000" dirty="0">
              <a:solidFill>
                <a:schemeClr val="bg1"/>
              </a:solidFill>
              <a:latin typeface="Arial"/>
              <a:cs typeface="Arial"/>
            </a:endParaRPr>
          </a:p>
          <a:p>
            <a:pPr>
              <a:spcAft>
                <a:spcPts val="300"/>
              </a:spcAft>
            </a:pPr>
            <a:r>
              <a:rPr lang="sv-SE" sz="1000" dirty="0">
                <a:solidFill>
                  <a:schemeClr val="bg1"/>
                </a:solidFill>
                <a:latin typeface="Arial"/>
                <a:cs typeface="Arial"/>
              </a:rPr>
              <a:t>Sammanställd av: Analysgrupp, Krisledning</a:t>
            </a:r>
          </a:p>
          <a:p>
            <a:pPr algn="ctr"/>
            <a:endParaRPr lang="sv-SE" dirty="0"/>
          </a:p>
        </p:txBody>
      </p:sp>
      <p:sp>
        <p:nvSpPr>
          <p:cNvPr id="13" name="Rektangel 12"/>
          <p:cNvSpPr/>
          <p:nvPr/>
        </p:nvSpPr>
        <p:spPr>
          <a:xfrm>
            <a:off x="1751173" y="3260789"/>
            <a:ext cx="3916072" cy="307777"/>
          </a:xfrm>
          <a:prstGeom prst="rect">
            <a:avLst/>
          </a:prstGeom>
        </p:spPr>
        <p:txBody>
          <a:bodyPr wrap="none">
            <a:spAutoFit/>
          </a:bodyPr>
          <a:lstStyle/>
          <a:p>
            <a:r>
              <a:rPr lang="sv-SE" sz="1400" dirty="0">
                <a:solidFill>
                  <a:schemeClr val="bg1"/>
                </a:solidFill>
              </a:rPr>
              <a:t>UTBROTT AV CORONAVIRUSSJUKDOMEN COVID-19</a:t>
            </a:r>
          </a:p>
        </p:txBody>
      </p:sp>
    </p:spTree>
    <p:extLst>
      <p:ext uri="{BB962C8B-B14F-4D97-AF65-F5344CB8AC3E}">
        <p14:creationId xmlns:p14="http://schemas.microsoft.com/office/powerpoint/2010/main" val="18729790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ubrik 1"/>
          <p:cNvSpPr>
            <a:spLocks noGrp="1"/>
          </p:cNvSpPr>
          <p:nvPr>
            <p:ph type="title"/>
          </p:nvPr>
        </p:nvSpPr>
        <p:spPr>
          <a:xfrm>
            <a:off x="0" y="0"/>
            <a:ext cx="9906000" cy="791935"/>
          </a:xfrm>
          <a:solidFill>
            <a:srgbClr val="93006D"/>
          </a:solidFill>
        </p:spPr>
        <p:txBody>
          <a:bodyPr>
            <a:normAutofit/>
          </a:bodyPr>
          <a:lstStyle/>
          <a:p>
            <a:pPr marL="177800"/>
            <a:r>
              <a:rPr lang="sv-SE" sz="2400" dirty="0">
                <a:solidFill>
                  <a:schemeClr val="bg1"/>
                </a:solidFill>
              </a:rPr>
              <a:t> </a:t>
            </a:r>
            <a:r>
              <a:rPr lang="sv-SE" sz="1800" dirty="0">
                <a:solidFill>
                  <a:schemeClr val="bg1"/>
                </a:solidFill>
              </a:rPr>
              <a:t>HELSINGBORGS STAD	 - COVID-19	</a:t>
            </a:r>
            <a:r>
              <a:rPr lang="sv-SE" sz="2400" dirty="0">
                <a:solidFill>
                  <a:schemeClr val="bg1"/>
                </a:solidFill>
              </a:rPr>
              <a:t>	</a:t>
            </a:r>
            <a:endParaRPr lang="sv-SE" sz="1800" dirty="0">
              <a:solidFill>
                <a:schemeClr val="bg1"/>
              </a:solidFill>
            </a:endParaRPr>
          </a:p>
        </p:txBody>
      </p:sp>
      <p:sp>
        <p:nvSpPr>
          <p:cNvPr id="13" name="Platshållare för text 6"/>
          <p:cNvSpPr txBox="1">
            <a:spLocks/>
          </p:cNvSpPr>
          <p:nvPr/>
        </p:nvSpPr>
        <p:spPr>
          <a:xfrm>
            <a:off x="308875" y="762302"/>
            <a:ext cx="2231957" cy="558351"/>
          </a:xfrm>
          <a:prstGeom prst="rect">
            <a:avLst/>
          </a:prstGeom>
          <a:ln>
            <a:noFill/>
          </a:ln>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200" dirty="0"/>
              <a:t>Datum: 2020-03-17 - 09:00</a:t>
            </a:r>
          </a:p>
        </p:txBody>
      </p:sp>
      <p:graphicFrame>
        <p:nvGraphicFramePr>
          <p:cNvPr id="5" name="Tabell 4">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2510387704"/>
              </p:ext>
            </p:extLst>
          </p:nvPr>
        </p:nvGraphicFramePr>
        <p:xfrm>
          <a:off x="381990" y="3400898"/>
          <a:ext cx="4296888" cy="3073393"/>
        </p:xfrm>
        <a:graphic>
          <a:graphicData uri="http://schemas.openxmlformats.org/drawingml/2006/table">
            <a:tbl>
              <a:tblPr firstRow="1" bandRow="1">
                <a:tableStyleId>{5940675A-B579-460E-94D1-54222C63F5DA}</a:tableStyleId>
              </a:tblPr>
              <a:tblGrid>
                <a:gridCol w="4296888">
                  <a:extLst>
                    <a:ext uri="{9D8B030D-6E8A-4147-A177-3AD203B41FA5}">
                      <a16:colId xmlns:a16="http://schemas.microsoft.com/office/drawing/2014/main" val="3147490264"/>
                    </a:ext>
                  </a:extLst>
                </a:gridCol>
              </a:tblGrid>
              <a:tr h="311953">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baseline="0" dirty="0">
                          <a:solidFill>
                            <a:schemeClr val="bg1"/>
                          </a:solidFill>
                        </a:rPr>
                        <a:t>HUR SAMHÄLLSSTÖRNINGEN UPPFATTAS</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276144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kern="1200" baseline="0" dirty="0">
                          <a:solidFill>
                            <a:schemeClr val="tx1"/>
                          </a:solidFill>
                          <a:effectLst/>
                          <a:latin typeface="+mn-lt"/>
                          <a:ea typeface="+mn-ea"/>
                          <a:cs typeface="+mn-cs"/>
                        </a:rPr>
                        <a:t>Andra aktörer </a:t>
                      </a:r>
                      <a:r>
                        <a:rPr lang="sv-SE" sz="1100" b="0" kern="1200" baseline="0" dirty="0">
                          <a:solidFill>
                            <a:schemeClr val="tx1"/>
                          </a:solidFill>
                          <a:effectLst/>
                          <a:latin typeface="+mn-lt"/>
                          <a:ea typeface="+mn-ea"/>
                          <a:cs typeface="+mn-cs"/>
                        </a:rPr>
                        <a:t>(MSB Mediebild)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baseline="0" dirty="0">
                          <a:solidFill>
                            <a:schemeClr val="tx1"/>
                          </a:solidFill>
                          <a:effectLst/>
                          <a:latin typeface="+mn-lt"/>
                          <a:ea typeface="+mn-ea"/>
                          <a:cs typeface="+mn-cs"/>
                        </a:rPr>
                        <a:t>Långa väntetider på 1177.</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baseline="0" dirty="0">
                          <a:solidFill>
                            <a:schemeClr val="tx1"/>
                          </a:solidFill>
                          <a:effectLst/>
                          <a:latin typeface="+mn-lt"/>
                          <a:ea typeface="+mn-ea"/>
                          <a:cs typeface="+mn-cs"/>
                        </a:rPr>
                        <a:t>Hårt tryck på provtagning – med olika besked och rutiner nationellt.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baseline="0" dirty="0">
                          <a:solidFill>
                            <a:schemeClr val="tx1"/>
                          </a:solidFill>
                          <a:effectLst/>
                          <a:latin typeface="+mn-lt"/>
                          <a:ea typeface="+mn-ea"/>
                          <a:cs typeface="+mn-cs"/>
                        </a:rPr>
                        <a:t>Fortsatt bevakning hur skolor agerar inför smittan.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baseline="0" dirty="0">
                          <a:solidFill>
                            <a:schemeClr val="tx1"/>
                          </a:solidFill>
                          <a:effectLst/>
                          <a:latin typeface="+mn-lt"/>
                          <a:ea typeface="+mn-ea"/>
                          <a:cs typeface="+mn-cs"/>
                        </a:rPr>
                        <a:t>Kritik mot otydlighet i myndigheters kommunikation.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baseline="0" dirty="0">
                          <a:solidFill>
                            <a:schemeClr val="tx1"/>
                          </a:solidFill>
                          <a:effectLst/>
                          <a:latin typeface="+mn-lt"/>
                          <a:ea typeface="+mn-ea"/>
                          <a:cs typeface="+mn-cs"/>
                        </a:rPr>
                        <a:t>Ställs krav på politiskt ansvarstagande och ledarskap.</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i="0" kern="1200" baseline="0" dirty="0">
                        <a:solidFill>
                          <a:srgbClr val="FF0000"/>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kern="1200" baseline="0" dirty="0">
                          <a:solidFill>
                            <a:schemeClr val="tx1"/>
                          </a:solidFill>
                          <a:effectLst/>
                          <a:latin typeface="+mn-lt"/>
                          <a:ea typeface="+mn-ea"/>
                          <a:cs typeface="+mn-cs"/>
                        </a:rPr>
                        <a:t>Staden</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Aktiv bevakning av lokal media.</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Totalt 206 frågor från allmänheten till KC. Presschefen beskriver läget som lugnt.</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Oro bland personal.</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Besökare publicerat nyhetsmaterial - externt 26 000, internt 10 500.</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SFF rapporterar om oro hos vårdnadshavare och lärare.</a:t>
                      </a:r>
                    </a:p>
                    <a:p>
                      <a:pPr marL="171450" indent="-171450">
                        <a:buFont typeface="Arial" panose="020B0604020202020204" pitchFamily="34" charset="0"/>
                        <a:buChar char="•"/>
                      </a:pPr>
                      <a:r>
                        <a:rPr lang="sv-SE" sz="1100" i="0" kern="1200" baseline="0" dirty="0">
                          <a:solidFill>
                            <a:schemeClr val="tx1"/>
                          </a:solidFill>
                          <a:effectLst/>
                          <a:latin typeface="+mn-lt"/>
                          <a:ea typeface="+mn-ea"/>
                          <a:cs typeface="+mn-cs"/>
                        </a:rPr>
                        <a:t>SOF rapporterar om oro bland klienter/brukare samt personal.</a:t>
                      </a:r>
                    </a:p>
                  </a:txBody>
                  <a:tcPr/>
                </a:tc>
                <a:extLst>
                  <a:ext uri="{0D108BD9-81ED-4DB2-BD59-A6C34878D82A}">
                    <a16:rowId xmlns:a16="http://schemas.microsoft.com/office/drawing/2014/main" val="107277315"/>
                  </a:ext>
                </a:extLst>
              </a:tr>
            </a:tbl>
          </a:graphicData>
        </a:graphic>
      </p:graphicFrame>
      <p:graphicFrame>
        <p:nvGraphicFramePr>
          <p:cNvPr id="6" name="Tabell 5">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845930467"/>
              </p:ext>
            </p:extLst>
          </p:nvPr>
        </p:nvGraphicFramePr>
        <p:xfrm>
          <a:off x="4678878" y="3399644"/>
          <a:ext cx="4853643" cy="3416668"/>
        </p:xfrm>
        <a:graphic>
          <a:graphicData uri="http://schemas.openxmlformats.org/drawingml/2006/table">
            <a:tbl>
              <a:tblPr firstRow="1" bandRow="1">
                <a:tableStyleId>{5940675A-B579-460E-94D1-54222C63F5DA}</a:tableStyleId>
              </a:tblPr>
              <a:tblGrid>
                <a:gridCol w="4853643">
                  <a:extLst>
                    <a:ext uri="{9D8B030D-6E8A-4147-A177-3AD203B41FA5}">
                      <a16:colId xmlns:a16="http://schemas.microsoft.com/office/drawing/2014/main" val="3147490264"/>
                    </a:ext>
                  </a:extLst>
                </a:gridCol>
              </a:tblGrid>
              <a:tr h="307708">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INRIKTNING</a:t>
                      </a:r>
                      <a:endParaRPr lang="sv-SE" sz="1100" b="0" kern="1200" dirty="0">
                        <a:solidFill>
                          <a:schemeClr val="bg1"/>
                        </a:solidFill>
                        <a:latin typeface="+mn-lt"/>
                        <a:ea typeface="+mn-ea"/>
                        <a:cs typeface="+mn-cs"/>
                      </a:endParaRPr>
                    </a:p>
                  </a:txBody>
                  <a:tcPr>
                    <a:solidFill>
                      <a:srgbClr val="5C0C6F"/>
                    </a:solidFill>
                  </a:tcPr>
                </a:tc>
                <a:extLst>
                  <a:ext uri="{0D108BD9-81ED-4DB2-BD59-A6C34878D82A}">
                    <a16:rowId xmlns:a16="http://schemas.microsoft.com/office/drawing/2014/main" val="2448668190"/>
                  </a:ext>
                </a:extLst>
              </a:tr>
              <a:tr h="2766939">
                <a:tc>
                  <a:txBody>
                    <a:bodyPr/>
                    <a:lstStyle/>
                    <a:p>
                      <a:r>
                        <a:rPr lang="sv-SE" sz="1100" b="1" kern="1200" dirty="0">
                          <a:solidFill>
                            <a:schemeClr val="tx1"/>
                          </a:solidFill>
                          <a:effectLst/>
                          <a:latin typeface="+mn-lt"/>
                          <a:ea typeface="+mn-ea"/>
                          <a:cs typeface="+mn-cs"/>
                        </a:rPr>
                        <a:t>Övergripande</a:t>
                      </a:r>
                    </a:p>
                    <a:p>
                      <a:pPr marL="171450" indent="-171450">
                        <a:buFont typeface="Arial" panose="020B0604020202020204" pitchFamily="34" charset="0"/>
                        <a:buChar char="•"/>
                      </a:pPr>
                      <a:r>
                        <a:rPr lang="sv-SE" sz="1100" kern="1200" dirty="0">
                          <a:solidFill>
                            <a:schemeClr val="tx1"/>
                          </a:solidFill>
                          <a:effectLst/>
                          <a:latin typeface="+mn-lt"/>
                          <a:ea typeface="+mn-ea"/>
                          <a:cs typeface="+mn-cs"/>
                        </a:rPr>
                        <a:t>Central krisledning aktiverad</a:t>
                      </a:r>
                    </a:p>
                    <a:p>
                      <a:pPr marL="171450" indent="-171450">
                        <a:buFont typeface="Arial" panose="020B0604020202020204" pitchFamily="34" charset="0"/>
                        <a:buChar char="•"/>
                      </a:pPr>
                      <a:r>
                        <a:rPr lang="sv-SE" sz="1100" kern="1200" dirty="0">
                          <a:solidFill>
                            <a:schemeClr val="tx1"/>
                          </a:solidFill>
                          <a:effectLst/>
                          <a:latin typeface="+mn-lt"/>
                          <a:ea typeface="+mn-ea"/>
                          <a:cs typeface="+mn-cs"/>
                        </a:rPr>
                        <a:t>Staden hanterar utbrottet av covid-19 enligt principerna för stadens krisberedskap</a:t>
                      </a:r>
                    </a:p>
                    <a:p>
                      <a:pPr marL="171450" indent="-171450">
                        <a:buFont typeface="Arial" panose="020B0604020202020204" pitchFamily="34" charset="0"/>
                        <a:buChar char="•"/>
                      </a:pPr>
                      <a:r>
                        <a:rPr lang="sv-SE" sz="1100" kern="1200" dirty="0">
                          <a:solidFill>
                            <a:schemeClr val="tx1"/>
                          </a:solidFill>
                          <a:effectLst/>
                          <a:latin typeface="+mn-lt"/>
                          <a:ea typeface="+mn-ea"/>
                          <a:cs typeface="+mn-cs"/>
                        </a:rPr>
                        <a:t>Följer ansvariga myndigheters</a:t>
                      </a:r>
                      <a:r>
                        <a:rPr lang="sv-SE" sz="1100" kern="1200" baseline="0" dirty="0">
                          <a:solidFill>
                            <a:schemeClr val="tx1"/>
                          </a:solidFill>
                          <a:effectLst/>
                          <a:latin typeface="+mn-lt"/>
                          <a:ea typeface="+mn-ea"/>
                          <a:cs typeface="+mn-cs"/>
                        </a:rPr>
                        <a:t> rekommendationer</a:t>
                      </a:r>
                    </a:p>
                    <a:p>
                      <a:pPr marL="171450" indent="-171450">
                        <a:buFont typeface="Arial" panose="020B0604020202020204" pitchFamily="34" charset="0"/>
                        <a:buChar char="•"/>
                      </a:pPr>
                      <a:r>
                        <a:rPr lang="sv-SE" sz="1100" kern="1200" dirty="0">
                          <a:solidFill>
                            <a:schemeClr val="tx1"/>
                          </a:solidFill>
                          <a:effectLst/>
                          <a:latin typeface="+mn-lt"/>
                          <a:ea typeface="+mn-ea"/>
                          <a:cs typeface="+mn-cs"/>
                        </a:rPr>
                        <a:t>Förhindra smittspridning inom äldreomsorg och vård, samt förskola och skola för att vårdnadshavare ska kunna gå till arbetet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t>Upprätthålla samhällets funktionalitet och begränsa påverkan på </a:t>
                      </a:r>
                      <a:r>
                        <a:rPr lang="sv-SE" sz="1100" dirty="0"/>
                        <a:t>samhällsviktiga verksamheter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dirty="0"/>
                        <a:t>Gå ut </a:t>
                      </a:r>
                      <a:r>
                        <a:rPr lang="sv-SE" sz="1100" b="0" dirty="0"/>
                        <a:t>med tydlig, gemensam och samordnad information</a:t>
                      </a:r>
                      <a:endParaRPr lang="sv-SE" sz="110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Aktiv omvärldsbevakning och samverkan</a:t>
                      </a:r>
                      <a:endParaRPr lang="sv-SE" sz="1100" kern="1200" dirty="0">
                        <a:solidFill>
                          <a:schemeClr val="tx1"/>
                        </a:solidFill>
                        <a:effectLst/>
                        <a:latin typeface="+mn-lt"/>
                        <a:ea typeface="+mn-ea"/>
                        <a:cs typeface="+mn-cs"/>
                      </a:endParaRPr>
                    </a:p>
                    <a:p>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På kort sikt</a:t>
                      </a:r>
                    </a:p>
                    <a:p>
                      <a:pPr marL="171450" indent="-171450">
                        <a:buFont typeface="Arial" panose="020B0604020202020204" pitchFamily="34" charset="0"/>
                        <a:buChar char="•"/>
                      </a:pPr>
                      <a:r>
                        <a:rPr lang="sv-SE" sz="1100" kern="1200" dirty="0">
                          <a:solidFill>
                            <a:schemeClr val="tx1"/>
                          </a:solidFill>
                          <a:effectLst/>
                          <a:latin typeface="+mn-lt"/>
                          <a:ea typeface="+mn-ea"/>
                          <a:cs typeface="+mn-cs"/>
                        </a:rPr>
                        <a:t>Upprätta en struktur för att dela lägesbilder internt</a:t>
                      </a:r>
                      <a:endParaRPr lang="sv-SE" sz="11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Uppdaterad och aktiverad pandemiplanering</a:t>
                      </a: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Lokala </a:t>
                      </a:r>
                      <a:r>
                        <a:rPr lang="sv-SE" sz="1100" kern="1200" baseline="0" dirty="0" err="1">
                          <a:solidFill>
                            <a:schemeClr val="tx1"/>
                          </a:solidFill>
                          <a:effectLst/>
                          <a:latin typeface="+mn-lt"/>
                          <a:ea typeface="+mn-ea"/>
                          <a:cs typeface="+mn-cs"/>
                        </a:rPr>
                        <a:t>coronagrupper</a:t>
                      </a:r>
                      <a:r>
                        <a:rPr lang="sv-SE" sz="1100" kern="1200" baseline="0" dirty="0">
                          <a:solidFill>
                            <a:schemeClr val="tx1"/>
                          </a:solidFill>
                          <a:effectLst/>
                          <a:latin typeface="+mn-lt"/>
                          <a:ea typeface="+mn-ea"/>
                          <a:cs typeface="+mn-cs"/>
                        </a:rPr>
                        <a:t> upprättade</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7" name="Tabell 6">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002468453"/>
              </p:ext>
            </p:extLst>
          </p:nvPr>
        </p:nvGraphicFramePr>
        <p:xfrm>
          <a:off x="381990" y="1246645"/>
          <a:ext cx="4296888" cy="2152999"/>
        </p:xfrm>
        <a:graphic>
          <a:graphicData uri="http://schemas.openxmlformats.org/drawingml/2006/table">
            <a:tbl>
              <a:tblPr firstRow="1" bandRow="1">
                <a:tableStyleId>{5940675A-B579-460E-94D1-54222C63F5DA}</a:tableStyleId>
              </a:tblPr>
              <a:tblGrid>
                <a:gridCol w="4296888">
                  <a:extLst>
                    <a:ext uri="{9D8B030D-6E8A-4147-A177-3AD203B41FA5}">
                      <a16:colId xmlns:a16="http://schemas.microsoft.com/office/drawing/2014/main" val="3147490264"/>
                    </a:ext>
                  </a:extLst>
                </a:gridCol>
              </a:tblGrid>
              <a:tr h="30308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HÄNDELSEN</a:t>
                      </a:r>
                    </a:p>
                  </a:txBody>
                  <a:tcPr>
                    <a:solidFill>
                      <a:srgbClr val="5C0C6F"/>
                    </a:solidFill>
                  </a:tcPr>
                </a:tc>
                <a:extLst>
                  <a:ext uri="{0D108BD9-81ED-4DB2-BD59-A6C34878D82A}">
                    <a16:rowId xmlns:a16="http://schemas.microsoft.com/office/drawing/2014/main" val="2448668190"/>
                  </a:ext>
                </a:extLst>
              </a:tr>
              <a:tr h="1849914">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dirty="0">
                          <a:solidFill>
                            <a:schemeClr val="tx1"/>
                          </a:solidFill>
                          <a:effectLst/>
                          <a:latin typeface="+mn-lt"/>
                          <a:ea typeface="+mn-ea"/>
                          <a:cs typeface="+mn-cs"/>
                        </a:rPr>
                        <a:t>WHO deklarerade 11 mars covid-19 som en </a:t>
                      </a:r>
                      <a:r>
                        <a:rPr lang="sv-SE" sz="1100" b="1" i="0" kern="1200" dirty="0">
                          <a:solidFill>
                            <a:schemeClr val="tx1"/>
                          </a:solidFill>
                          <a:effectLst/>
                          <a:latin typeface="+mn-lt"/>
                          <a:ea typeface="+mn-ea"/>
                          <a:cs typeface="+mn-cs"/>
                        </a:rPr>
                        <a:t>global pandemi</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i="0" kern="1200" dirty="0">
                        <a:solidFill>
                          <a:srgbClr val="FF0000"/>
                        </a:solidFill>
                        <a:effectLst/>
                        <a:latin typeface="+mn-lt"/>
                        <a:ea typeface="+mn-ea"/>
                        <a:cs typeface="+mn-cs"/>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dirty="0">
                          <a:solidFill>
                            <a:schemeClr val="tx1"/>
                          </a:solidFill>
                          <a:effectLst/>
                          <a:latin typeface="+mn-lt"/>
                          <a:ea typeface="+mn-ea"/>
                          <a:cs typeface="+mn-cs"/>
                        </a:rPr>
                        <a:t>Enligt ECDC:s sammanställning den 16 mars har över </a:t>
                      </a:r>
                      <a:r>
                        <a:rPr lang="sv-SE" sz="1100" b="1" i="0" kern="1200" dirty="0">
                          <a:solidFill>
                            <a:schemeClr val="tx1"/>
                          </a:solidFill>
                          <a:effectLst/>
                          <a:latin typeface="+mn-lt"/>
                          <a:ea typeface="+mn-ea"/>
                          <a:cs typeface="+mn-cs"/>
                        </a:rPr>
                        <a:t>167 500 </a:t>
                      </a:r>
                      <a:r>
                        <a:rPr lang="sv-SE" sz="1100" i="0" kern="1200" dirty="0">
                          <a:solidFill>
                            <a:schemeClr val="tx1"/>
                          </a:solidFill>
                          <a:effectLst/>
                          <a:latin typeface="+mn-lt"/>
                          <a:ea typeface="+mn-ea"/>
                          <a:cs typeface="+mn-cs"/>
                        </a:rPr>
                        <a:t>fall av covid-19 rapporterats och över </a:t>
                      </a:r>
                      <a:r>
                        <a:rPr lang="sv-SE" sz="1100" b="1" i="0" kern="1200" dirty="0">
                          <a:solidFill>
                            <a:schemeClr val="tx1"/>
                          </a:solidFill>
                          <a:effectLst/>
                          <a:latin typeface="+mn-lt"/>
                          <a:ea typeface="+mn-ea"/>
                          <a:cs typeface="+mn-cs"/>
                        </a:rPr>
                        <a:t>6 500 </a:t>
                      </a:r>
                      <a:r>
                        <a:rPr lang="sv-SE" sz="1100" i="0" kern="1200" dirty="0">
                          <a:solidFill>
                            <a:schemeClr val="tx1"/>
                          </a:solidFill>
                          <a:effectLst/>
                          <a:latin typeface="+mn-lt"/>
                          <a:ea typeface="+mn-ea"/>
                          <a:cs typeface="+mn-cs"/>
                        </a:rPr>
                        <a:t>personer avlidit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i="0" kern="1200" dirty="0">
                        <a:solidFill>
                          <a:srgbClr val="FF0000"/>
                        </a:solidFill>
                        <a:effectLst/>
                        <a:latin typeface="+mn-lt"/>
                        <a:ea typeface="+mn-ea"/>
                        <a:cs typeface="+mn-cs"/>
                      </a:endParaRPr>
                    </a:p>
                    <a:p>
                      <a:pPr marL="171450" indent="-171450">
                        <a:buFont typeface="Arial" panose="020B0604020202020204" pitchFamily="34" charset="0"/>
                        <a:buChar char="•"/>
                      </a:pPr>
                      <a:r>
                        <a:rPr lang="sv-SE" sz="1100" i="0" kern="1200" dirty="0">
                          <a:solidFill>
                            <a:schemeClr val="tx1"/>
                          </a:solidFill>
                          <a:effectLst/>
                          <a:latin typeface="+mn-lt"/>
                          <a:ea typeface="+mn-ea"/>
                          <a:cs typeface="+mn-cs"/>
                        </a:rPr>
                        <a:t>Enligt</a:t>
                      </a:r>
                      <a:r>
                        <a:rPr lang="sv-SE" sz="1100" i="0" kern="1200" baseline="0" dirty="0">
                          <a:solidFill>
                            <a:schemeClr val="tx1"/>
                          </a:solidFill>
                          <a:effectLst/>
                          <a:latin typeface="+mn-lt"/>
                          <a:ea typeface="+mn-ea"/>
                          <a:cs typeface="+mn-cs"/>
                        </a:rPr>
                        <a:t> Folkhälsomyndighetens sammanställning den 16 mars har </a:t>
                      </a:r>
                      <a:br>
                        <a:rPr lang="sv-SE" sz="1100" i="0" kern="1200" baseline="0" dirty="0">
                          <a:solidFill>
                            <a:schemeClr val="tx1"/>
                          </a:solidFill>
                          <a:effectLst/>
                          <a:latin typeface="+mn-lt"/>
                          <a:ea typeface="+mn-ea"/>
                          <a:cs typeface="+mn-cs"/>
                        </a:rPr>
                      </a:br>
                      <a:r>
                        <a:rPr lang="sv-SE" sz="1100" b="1" i="0" kern="1200" baseline="0" dirty="0">
                          <a:solidFill>
                            <a:schemeClr val="tx1"/>
                          </a:solidFill>
                          <a:effectLst/>
                          <a:latin typeface="+mn-lt"/>
                          <a:ea typeface="+mn-ea"/>
                          <a:cs typeface="+mn-cs"/>
                        </a:rPr>
                        <a:t>1 059 </a:t>
                      </a:r>
                      <a:r>
                        <a:rPr lang="sv-SE" sz="1100" i="0" kern="1200" baseline="0" dirty="0">
                          <a:solidFill>
                            <a:schemeClr val="tx1"/>
                          </a:solidFill>
                          <a:effectLst/>
                          <a:latin typeface="+mn-lt"/>
                          <a:ea typeface="+mn-ea"/>
                          <a:cs typeface="+mn-cs"/>
                        </a:rPr>
                        <a:t>fall av covid-19 rapporterats i </a:t>
                      </a:r>
                      <a:r>
                        <a:rPr lang="sv-SE" sz="1100" b="1" i="0" kern="1200" baseline="0" dirty="0">
                          <a:solidFill>
                            <a:schemeClr val="tx1"/>
                          </a:solidFill>
                          <a:effectLst/>
                          <a:latin typeface="+mn-lt"/>
                          <a:ea typeface="+mn-ea"/>
                          <a:cs typeface="+mn-cs"/>
                        </a:rPr>
                        <a:t>Sverige</a:t>
                      </a:r>
                      <a:r>
                        <a:rPr lang="sv-SE" sz="1100" i="0" kern="1200" baseline="0" dirty="0">
                          <a:solidFill>
                            <a:schemeClr val="tx1"/>
                          </a:solidFill>
                          <a:effectLst/>
                          <a:latin typeface="+mn-lt"/>
                          <a:ea typeface="+mn-ea"/>
                          <a:cs typeface="+mn-cs"/>
                        </a:rPr>
                        <a:t>, varav 6 avlidna.</a:t>
                      </a:r>
                    </a:p>
                    <a:p>
                      <a:pPr marL="171450" indent="-171450">
                        <a:buFont typeface="Arial" panose="020B0604020202020204" pitchFamily="34" charset="0"/>
                        <a:buChar char="•"/>
                      </a:pPr>
                      <a:endParaRPr lang="sv-SE" sz="1100" i="0" kern="1200" dirty="0">
                        <a:solidFill>
                          <a:srgbClr val="FF0000"/>
                        </a:solidFill>
                        <a:effectLst/>
                        <a:latin typeface="+mn-lt"/>
                        <a:ea typeface="+mn-ea"/>
                        <a:cs typeface="+mn-cs"/>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i="0" kern="1200" dirty="0">
                          <a:solidFill>
                            <a:schemeClr val="tx1"/>
                          </a:solidFill>
                          <a:effectLst/>
                          <a:latin typeface="+mn-lt"/>
                          <a:ea typeface="+mn-ea"/>
                          <a:cs typeface="+mn-cs"/>
                        </a:rPr>
                        <a:t>Hittills har </a:t>
                      </a:r>
                      <a:r>
                        <a:rPr lang="sv-SE" sz="1100" b="1" i="0" kern="1200" dirty="0">
                          <a:solidFill>
                            <a:schemeClr val="tx1"/>
                          </a:solidFill>
                          <a:effectLst/>
                          <a:latin typeface="+mn-lt"/>
                          <a:ea typeface="+mn-ea"/>
                          <a:cs typeface="+mn-cs"/>
                        </a:rPr>
                        <a:t>206</a:t>
                      </a:r>
                      <a:r>
                        <a:rPr lang="sv-SE" sz="1100" i="0" kern="1200" dirty="0">
                          <a:solidFill>
                            <a:schemeClr val="tx1"/>
                          </a:solidFill>
                          <a:effectLst/>
                          <a:latin typeface="+mn-lt"/>
                          <a:ea typeface="+mn-ea"/>
                          <a:cs typeface="+mn-cs"/>
                        </a:rPr>
                        <a:t> fall av covid-19 konstaterats i </a:t>
                      </a:r>
                      <a:r>
                        <a:rPr lang="sv-SE" sz="1100" b="1" i="0" kern="1200" dirty="0">
                          <a:solidFill>
                            <a:schemeClr val="tx1"/>
                          </a:solidFill>
                          <a:effectLst/>
                          <a:latin typeface="+mn-lt"/>
                          <a:ea typeface="+mn-ea"/>
                          <a:cs typeface="+mn-cs"/>
                        </a:rPr>
                        <a:t>Region Skåne</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8" name="Tabell 7">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793865832"/>
              </p:ext>
            </p:extLst>
          </p:nvPr>
        </p:nvGraphicFramePr>
        <p:xfrm>
          <a:off x="4678878" y="1246645"/>
          <a:ext cx="4853643" cy="2152999"/>
        </p:xfrm>
        <a:graphic>
          <a:graphicData uri="http://schemas.openxmlformats.org/drawingml/2006/table">
            <a:tbl>
              <a:tblPr firstRow="1" bandRow="1">
                <a:tableStyleId>{5940675A-B579-460E-94D1-54222C63F5DA}</a:tableStyleId>
              </a:tblPr>
              <a:tblGrid>
                <a:gridCol w="4853643">
                  <a:extLst>
                    <a:ext uri="{9D8B030D-6E8A-4147-A177-3AD203B41FA5}">
                      <a16:colId xmlns:a16="http://schemas.microsoft.com/office/drawing/2014/main" val="3147490264"/>
                    </a:ext>
                  </a:extLst>
                </a:gridCol>
              </a:tblGrid>
              <a:tr h="30308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FÖRVÄNTAD HÄNDELSEUTVECKLING</a:t>
                      </a:r>
                    </a:p>
                  </a:txBody>
                  <a:tcPr>
                    <a:solidFill>
                      <a:srgbClr val="5C0C6F"/>
                    </a:solidFill>
                  </a:tcPr>
                </a:tc>
                <a:extLst>
                  <a:ext uri="{0D108BD9-81ED-4DB2-BD59-A6C34878D82A}">
                    <a16:rowId xmlns:a16="http://schemas.microsoft.com/office/drawing/2014/main" val="2448668190"/>
                  </a:ext>
                </a:extLst>
              </a:tr>
              <a:tr h="1849914">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Folkhälsomyndighetens riskbedömning sedan 11 mars:</a:t>
                      </a:r>
                    </a:p>
                    <a:p>
                      <a:pPr marL="447675" marR="0" lvl="0" indent="-171450" algn="l" defTabSz="742950" rtl="0" eaLnBrk="1" fontAlgn="auto" latinLnBrk="0" hangingPunct="1">
                        <a:lnSpc>
                          <a:spcPct val="100000"/>
                        </a:lnSpc>
                        <a:spcBef>
                          <a:spcPts val="0"/>
                        </a:spcBef>
                        <a:spcAft>
                          <a:spcPts val="0"/>
                        </a:spcAft>
                        <a:buClrTx/>
                        <a:buSzTx/>
                        <a:buFontTx/>
                        <a:buChar char="-"/>
                        <a:tabLst/>
                        <a:defRPr/>
                      </a:pPr>
                      <a:r>
                        <a:rPr lang="sv-SE" sz="1100" b="1" i="1" kern="1200" dirty="0">
                          <a:solidFill>
                            <a:schemeClr val="tx1"/>
                          </a:solidFill>
                          <a:effectLst/>
                          <a:latin typeface="+mn-lt"/>
                          <a:ea typeface="+mn-ea"/>
                          <a:cs typeface="+mn-cs"/>
                        </a:rPr>
                        <a:t>Mycket hög</a:t>
                      </a:r>
                      <a:r>
                        <a:rPr lang="sv-SE" sz="1100" b="1" i="1" kern="1200" baseline="0" dirty="0">
                          <a:solidFill>
                            <a:schemeClr val="tx1"/>
                          </a:solidFill>
                          <a:effectLst/>
                          <a:latin typeface="+mn-lt"/>
                          <a:ea typeface="+mn-ea"/>
                          <a:cs typeface="+mn-cs"/>
                        </a:rPr>
                        <a:t> risk för importfall</a:t>
                      </a:r>
                    </a:p>
                    <a:p>
                      <a:pPr marL="447675" marR="0" lvl="0" indent="-171450" algn="l" defTabSz="742950" rtl="0" eaLnBrk="1" fontAlgn="auto" latinLnBrk="0" hangingPunct="1">
                        <a:lnSpc>
                          <a:spcPct val="100000"/>
                        </a:lnSpc>
                        <a:spcBef>
                          <a:spcPts val="0"/>
                        </a:spcBef>
                        <a:spcAft>
                          <a:spcPts val="0"/>
                        </a:spcAft>
                        <a:buClrTx/>
                        <a:buSzTx/>
                        <a:buFontTx/>
                        <a:buChar char="-"/>
                        <a:tabLst/>
                        <a:defRPr/>
                      </a:pPr>
                      <a:r>
                        <a:rPr lang="sv-SE" sz="1100" b="1" i="1" kern="1200" baseline="0" dirty="0">
                          <a:solidFill>
                            <a:schemeClr val="tx1"/>
                          </a:solidFill>
                          <a:effectLst/>
                          <a:latin typeface="+mn-lt"/>
                          <a:ea typeface="+mn-ea"/>
                          <a:cs typeface="+mn-cs"/>
                        </a:rPr>
                        <a:t>Mycket hög för allmän spridning i Sverige</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Fokus förflyttat från Kina till Europa med snabb spridning just nu. Viruset förekommer över alla kontinenter i över 155 olika länder, med </a:t>
                      </a:r>
                      <a:r>
                        <a:rPr lang="sv-SE" sz="1100" b="1" dirty="0">
                          <a:solidFill>
                            <a:schemeClr val="tx1"/>
                          </a:solidFill>
                        </a:rPr>
                        <a:t>allmän</a:t>
                      </a:r>
                      <a:r>
                        <a:rPr lang="sv-SE" sz="1100" b="1" baseline="0" dirty="0">
                          <a:solidFill>
                            <a:schemeClr val="tx1"/>
                          </a:solidFill>
                        </a:rPr>
                        <a:t> smittspridning </a:t>
                      </a:r>
                      <a:r>
                        <a:rPr lang="sv-SE" sz="1100" b="1" i="0" kern="1200" baseline="0" dirty="0">
                          <a:solidFill>
                            <a:schemeClr val="tx1"/>
                          </a:solidFill>
                          <a:effectLst/>
                          <a:latin typeface="+mn-lt"/>
                          <a:ea typeface="+mn-ea"/>
                          <a:cs typeface="+mn-cs"/>
                        </a:rPr>
                        <a:t>i ett flertal länder</a:t>
                      </a:r>
                      <a:r>
                        <a:rPr lang="sv-SE" sz="1100" i="0" kern="1200" baseline="0" dirty="0">
                          <a:solidFill>
                            <a:schemeClr val="tx1"/>
                          </a:solidFill>
                          <a:effectLst/>
                          <a:latin typeface="+mn-lt"/>
                          <a:ea typeface="+mn-ea"/>
                          <a:cs typeface="+mn-cs"/>
                        </a:rPr>
                        <a:t>.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1" baseline="0" dirty="0">
                          <a:solidFill>
                            <a:schemeClr val="tx1"/>
                          </a:solidFill>
                        </a:rPr>
                        <a:t>L</a:t>
                      </a:r>
                      <a:r>
                        <a:rPr lang="sv-SE" sz="1100" b="1" i="0" kern="1200" baseline="0" dirty="0">
                          <a:solidFill>
                            <a:schemeClr val="tx1"/>
                          </a:solidFill>
                          <a:effectLst/>
                          <a:latin typeface="+mn-lt"/>
                          <a:ea typeface="+mn-ea"/>
                          <a:cs typeface="+mn-cs"/>
                        </a:rPr>
                        <a:t>ångtgående smittskyddsåtgärder i ett ökande antal länder </a:t>
                      </a:r>
                      <a:r>
                        <a:rPr lang="sv-SE" sz="1100" i="0" kern="1200" baseline="0" dirty="0">
                          <a:solidFill>
                            <a:schemeClr val="tx1"/>
                          </a:solidFill>
                          <a:effectLst/>
                          <a:latin typeface="+mn-lt"/>
                          <a:ea typeface="+mn-ea"/>
                          <a:cs typeface="+mn-cs"/>
                        </a:rPr>
                        <a:t>– inklusive restriktioner på sociala sammankomster, nedstängda verksamheter och inreseförbud</a:t>
                      </a:r>
                    </a:p>
                  </a:txBody>
                  <a:tcPr/>
                </a:tc>
                <a:extLst>
                  <a:ext uri="{0D108BD9-81ED-4DB2-BD59-A6C34878D82A}">
                    <a16:rowId xmlns:a16="http://schemas.microsoft.com/office/drawing/2014/main" val="107277315"/>
                  </a:ext>
                </a:extLst>
              </a:tr>
            </a:tbl>
          </a:graphicData>
        </a:graphic>
      </p:graphicFrame>
    </p:spTree>
    <p:extLst>
      <p:ext uri="{BB962C8B-B14F-4D97-AF65-F5344CB8AC3E}">
        <p14:creationId xmlns:p14="http://schemas.microsoft.com/office/powerpoint/2010/main" val="2551214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a:r>
              <a:rPr lang="sv-SE" sz="1800" dirty="0">
                <a:solidFill>
                  <a:schemeClr val="bg1"/>
                </a:solidFill>
              </a:rPr>
              <a:t>KONSEKVENSER – HELSINGBORGS STAD</a:t>
            </a:r>
          </a:p>
        </p:txBody>
      </p:sp>
      <p:graphicFrame>
        <p:nvGraphicFramePr>
          <p:cNvPr id="6" name="Tabell 5">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3492763886"/>
              </p:ext>
            </p:extLst>
          </p:nvPr>
        </p:nvGraphicFramePr>
        <p:xfrm>
          <a:off x="370114" y="4440173"/>
          <a:ext cx="5288478" cy="1727163"/>
        </p:xfrm>
        <a:graphic>
          <a:graphicData uri="http://schemas.openxmlformats.org/drawingml/2006/table">
            <a:tbl>
              <a:tblPr firstRow="1" bandRow="1">
                <a:tableStyleId>{5940675A-B579-460E-94D1-54222C63F5DA}</a:tableStyleId>
              </a:tblPr>
              <a:tblGrid>
                <a:gridCol w="5288478">
                  <a:extLst>
                    <a:ext uri="{9D8B030D-6E8A-4147-A177-3AD203B41FA5}">
                      <a16:colId xmlns:a16="http://schemas.microsoft.com/office/drawing/2014/main" val="3147490264"/>
                    </a:ext>
                  </a:extLst>
                </a:gridCol>
              </a:tblGrid>
              <a:tr h="197217">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STADENS VERKSAMHETER (2-4 veckor)</a:t>
                      </a:r>
                      <a:endParaRPr lang="sv-SE" sz="1100" b="0" kern="1200" dirty="0">
                        <a:solidFill>
                          <a:schemeClr val="bg1"/>
                        </a:solidFill>
                        <a:latin typeface="+mn-lt"/>
                        <a:ea typeface="+mn-ea"/>
                        <a:cs typeface="+mn-cs"/>
                      </a:endParaRPr>
                    </a:p>
                  </a:txBody>
                  <a:tcPr>
                    <a:solidFill>
                      <a:srgbClr val="5C0C6F"/>
                    </a:solidFill>
                  </a:tcPr>
                </a:tc>
                <a:extLst>
                  <a:ext uri="{0D108BD9-81ED-4DB2-BD59-A6C34878D82A}">
                    <a16:rowId xmlns:a16="http://schemas.microsoft.com/office/drawing/2014/main" val="2448668190"/>
                  </a:ext>
                </a:extLst>
              </a:tr>
              <a:tr h="1468083">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Förvaltningar och bolag bedömer att deras verksamheter inte kommer att påverkas i närtid, förutsatt att situationen inte ändras.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Förhöjd beredskap för omprioriteringar och omfördelning av personal</a:t>
                      </a:r>
                    </a:p>
                  </a:txBody>
                  <a:tcPr/>
                </a:tc>
                <a:extLst>
                  <a:ext uri="{0D108BD9-81ED-4DB2-BD59-A6C34878D82A}">
                    <a16:rowId xmlns:a16="http://schemas.microsoft.com/office/drawing/2014/main" val="107277315"/>
                  </a:ext>
                </a:extLst>
              </a:tr>
            </a:tbl>
          </a:graphicData>
        </a:graphic>
      </p:graphicFrame>
      <p:graphicFrame>
        <p:nvGraphicFramePr>
          <p:cNvPr id="5" name="Tabell 4">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01340152"/>
              </p:ext>
            </p:extLst>
          </p:nvPr>
        </p:nvGraphicFramePr>
        <p:xfrm>
          <a:off x="370114" y="1056640"/>
          <a:ext cx="5288478" cy="3381748"/>
        </p:xfrm>
        <a:graphic>
          <a:graphicData uri="http://schemas.openxmlformats.org/drawingml/2006/table">
            <a:tbl>
              <a:tblPr firstRow="1" bandRow="1">
                <a:tableStyleId>{5940675A-B579-460E-94D1-54222C63F5DA}</a:tableStyleId>
              </a:tblPr>
              <a:tblGrid>
                <a:gridCol w="5288478">
                  <a:extLst>
                    <a:ext uri="{9D8B030D-6E8A-4147-A177-3AD203B41FA5}">
                      <a16:colId xmlns:a16="http://schemas.microsoft.com/office/drawing/2014/main" val="3147490264"/>
                    </a:ext>
                  </a:extLst>
                </a:gridCol>
              </a:tblGrid>
              <a:tr h="24277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baseline="0" dirty="0">
                          <a:solidFill>
                            <a:schemeClr val="bg1"/>
                          </a:solidFill>
                        </a:rPr>
                        <a:t>STADENS VERKSAMHETER (1-2 veckor)</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3122668">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Förhöjd arbetsbelastning rapporteras av ett flertal verksamheter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Förebyggande åtgärder, översyn av rutiner, ökad städning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Minskat besökarantal till flera verksamheter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effectLst/>
                          <a:latin typeface="+mn-lt"/>
                          <a:ea typeface="+mn-ea"/>
                          <a:cs typeface="+mn-cs"/>
                        </a:rPr>
                        <a:t>Brist på skyddsutrustning och annat material </a:t>
                      </a:r>
                      <a:endParaRPr lang="sv-SE" sz="1100" b="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Helsingborgs hamn noterar stor negativ påverkan på flöden och volymer.</a:t>
                      </a: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11" name="Tabell 10">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072197076"/>
              </p:ext>
            </p:extLst>
          </p:nvPr>
        </p:nvGraphicFramePr>
        <p:xfrm>
          <a:off x="5658592" y="1056638"/>
          <a:ext cx="3862054" cy="5110698"/>
        </p:xfrm>
        <a:graphic>
          <a:graphicData uri="http://schemas.openxmlformats.org/drawingml/2006/table">
            <a:tbl>
              <a:tblPr firstRow="1" bandRow="1">
                <a:tableStyleId>{5940675A-B579-460E-94D1-54222C63F5DA}</a:tableStyleId>
              </a:tblPr>
              <a:tblGrid>
                <a:gridCol w="3862054">
                  <a:extLst>
                    <a:ext uri="{9D8B030D-6E8A-4147-A177-3AD203B41FA5}">
                      <a16:colId xmlns:a16="http://schemas.microsoft.com/office/drawing/2014/main" val="3147490264"/>
                    </a:ext>
                  </a:extLst>
                </a:gridCol>
              </a:tblGrid>
              <a:tr h="39637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MÖJLIGA SPRIDNINGSEFFEKTER</a:t>
                      </a:r>
                    </a:p>
                  </a:txBody>
                  <a:tcPr>
                    <a:solidFill>
                      <a:srgbClr val="5C0C6F"/>
                    </a:solidFill>
                  </a:tcPr>
                </a:tc>
                <a:extLst>
                  <a:ext uri="{0D108BD9-81ED-4DB2-BD59-A6C34878D82A}">
                    <a16:rowId xmlns:a16="http://schemas.microsoft.com/office/drawing/2014/main" val="2448668190"/>
                  </a:ext>
                </a:extLst>
              </a:tr>
              <a:tr h="4714324">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Störningar</a:t>
                      </a:r>
                      <a:r>
                        <a:rPr lang="sv-SE" sz="1100" b="0" baseline="0" dirty="0">
                          <a:solidFill>
                            <a:schemeClr val="tx1"/>
                          </a:solidFill>
                        </a:rPr>
                        <a:t> i samhällsviktig verksamhet. Staden har ett 40-tal sådana verksamheter varav några bedöms som kritiska.</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dirty="0">
                          <a:solidFill>
                            <a:schemeClr val="tx1"/>
                          </a:solidFill>
                          <a:effectLst/>
                          <a:latin typeface="+mn-lt"/>
                          <a:ea typeface="+mn-ea"/>
                          <a:cs typeface="+mn-cs"/>
                        </a:rPr>
                        <a:t>Begränsningar i kritiska flöden av materiel, insatsvaror och reservdelar. Hotad kontinuitet i prioriterade samhällsviktiga åtaganden.</a:t>
                      </a:r>
                      <a:endParaRPr lang="sv-SE" sz="1100" b="0" baseline="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Arbetsmiljöfrågor, såsom ökad arbetsbelastning eller medarbetare som inte kan/vill utföra arbetsuppgifter på grund av oro att smittas.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Andra aktörers hanterande av händelsen ökar trycket på ytterligare åtgärder från stadens sida</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Desinformation som kan påverka invånarnas förtroende för hur staden hanterar covid-19.</a:t>
                      </a:r>
                      <a:endParaRPr lang="sv-SE" sz="1100" b="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Strategiska frågor för staden kan komma att påverkas och vara i behov av förstärkta resurser (ex trygghetsfrågor)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Ekonomiska</a:t>
                      </a:r>
                      <a:r>
                        <a:rPr lang="sv-SE" sz="1100" b="0" baseline="0" dirty="0">
                          <a:solidFill>
                            <a:schemeClr val="tx1"/>
                          </a:solidFill>
                        </a:rPr>
                        <a:t> konsekvenser.</a:t>
                      </a: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spTree>
    <p:extLst>
      <p:ext uri="{BB962C8B-B14F-4D97-AF65-F5344CB8AC3E}">
        <p14:creationId xmlns:p14="http://schemas.microsoft.com/office/powerpoint/2010/main" val="2534649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a:r>
              <a:rPr lang="sv-SE" sz="1800" dirty="0">
                <a:solidFill>
                  <a:schemeClr val="bg1"/>
                </a:solidFill>
              </a:rPr>
              <a:t>ÅTGÄRDER</a:t>
            </a:r>
          </a:p>
        </p:txBody>
      </p:sp>
      <p:graphicFrame>
        <p:nvGraphicFramePr>
          <p:cNvPr id="6" name="Tabell 5">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2867392450"/>
              </p:ext>
            </p:extLst>
          </p:nvPr>
        </p:nvGraphicFramePr>
        <p:xfrm>
          <a:off x="370114" y="3886554"/>
          <a:ext cx="4403364" cy="3032760"/>
        </p:xfrm>
        <a:graphic>
          <a:graphicData uri="http://schemas.openxmlformats.org/drawingml/2006/table">
            <a:tbl>
              <a:tblPr firstRow="1" bandRow="1">
                <a:tableStyleId>{5940675A-B579-460E-94D1-54222C63F5DA}</a:tableStyleId>
              </a:tblPr>
              <a:tblGrid>
                <a:gridCol w="4403364">
                  <a:extLst>
                    <a:ext uri="{9D8B030D-6E8A-4147-A177-3AD203B41FA5}">
                      <a16:colId xmlns:a16="http://schemas.microsoft.com/office/drawing/2014/main" val="3147490264"/>
                    </a:ext>
                  </a:extLst>
                </a:gridCol>
              </a:tblGrid>
              <a:tr h="202263">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baseline="0" dirty="0">
                          <a:solidFill>
                            <a:schemeClr val="bg1"/>
                          </a:solidFill>
                        </a:rPr>
                        <a:t>VIDTAGNA ÅTGÄRDER STADEN</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2165399">
                <a:tc>
                  <a:txBody>
                    <a:bodyPr/>
                    <a:lstStyle/>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Central krisledning aktiverad sedan 3-mars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Förvaltningar och bolag uppdaterat pandemiplaner till 13-mars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dirty="0"/>
                        <a:t>Lokal krisorganisation SFF,</a:t>
                      </a:r>
                      <a:r>
                        <a:rPr lang="sv-SE" sz="1100" baseline="0" dirty="0"/>
                        <a:t> </a:t>
                      </a:r>
                      <a:r>
                        <a:rPr lang="sv-SE" sz="1100" dirty="0"/>
                        <a:t>VOF och </a:t>
                      </a:r>
                      <a:r>
                        <a:rPr lang="sv-SE" sz="1100" dirty="0" err="1"/>
                        <a:t>Öresundskraft</a:t>
                      </a:r>
                      <a:r>
                        <a:rPr lang="sv-SE" sz="1100" dirty="0"/>
                        <a:t>, lokala </a:t>
                      </a:r>
                      <a:r>
                        <a:rPr lang="sv-SE" sz="1100" dirty="0" err="1"/>
                        <a:t>coronagrupper</a:t>
                      </a:r>
                      <a:endParaRPr lang="sv-SE" sz="1100" dirty="0"/>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Ökad omvärldsbevakning och veckovisa lägesbilder</a:t>
                      </a: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Regionala/lokala samverkanskonferenser</a:t>
                      </a: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Information uppdateras löpande på intranät och externt på hemsidan och sociala medier </a:t>
                      </a:r>
                    </a:p>
                    <a:p>
                      <a:pPr marL="171450" indent="-171450">
                        <a:buFont typeface="Arial" panose="020B0604020202020204" pitchFamily="34" charset="0"/>
                        <a:buChar char="•"/>
                      </a:pPr>
                      <a:r>
                        <a:rPr lang="sv-SE" sz="1100" kern="1200" baseline="0" dirty="0">
                          <a:solidFill>
                            <a:schemeClr val="tx1"/>
                          </a:solidFill>
                          <a:effectLst/>
                          <a:latin typeface="+mn-lt"/>
                          <a:ea typeface="+mn-ea"/>
                          <a:cs typeface="+mn-cs"/>
                        </a:rPr>
                        <a:t>Ökad lagerhållning och beredskapsförråd för kritiska förnödenheter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dirty="0"/>
                        <a:t>Hamnen genomfört ö</a:t>
                      </a:r>
                      <a:r>
                        <a:rPr lang="sv-SE" sz="1100" kern="1200" baseline="0" dirty="0">
                          <a:solidFill>
                            <a:schemeClr val="tx1"/>
                          </a:solidFill>
                          <a:effectLst/>
                          <a:latin typeface="+mn-lt"/>
                          <a:ea typeface="+mn-ea"/>
                          <a:cs typeface="+mn-cs"/>
                        </a:rPr>
                        <a:t>vning kring Nöd och Karantänshamn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dirty="0"/>
                        <a:t>Planerade livsmedelskontroller på sjukhuset, vård-, LSS- och korttidsboenden skjuts upp</a:t>
                      </a: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100" kern="1200" baseline="0" dirty="0">
                        <a:solidFill>
                          <a:srgbClr val="FF0000"/>
                        </a:solidFill>
                        <a:effectLst/>
                        <a:latin typeface="+mn-lt"/>
                        <a:ea typeface="+mn-ea"/>
                        <a:cs typeface="+mn-cs"/>
                      </a:endParaRPr>
                    </a:p>
                    <a:p>
                      <a:pPr marL="171450" indent="-171450">
                        <a:buFont typeface="Arial" panose="020B0604020202020204" pitchFamily="34" charset="0"/>
                        <a:buChar char="•"/>
                      </a:pPr>
                      <a:endParaRPr lang="sv-SE" sz="1100" kern="1200" baseline="0" dirty="0">
                        <a:solidFill>
                          <a:srgbClr val="FF0000"/>
                        </a:solidFill>
                        <a:effectLst/>
                        <a:latin typeface="+mn-lt"/>
                        <a:ea typeface="+mn-ea"/>
                        <a:cs typeface="+mn-cs"/>
                      </a:endParaRPr>
                    </a:p>
                    <a:p>
                      <a:pPr marL="171450" indent="-171450">
                        <a:buFont typeface="Arial" panose="020B0604020202020204" pitchFamily="34" charset="0"/>
                        <a:buChar char="•"/>
                      </a:pPr>
                      <a:endParaRPr lang="sv-SE" sz="1100" kern="1200" baseline="0" dirty="0">
                        <a:solidFill>
                          <a:srgbClr val="FF0000"/>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4" name="Tabell 3">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3786829374"/>
              </p:ext>
            </p:extLst>
          </p:nvPr>
        </p:nvGraphicFramePr>
        <p:xfrm>
          <a:off x="4773478" y="3884725"/>
          <a:ext cx="4747168" cy="2369491"/>
        </p:xfrm>
        <a:graphic>
          <a:graphicData uri="http://schemas.openxmlformats.org/drawingml/2006/table">
            <a:tbl>
              <a:tblPr firstRow="1" bandRow="1">
                <a:tableStyleId>{5940675A-B579-460E-94D1-54222C63F5DA}</a:tableStyleId>
              </a:tblPr>
              <a:tblGrid>
                <a:gridCol w="4747168">
                  <a:extLst>
                    <a:ext uri="{9D8B030D-6E8A-4147-A177-3AD203B41FA5}">
                      <a16:colId xmlns:a16="http://schemas.microsoft.com/office/drawing/2014/main" val="3147490264"/>
                    </a:ext>
                  </a:extLst>
                </a:gridCol>
              </a:tblGrid>
              <a:tr h="261419">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PLANERADE ÅTGÄRDER STADEN</a:t>
                      </a:r>
                    </a:p>
                  </a:txBody>
                  <a:tcPr>
                    <a:solidFill>
                      <a:srgbClr val="5C0C6F"/>
                    </a:solidFill>
                  </a:tcPr>
                </a:tc>
                <a:extLst>
                  <a:ext uri="{0D108BD9-81ED-4DB2-BD59-A6C34878D82A}">
                    <a16:rowId xmlns:a16="http://schemas.microsoft.com/office/drawing/2014/main" val="2448668190"/>
                  </a:ext>
                </a:extLst>
              </a:tr>
              <a:tr h="2108072">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Sammanställa pandemiplanering</a:t>
                      </a:r>
                      <a:r>
                        <a:rPr lang="sv-SE" sz="1100" b="0" baseline="0" dirty="0">
                          <a:solidFill>
                            <a:schemeClr val="tx1"/>
                          </a:solidFill>
                        </a:rPr>
                        <a:t> för staden.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Lägesbilder.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Se över kritiska beroenden, </a:t>
                      </a:r>
                      <a:r>
                        <a:rPr lang="sv-SE" sz="1100" b="0" baseline="0" dirty="0" err="1">
                          <a:solidFill>
                            <a:schemeClr val="tx1"/>
                          </a:solidFill>
                        </a:rPr>
                        <a:t>ffa</a:t>
                      </a:r>
                      <a:r>
                        <a:rPr lang="sv-SE" sz="1100" b="0" baseline="0" dirty="0">
                          <a:solidFill>
                            <a:schemeClr val="tx1"/>
                          </a:solidFill>
                        </a:rPr>
                        <a:t> varor och tjänster (MSB-stöd).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Löpande uppdatering webb, intranät, FAQ i verksamheter. Även lättläst information, andra språk</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Samverkanskonferenser.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baseline="0" dirty="0">
                          <a:solidFill>
                            <a:srgbClr val="000000"/>
                          </a:solidFill>
                          <a:effectLst/>
                          <a:latin typeface="Calibri" panose="020F0502020204030204" pitchFamily="34" charset="0"/>
                          <a:ea typeface="+mn-ea"/>
                          <a:cs typeface="+mn-cs"/>
                        </a:rPr>
                        <a:t>Analyser av eventuellt stängande av verksamheter som inte är prioriterade vid större spridning.</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5" name="Tabell 4">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3441022698"/>
              </p:ext>
            </p:extLst>
          </p:nvPr>
        </p:nvGraphicFramePr>
        <p:xfrm>
          <a:off x="370114" y="1056640"/>
          <a:ext cx="9150532" cy="2828085"/>
        </p:xfrm>
        <a:graphic>
          <a:graphicData uri="http://schemas.openxmlformats.org/drawingml/2006/table">
            <a:tbl>
              <a:tblPr firstRow="1" bandRow="1">
                <a:tableStyleId>{5940675A-B579-460E-94D1-54222C63F5DA}</a:tableStyleId>
              </a:tblPr>
              <a:tblGrid>
                <a:gridCol w="9150532">
                  <a:extLst>
                    <a:ext uri="{9D8B030D-6E8A-4147-A177-3AD203B41FA5}">
                      <a16:colId xmlns:a16="http://schemas.microsoft.com/office/drawing/2014/main" val="3147490264"/>
                    </a:ext>
                  </a:extLst>
                </a:gridCol>
              </a:tblGrid>
              <a:tr h="47535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ANDRA AKTÖRER</a:t>
                      </a:r>
                    </a:p>
                  </a:txBody>
                  <a:tcPr>
                    <a:solidFill>
                      <a:srgbClr val="5C0C6F"/>
                    </a:solidFill>
                  </a:tcPr>
                </a:tc>
                <a:extLst>
                  <a:ext uri="{0D108BD9-81ED-4DB2-BD59-A6C34878D82A}">
                    <a16:rowId xmlns:a16="http://schemas.microsoft.com/office/drawing/2014/main" val="2448668190"/>
                  </a:ext>
                </a:extLst>
              </a:tr>
              <a:tr h="2352735">
                <a:tc>
                  <a:txBody>
                    <a:bodyPr/>
                    <a:lstStyle/>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chemeClr val="tx1"/>
                          </a:solidFill>
                        </a:rPr>
                        <a:t>Nationellt</a:t>
                      </a:r>
                      <a:endParaRPr lang="sv-SE" sz="1100" b="1" baseline="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Restriktioner för allmänna sammankomster med fler än 500 personer (11 mars). Detta gäller inte arbetsplatser eller skolor. Många större evenemang inställda även lokalt.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Karensdag slopad och avskaffat sjukintyg till dag 14</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UD avråder från icke-nödvändiga utlandsresor till alla länder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Stort tryck på vissa branscher och specifikt mindre företag. </a:t>
                      </a:r>
                      <a:r>
                        <a:rPr lang="sv-SE" sz="1100" b="0" kern="1200" baseline="0" dirty="0">
                          <a:solidFill>
                            <a:schemeClr val="tx1"/>
                          </a:solidFill>
                          <a:latin typeface="+mn-lt"/>
                          <a:ea typeface="+mn-ea"/>
                          <a:cs typeface="+mn-cs"/>
                        </a:rPr>
                        <a:t>Stödpaket till näringslivet på över 300 miljarder. Bland åtgärderna finns att staten tillfälligt tar över kostnaderna för sjukskrivningar och delar av lönekostnaderna vid korttidspermitteringar.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Regeringen rekommenderar alla gymnasier, vuxenutbildningar och högskolor och universitet att införa distansutbildning from. 17 mars.</a:t>
                      </a: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chemeClr val="tx1"/>
                          </a:solidFill>
                        </a:rPr>
                        <a:t>Regionalt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Region Skåne:</a:t>
                      </a:r>
                      <a:r>
                        <a:rPr lang="sv-SE" sz="1100" b="0" baseline="0" dirty="0">
                          <a:solidFill>
                            <a:schemeClr val="tx1"/>
                          </a:solidFill>
                        </a:rPr>
                        <a:t> h</a:t>
                      </a:r>
                      <a:r>
                        <a:rPr lang="sv-SE" sz="1100" b="0" dirty="0">
                          <a:solidFill>
                            <a:schemeClr val="tx1"/>
                          </a:solidFill>
                        </a:rPr>
                        <a:t>ögt</a:t>
                      </a:r>
                      <a:r>
                        <a:rPr lang="sv-SE" sz="1100" b="0" baseline="0" dirty="0">
                          <a:solidFill>
                            <a:schemeClr val="tx1"/>
                          </a:solidFill>
                        </a:rPr>
                        <a:t> tryck (vårdpersonal, provtagning, smittspårning). </a:t>
                      </a:r>
                      <a:r>
                        <a:rPr lang="sv-SE" sz="1100" b="0" dirty="0">
                          <a:solidFill>
                            <a:schemeClr val="tx1"/>
                          </a:solidFill>
                        </a:rPr>
                        <a:t>Provtagning prioriteras</a:t>
                      </a:r>
                      <a:r>
                        <a:rPr lang="sv-SE" sz="1100" b="0" baseline="0" dirty="0">
                          <a:solidFill>
                            <a:schemeClr val="tx1"/>
                          </a:solidFill>
                        </a:rPr>
                        <a:t> för patienter med akut infektion.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Region Skåne:</a:t>
                      </a:r>
                      <a:r>
                        <a:rPr lang="sv-SE" sz="1100" b="0" baseline="0" dirty="0">
                          <a:solidFill>
                            <a:schemeClr val="tx1"/>
                          </a:solidFill>
                        </a:rPr>
                        <a:t> b</a:t>
                      </a:r>
                      <a:r>
                        <a:rPr lang="sv-SE" sz="1100" b="0" kern="1200" baseline="0" dirty="0">
                          <a:solidFill>
                            <a:schemeClr val="tx1"/>
                          </a:solidFill>
                          <a:latin typeface="+mn-lt"/>
                          <a:ea typeface="+mn-ea"/>
                          <a:cs typeface="+mn-cs"/>
                        </a:rPr>
                        <a:t>esöksförbud på vårdavdelningar och mottagningar.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Danmark stängde sina gränser 14 mars och färjetrafiken är nu kraftigt begränsad. 2100 helsingborgare är födda i </a:t>
                      </a:r>
                      <a:r>
                        <a:rPr lang="sv-SE" sz="1100" b="0" kern="1200" baseline="0" dirty="0" err="1">
                          <a:solidFill>
                            <a:schemeClr val="tx1"/>
                          </a:solidFill>
                          <a:latin typeface="+mn-lt"/>
                          <a:ea typeface="+mn-ea"/>
                          <a:cs typeface="+mn-cs"/>
                        </a:rPr>
                        <a:t>danmark</a:t>
                      </a:r>
                      <a:r>
                        <a:rPr lang="sv-SE" sz="1100" b="0" kern="1200" baseline="0" dirty="0">
                          <a:solidFill>
                            <a:schemeClr val="tx1"/>
                          </a:solidFill>
                          <a:latin typeface="+mn-lt"/>
                          <a:ea typeface="+mn-ea"/>
                          <a:cs typeface="+mn-cs"/>
                        </a:rPr>
                        <a:t>, och 1150 helsingborgare arbetar i Danmark.</a:t>
                      </a:r>
                    </a:p>
                  </a:txBody>
                  <a:tcPr/>
                </a:tc>
                <a:extLst>
                  <a:ext uri="{0D108BD9-81ED-4DB2-BD59-A6C34878D82A}">
                    <a16:rowId xmlns:a16="http://schemas.microsoft.com/office/drawing/2014/main" val="107277315"/>
                  </a:ext>
                </a:extLst>
              </a:tr>
            </a:tbl>
          </a:graphicData>
        </a:graphic>
      </p:graphicFrame>
    </p:spTree>
    <p:extLst>
      <p:ext uri="{BB962C8B-B14F-4D97-AF65-F5344CB8AC3E}">
        <p14:creationId xmlns:p14="http://schemas.microsoft.com/office/powerpoint/2010/main" val="378332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indent="-269875"/>
            <a:r>
              <a:rPr lang="sv-SE" sz="2400" dirty="0"/>
              <a:t> 	</a:t>
            </a:r>
            <a:r>
              <a:rPr lang="sv-SE" sz="1800" dirty="0">
                <a:solidFill>
                  <a:schemeClr val="bg1"/>
                </a:solidFill>
              </a:rPr>
              <a:t>RESURSER</a:t>
            </a:r>
          </a:p>
        </p:txBody>
      </p:sp>
      <p:graphicFrame>
        <p:nvGraphicFramePr>
          <p:cNvPr id="9" name="Tabell 8">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372722369"/>
              </p:ext>
            </p:extLst>
          </p:nvPr>
        </p:nvGraphicFramePr>
        <p:xfrm>
          <a:off x="303939" y="1032948"/>
          <a:ext cx="4726983" cy="3097092"/>
        </p:xfrm>
        <a:graphic>
          <a:graphicData uri="http://schemas.openxmlformats.org/drawingml/2006/table">
            <a:tbl>
              <a:tblPr firstRow="1" bandRow="1">
                <a:tableStyleId>{5940675A-B579-460E-94D1-54222C63F5DA}</a:tableStyleId>
              </a:tblPr>
              <a:tblGrid>
                <a:gridCol w="4726983">
                  <a:extLst>
                    <a:ext uri="{9D8B030D-6E8A-4147-A177-3AD203B41FA5}">
                      <a16:colId xmlns:a16="http://schemas.microsoft.com/office/drawing/2014/main" val="3147490264"/>
                    </a:ext>
                  </a:extLst>
                </a:gridCol>
              </a:tblGrid>
              <a:tr h="30995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VILKA</a:t>
                      </a:r>
                      <a:r>
                        <a:rPr lang="sv-SE" sz="1100" b="0" baseline="0" dirty="0">
                          <a:solidFill>
                            <a:schemeClr val="bg1"/>
                          </a:solidFill>
                        </a:rPr>
                        <a:t> RESURSER FINNS</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2787138">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Bemanning i såväl central som lokal krisledning ses över</a:t>
                      </a:r>
                      <a:endParaRPr lang="sv-SE" sz="1100" b="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b="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dirty="0">
                          <a:solidFill>
                            <a:schemeClr val="tx1"/>
                          </a:solidFill>
                          <a:latin typeface="+mn-lt"/>
                          <a:ea typeface="+mn-ea"/>
                          <a:cs typeface="+mn-cs"/>
                        </a:rPr>
                        <a:t>VOF</a:t>
                      </a:r>
                      <a:r>
                        <a:rPr lang="sv-SE" sz="1100" b="0" kern="1200" baseline="0" dirty="0">
                          <a:solidFill>
                            <a:schemeClr val="tx1"/>
                          </a:solidFill>
                          <a:latin typeface="+mn-lt"/>
                          <a:ea typeface="+mn-ea"/>
                          <a:cs typeface="+mn-cs"/>
                        </a:rPr>
                        <a:t> uppger lokal brist av t.ex. läkemedel och skyddsutrustning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b="0" kern="1200" baseline="0" dirty="0">
                        <a:solidFill>
                          <a:schemeClr val="tx1"/>
                        </a:solidFill>
                        <a:latin typeface="+mn-lt"/>
                        <a:ea typeface="+mn-ea"/>
                        <a:cs typeface="+mn-cs"/>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SFF sett över personalresurser och är beredda att förflytta personal vid behov. Verksamheten kan bedrivas som vanligt med ett bortfall av 25 procent av personalen, med 50 procent bortfall kan omvårdnad fortsatt bedrivas</a:t>
                      </a:r>
                      <a:endParaRPr lang="sv-SE" sz="1100" b="0" kern="1200" baseline="0" dirty="0">
                        <a:solidFill>
                          <a:srgbClr val="FF0000"/>
                        </a:solidFill>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10" name="Tabell 9">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994477183"/>
              </p:ext>
            </p:extLst>
          </p:nvPr>
        </p:nvGraphicFramePr>
        <p:xfrm>
          <a:off x="303940" y="4130040"/>
          <a:ext cx="4726982" cy="2063208"/>
        </p:xfrm>
        <a:graphic>
          <a:graphicData uri="http://schemas.openxmlformats.org/drawingml/2006/table">
            <a:tbl>
              <a:tblPr firstRow="1" bandRow="1">
                <a:tableStyleId>{5940675A-B579-460E-94D1-54222C63F5DA}</a:tableStyleId>
              </a:tblPr>
              <a:tblGrid>
                <a:gridCol w="4726982">
                  <a:extLst>
                    <a:ext uri="{9D8B030D-6E8A-4147-A177-3AD203B41FA5}">
                      <a16:colId xmlns:a16="http://schemas.microsoft.com/office/drawing/2014/main" val="3147490264"/>
                    </a:ext>
                  </a:extLst>
                </a:gridCol>
              </a:tblGrid>
              <a:tr h="287296">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VILKA RESURSER KAN VARA SVÅRA ATT SÄKRA UPP</a:t>
                      </a:r>
                    </a:p>
                  </a:txBody>
                  <a:tcPr>
                    <a:solidFill>
                      <a:srgbClr val="5C0C6F"/>
                    </a:solidFill>
                  </a:tcPr>
                </a:tc>
                <a:extLst>
                  <a:ext uri="{0D108BD9-81ED-4DB2-BD59-A6C34878D82A}">
                    <a16:rowId xmlns:a16="http://schemas.microsoft.com/office/drawing/2014/main" val="2448668190"/>
                  </a:ext>
                </a:extLst>
              </a:tr>
              <a:tr h="1775912">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Skydds- och städutrustning (handskar, munskydd, skyddsglasögon/visir, förkläden, handsprit, </a:t>
                      </a:r>
                      <a:r>
                        <a:rPr lang="sv-SE" sz="1100" b="0" baseline="0" dirty="0" err="1">
                          <a:solidFill>
                            <a:schemeClr val="tx1"/>
                          </a:solidFill>
                        </a:rPr>
                        <a:t>ytdesificering</a:t>
                      </a:r>
                      <a:r>
                        <a:rPr lang="sv-SE" sz="1100" b="0" baseline="0" dirty="0">
                          <a:solidFill>
                            <a:schemeClr val="tx1"/>
                          </a:solidFill>
                        </a:rPr>
                        <a: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Läkemedel</a:t>
                      </a:r>
                      <a:r>
                        <a:rPr lang="sv-SE" sz="1100" b="0" baseline="0" dirty="0">
                          <a:solidFill>
                            <a:schemeClr val="tx1"/>
                          </a:solidFill>
                        </a:rPr>
                        <a:t> – antiviral är restnoterat hos leverantör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Personal med specialistkompetens och verksamhetskännedom</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Personal för kommunikationsinsatser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IT</a:t>
                      </a:r>
                      <a:r>
                        <a:rPr lang="sv-SE" sz="1100" b="0" baseline="0" dirty="0">
                          <a:solidFill>
                            <a:schemeClr val="tx1"/>
                          </a:solidFill>
                        </a:rPr>
                        <a:t> och kommunikationsutrustning</a:t>
                      </a: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11" name="Tabell 10">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8294210"/>
              </p:ext>
            </p:extLst>
          </p:nvPr>
        </p:nvGraphicFramePr>
        <p:xfrm>
          <a:off x="5030923" y="1032948"/>
          <a:ext cx="4532086" cy="3097092"/>
        </p:xfrm>
        <a:graphic>
          <a:graphicData uri="http://schemas.openxmlformats.org/drawingml/2006/table">
            <a:tbl>
              <a:tblPr firstRow="1" bandRow="1">
                <a:tableStyleId>{5940675A-B579-460E-94D1-54222C63F5DA}</a:tableStyleId>
              </a:tblPr>
              <a:tblGrid>
                <a:gridCol w="4532086">
                  <a:extLst>
                    <a:ext uri="{9D8B030D-6E8A-4147-A177-3AD203B41FA5}">
                      <a16:colId xmlns:a16="http://schemas.microsoft.com/office/drawing/2014/main" val="3147490264"/>
                    </a:ext>
                  </a:extLst>
                </a:gridCol>
              </a:tblGrid>
              <a:tr h="30995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VILKA RESURSER BEHÖVS</a:t>
                      </a:r>
                    </a:p>
                  </a:txBody>
                  <a:tcPr>
                    <a:solidFill>
                      <a:srgbClr val="5C0C6F"/>
                    </a:solidFill>
                  </a:tcPr>
                </a:tc>
                <a:extLst>
                  <a:ext uri="{0D108BD9-81ED-4DB2-BD59-A6C34878D82A}">
                    <a16:rowId xmlns:a16="http://schemas.microsoft.com/office/drawing/2014/main" val="2448668190"/>
                  </a:ext>
                </a:extLst>
              </a:tr>
              <a:tr h="2787138">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effectLst/>
                          <a:latin typeface="+mn-lt"/>
                          <a:ea typeface="+mn-ea"/>
                          <a:cs typeface="+mn-cs"/>
                        </a:rPr>
                        <a:t>Resurser för att bevaka händelseutvecklingen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Mer information kommunikationsvägar (SOF)</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U</a:t>
                      </a:r>
                      <a:r>
                        <a:rPr lang="sv-SE" sz="1100" b="0" baseline="0" dirty="0">
                          <a:solidFill>
                            <a:schemeClr val="tx1"/>
                          </a:solidFill>
                        </a:rPr>
                        <a:t>trustning för distansmöten och distansundervisning (AMF)</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Skydds-,</a:t>
                      </a:r>
                      <a:r>
                        <a:rPr lang="sv-SE" sz="1100" b="0" baseline="0" dirty="0">
                          <a:solidFill>
                            <a:schemeClr val="tx1"/>
                          </a:solidFill>
                        </a:rPr>
                        <a:t> s</a:t>
                      </a:r>
                      <a:r>
                        <a:rPr lang="sv-SE" sz="1100" b="0" dirty="0">
                          <a:solidFill>
                            <a:schemeClr val="tx1"/>
                          </a:solidFill>
                        </a:rPr>
                        <a:t>täd- och sanitetsartiklar.</a:t>
                      </a:r>
                      <a:r>
                        <a:rPr lang="sv-SE" sz="1100" b="0" baseline="0" dirty="0">
                          <a:solidFill>
                            <a:schemeClr val="tx1"/>
                          </a:solidFill>
                        </a:rPr>
                        <a:t> Antiviral medicin</a:t>
                      </a:r>
                      <a:r>
                        <a:rPr lang="sv-SE" sz="1100" b="0" dirty="0">
                          <a:solidFill>
                            <a:schemeClr val="tx1"/>
                          </a:solidFill>
                        </a:rPr>
                        <a:t> (VOF</a:t>
                      </a:r>
                      <a:r>
                        <a:rPr lang="sv-SE" sz="1100" b="0" baseline="0" dirty="0">
                          <a:solidFill>
                            <a:schemeClr val="tx1"/>
                          </a:solidFill>
                        </a:rPr>
                        <a:t>)</a:t>
                      </a:r>
                      <a:endParaRPr lang="sv-SE" sz="1100" b="0" kern="1200" baseline="0" dirty="0">
                        <a:solidFill>
                          <a:schemeClr val="tx1"/>
                        </a:solidFill>
                        <a:effectLst/>
                        <a:latin typeface="+mn-lt"/>
                        <a:ea typeface="+mn-ea"/>
                        <a:cs typeface="+mn-cs"/>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effectLst/>
                          <a:latin typeface="+mn-lt"/>
                          <a:ea typeface="+mn-ea"/>
                          <a:cs typeface="+mn-cs"/>
                        </a:rPr>
                        <a:t>Behov av stöttning kring kommunikation på grund av påtryckningar från personal och allmänhet kring stängning av skolor (SFF). Sårbar verksamhet med endast ett fåtal lokala kommunikatörer.</a:t>
                      </a: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spTree>
    <p:extLst>
      <p:ext uri="{BB962C8B-B14F-4D97-AF65-F5344CB8AC3E}">
        <p14:creationId xmlns:p14="http://schemas.microsoft.com/office/powerpoint/2010/main" val="1915109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indent="-269875"/>
            <a:r>
              <a:rPr lang="sv-SE" sz="2400" dirty="0"/>
              <a:t>    </a:t>
            </a:r>
            <a:r>
              <a:rPr lang="sv-SE" sz="1800" dirty="0">
                <a:solidFill>
                  <a:schemeClr val="bg1"/>
                </a:solidFill>
              </a:rPr>
              <a:t>SAMVERKAN</a:t>
            </a:r>
          </a:p>
        </p:txBody>
      </p:sp>
      <p:graphicFrame>
        <p:nvGraphicFramePr>
          <p:cNvPr id="6" name="Tabell 5">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950575568"/>
              </p:ext>
            </p:extLst>
          </p:nvPr>
        </p:nvGraphicFramePr>
        <p:xfrm>
          <a:off x="370114" y="1058348"/>
          <a:ext cx="4486366" cy="5072125"/>
        </p:xfrm>
        <a:graphic>
          <a:graphicData uri="http://schemas.openxmlformats.org/drawingml/2006/table">
            <a:tbl>
              <a:tblPr firstRow="1" bandRow="1">
                <a:tableStyleId>{5940675A-B579-460E-94D1-54222C63F5DA}</a:tableStyleId>
              </a:tblPr>
              <a:tblGrid>
                <a:gridCol w="4486366">
                  <a:extLst>
                    <a:ext uri="{9D8B030D-6E8A-4147-A177-3AD203B41FA5}">
                      <a16:colId xmlns:a16="http://schemas.microsoft.com/office/drawing/2014/main" val="3147490264"/>
                    </a:ext>
                  </a:extLst>
                </a:gridCol>
              </a:tblGrid>
              <a:tr h="28676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baseline="0" dirty="0">
                          <a:solidFill>
                            <a:schemeClr val="bg1"/>
                          </a:solidFill>
                        </a:rPr>
                        <a:t>GENOMFÖRD SAMVERKAN v.11</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4771207">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kern="1200" baseline="0" dirty="0">
                          <a:solidFill>
                            <a:schemeClr val="tx1"/>
                          </a:solidFill>
                          <a:effectLst/>
                          <a:latin typeface="+mn-lt"/>
                          <a:ea typeface="+mn-ea"/>
                          <a:cs typeface="+mn-cs"/>
                        </a:rPr>
                        <a:t>Nationellt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MSB kommunikationssamordningskonferenser, måndagar 14:30 (fast tid)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MSB nationella samverkanskonferenser, onsdagar 14:00 (fast tid)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MSB fokus lägesbild för covid-19, fredagar 14:00 (fast tid)</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kern="1200" dirty="0">
                        <a:solidFill>
                          <a:srgbClr val="FF0000"/>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dirty="0">
                          <a:solidFill>
                            <a:schemeClr val="tx1"/>
                          </a:solidFill>
                        </a:rPr>
                        <a:t>Regionalt och lokalt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Regional samverkanskonferens, måndagar 13:30 (fast tid).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Familjen Helsingborg, TIB, torsdagar 15:00. (fast tid)</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Länsstyrelsen Skåne ISF-stöd kontinuerligt.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kern="1200" baseline="0" dirty="0">
                        <a:solidFill>
                          <a:srgbClr val="FF0000"/>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kern="1200" baseline="0" dirty="0">
                          <a:solidFill>
                            <a:schemeClr val="tx1"/>
                          </a:solidFill>
                          <a:effectLst/>
                          <a:latin typeface="+mn-lt"/>
                          <a:ea typeface="+mn-ea"/>
                          <a:cs typeface="+mn-cs"/>
                        </a:rPr>
                        <a:t>Förvaltningar och bolag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VOF har involverat privata vårdutförare i pandemiplanering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ÖKAD och NSR i dialog kring avfallsförbränning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Dialog med koncessionshavare, privata utförare, externa anordnare och entreprenörer om krisplaner och rutiner</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HR-samverkan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Kommunikationssamverkan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Samverkan med myndigheter (livsmedelsverket, polis, tull, transportstyrelse </a:t>
                      </a:r>
                      <a:r>
                        <a:rPr lang="sv-SE" sz="1100" kern="1200" baseline="0" dirty="0" err="1">
                          <a:solidFill>
                            <a:schemeClr val="tx1"/>
                          </a:solidFill>
                          <a:effectLst/>
                          <a:latin typeface="+mn-lt"/>
                          <a:ea typeface="+mn-ea"/>
                          <a:cs typeface="+mn-cs"/>
                        </a:rPr>
                        <a:t>mfl</a:t>
                      </a:r>
                      <a:r>
                        <a:rPr lang="sv-SE" sz="1100" kern="1200" baseline="0" dirty="0">
                          <a:solidFill>
                            <a:schemeClr val="tx1"/>
                          </a:solidFill>
                          <a:effectLst/>
                          <a:latin typeface="+mn-lt"/>
                          <a:ea typeface="+mn-ea"/>
                          <a:cs typeface="+mn-cs"/>
                        </a:rPr>
                        <a:t>.) lokalt</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kern="1200" baseline="0" dirty="0">
                        <a:solidFill>
                          <a:srgbClr val="FF0000"/>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kern="1200" baseline="0" dirty="0">
                          <a:solidFill>
                            <a:schemeClr val="tx1"/>
                          </a:solidFill>
                          <a:effectLst/>
                          <a:latin typeface="+mn-lt"/>
                          <a:ea typeface="+mn-ea"/>
                          <a:cs typeface="+mn-cs"/>
                        </a:rPr>
                        <a:t>Central krisledning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Stora krisledningsgruppen dagligen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ISF 12 mars</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4" name="Tabell 3">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044512848"/>
              </p:ext>
            </p:extLst>
          </p:nvPr>
        </p:nvGraphicFramePr>
        <p:xfrm>
          <a:off x="4856480" y="1058348"/>
          <a:ext cx="4679407" cy="3006234"/>
        </p:xfrm>
        <a:graphic>
          <a:graphicData uri="http://schemas.openxmlformats.org/drawingml/2006/table">
            <a:tbl>
              <a:tblPr firstRow="1" bandRow="1">
                <a:tableStyleId>{5940675A-B579-460E-94D1-54222C63F5DA}</a:tableStyleId>
              </a:tblPr>
              <a:tblGrid>
                <a:gridCol w="4679407">
                  <a:extLst>
                    <a:ext uri="{9D8B030D-6E8A-4147-A177-3AD203B41FA5}">
                      <a16:colId xmlns:a16="http://schemas.microsoft.com/office/drawing/2014/main" val="3147490264"/>
                    </a:ext>
                  </a:extLst>
                </a:gridCol>
              </a:tblGrid>
              <a:tr h="28356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PLANERAD SAMVERKAN v.12</a:t>
                      </a:r>
                    </a:p>
                  </a:txBody>
                  <a:tcPr>
                    <a:solidFill>
                      <a:srgbClr val="5C0C6F"/>
                    </a:solidFill>
                  </a:tcPr>
                </a:tc>
                <a:extLst>
                  <a:ext uri="{0D108BD9-81ED-4DB2-BD59-A6C34878D82A}">
                    <a16:rowId xmlns:a16="http://schemas.microsoft.com/office/drawing/2014/main" val="2448668190"/>
                  </a:ext>
                </a:extLst>
              </a:tr>
              <a:tr h="272267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dirty="0">
                          <a:solidFill>
                            <a:schemeClr val="tx1"/>
                          </a:solidFill>
                        </a:rPr>
                        <a:t>Regionalt och lokalt</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kern="1200" baseline="0" dirty="0">
                          <a:solidFill>
                            <a:schemeClr val="tx1"/>
                          </a:solidFill>
                          <a:effectLst/>
                          <a:latin typeface="+mn-lt"/>
                          <a:ea typeface="+mn-ea"/>
                          <a:cs typeface="+mn-cs"/>
                        </a:rPr>
                        <a:t>Länsstyrelsen Skåne ISF-stöd. 17-mars, 13:30.</a:t>
                      </a:r>
                      <a:endParaRPr lang="sv-SE" sz="1100" b="0" dirty="0">
                        <a:solidFill>
                          <a:schemeClr val="tx1"/>
                        </a:solidFill>
                      </a:endParaRP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Familjen</a:t>
                      </a:r>
                      <a:r>
                        <a:rPr lang="sv-SE" sz="1100" b="0" baseline="0" dirty="0">
                          <a:solidFill>
                            <a:schemeClr val="tx1"/>
                          </a:solidFill>
                        </a:rPr>
                        <a:t> Helsingborg, TIB. 19-mars, 15:00.</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baseline="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kern="1200" baseline="0" dirty="0">
                          <a:solidFill>
                            <a:schemeClr val="tx1"/>
                          </a:solidFill>
                          <a:effectLst/>
                          <a:latin typeface="+mn-lt"/>
                          <a:ea typeface="+mn-ea"/>
                          <a:cs typeface="+mn-cs"/>
                        </a:rPr>
                        <a:t>Förvaltningar och bolag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kern="1200" baseline="0" dirty="0">
                        <a:solidFill>
                          <a:schemeClr val="tx1"/>
                        </a:solidFill>
                        <a:effectLst/>
                        <a:latin typeface="+mn-lt"/>
                        <a:ea typeface="+mn-ea"/>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dirty="0">
                          <a:solidFill>
                            <a:schemeClr val="tx1"/>
                          </a:solidFill>
                        </a:rPr>
                        <a:t>Central krisledning</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Stora</a:t>
                      </a:r>
                      <a:r>
                        <a:rPr lang="sv-SE" sz="1100" b="0" baseline="0" dirty="0">
                          <a:solidFill>
                            <a:schemeClr val="tx1"/>
                          </a:solidFill>
                        </a:rPr>
                        <a:t> krisledningsgruppen. 16 mars.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Majoritetsberedning 16 mars</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ISF 19 mars</a:t>
                      </a: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graphicFrame>
        <p:nvGraphicFramePr>
          <p:cNvPr id="8" name="Tabell 7">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1775977702"/>
              </p:ext>
            </p:extLst>
          </p:nvPr>
        </p:nvGraphicFramePr>
        <p:xfrm>
          <a:off x="4856479" y="4064582"/>
          <a:ext cx="4679407" cy="2051738"/>
        </p:xfrm>
        <a:graphic>
          <a:graphicData uri="http://schemas.openxmlformats.org/drawingml/2006/table">
            <a:tbl>
              <a:tblPr firstRow="1" bandRow="1">
                <a:tableStyleId>{5940675A-B579-460E-94D1-54222C63F5DA}</a:tableStyleId>
              </a:tblPr>
              <a:tblGrid>
                <a:gridCol w="4679407">
                  <a:extLst>
                    <a:ext uri="{9D8B030D-6E8A-4147-A177-3AD203B41FA5}">
                      <a16:colId xmlns:a16="http://schemas.microsoft.com/office/drawing/2014/main" val="3147490264"/>
                    </a:ext>
                  </a:extLst>
                </a:gridCol>
              </a:tblGrid>
              <a:tr h="285699">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BEHOV</a:t>
                      </a:r>
                      <a:r>
                        <a:rPr lang="sv-SE" sz="1100" b="0" baseline="0" dirty="0">
                          <a:solidFill>
                            <a:schemeClr val="bg1"/>
                          </a:solidFill>
                        </a:rPr>
                        <a:t> AV SAMVERKAN</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1766039">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dirty="0">
                          <a:solidFill>
                            <a:schemeClr val="tx1"/>
                          </a:solidFill>
                        </a:rPr>
                        <a:t>Region Skåne:</a:t>
                      </a:r>
                      <a:r>
                        <a:rPr lang="sv-SE" sz="1100" b="0" baseline="0" dirty="0">
                          <a:solidFill>
                            <a:schemeClr val="tx1"/>
                          </a:solidFill>
                        </a:rPr>
                        <a:t> planeringsförutsättningar, FAQ m.m.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baseline="0" dirty="0">
                          <a:solidFill>
                            <a:schemeClr val="tx1"/>
                          </a:solidFill>
                        </a:rPr>
                        <a:t>Feedback från KC kring vilka ärenden som kommer in</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Hantering av smittspridande avfall. </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kern="1200" baseline="0" dirty="0">
                          <a:solidFill>
                            <a:schemeClr val="tx1"/>
                          </a:solidFill>
                          <a:latin typeface="+mn-lt"/>
                          <a:ea typeface="+mn-ea"/>
                          <a:cs typeface="+mn-cs"/>
                        </a:rPr>
                        <a:t>Facklig samverkan och MBL</a:t>
                      </a:r>
                    </a:p>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100" b="0" kern="1200" baseline="0" dirty="0">
                        <a:solidFill>
                          <a:srgbClr val="FF0000"/>
                        </a:solidFill>
                        <a:latin typeface="+mn-lt"/>
                        <a:ea typeface="+mn-ea"/>
                        <a:cs typeface="+mn-cs"/>
                      </a:endParaRPr>
                    </a:p>
                  </a:txBody>
                  <a:tcPr/>
                </a:tc>
                <a:extLst>
                  <a:ext uri="{0D108BD9-81ED-4DB2-BD59-A6C34878D82A}">
                    <a16:rowId xmlns:a16="http://schemas.microsoft.com/office/drawing/2014/main" val="107277315"/>
                  </a:ext>
                </a:extLst>
              </a:tr>
            </a:tbl>
          </a:graphicData>
        </a:graphic>
      </p:graphicFrame>
      <p:graphicFrame>
        <p:nvGraphicFramePr>
          <p:cNvPr id="7" name="Tabell 6">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2571361638"/>
              </p:ext>
            </p:extLst>
          </p:nvPr>
        </p:nvGraphicFramePr>
        <p:xfrm>
          <a:off x="4856479" y="5216388"/>
          <a:ext cx="4679407" cy="921161"/>
        </p:xfrm>
        <a:graphic>
          <a:graphicData uri="http://schemas.openxmlformats.org/drawingml/2006/table">
            <a:tbl>
              <a:tblPr firstRow="1" bandRow="1">
                <a:tableStyleId>{5940675A-B579-460E-94D1-54222C63F5DA}</a:tableStyleId>
              </a:tblPr>
              <a:tblGrid>
                <a:gridCol w="4679407">
                  <a:extLst>
                    <a:ext uri="{9D8B030D-6E8A-4147-A177-3AD203B41FA5}">
                      <a16:colId xmlns:a16="http://schemas.microsoft.com/office/drawing/2014/main" val="3147490264"/>
                    </a:ext>
                  </a:extLst>
                </a:gridCol>
              </a:tblGrid>
              <a:tr h="279638">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BEDÖMD</a:t>
                      </a:r>
                      <a:r>
                        <a:rPr lang="sv-SE" sz="1100" b="0" baseline="0" dirty="0">
                          <a:solidFill>
                            <a:schemeClr val="bg1"/>
                          </a:solidFill>
                        </a:rPr>
                        <a:t> FÖRMÅGA </a:t>
                      </a:r>
                      <a:endParaRPr lang="sv-SE" sz="1100" b="0" dirty="0">
                        <a:solidFill>
                          <a:schemeClr val="bg1"/>
                        </a:solidFill>
                      </a:endParaRPr>
                    </a:p>
                  </a:txBody>
                  <a:tcPr>
                    <a:solidFill>
                      <a:srgbClr val="5C0C6F"/>
                    </a:solidFill>
                  </a:tcPr>
                </a:tc>
                <a:extLst>
                  <a:ext uri="{0D108BD9-81ED-4DB2-BD59-A6C34878D82A}">
                    <a16:rowId xmlns:a16="http://schemas.microsoft.com/office/drawing/2014/main" val="2448668190"/>
                  </a:ext>
                </a:extLst>
              </a:tr>
              <a:tr h="641523">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tx1"/>
                          </a:solidFill>
                        </a:rPr>
                        <a:t>Förmågan</a:t>
                      </a:r>
                      <a:r>
                        <a:rPr lang="sv-SE" sz="1100" b="0" baseline="0" dirty="0">
                          <a:solidFill>
                            <a:schemeClr val="tx1"/>
                          </a:solidFill>
                        </a:rPr>
                        <a:t> är god.</a:t>
                      </a: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107277315"/>
                  </a:ext>
                </a:extLst>
              </a:tr>
            </a:tbl>
          </a:graphicData>
        </a:graphic>
      </p:graphicFrame>
    </p:spTree>
    <p:extLst>
      <p:ext uri="{BB962C8B-B14F-4D97-AF65-F5344CB8AC3E}">
        <p14:creationId xmlns:p14="http://schemas.microsoft.com/office/powerpoint/2010/main" val="17522864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a:r>
              <a:rPr lang="sv-SE" sz="1800" dirty="0" smtClean="0">
                <a:solidFill>
                  <a:schemeClr val="bg1"/>
                </a:solidFill>
              </a:rPr>
              <a:t>SCENARION</a:t>
            </a:r>
            <a:endParaRPr lang="sv-SE" sz="1800" dirty="0"/>
          </a:p>
        </p:txBody>
      </p:sp>
      <p:graphicFrame>
        <p:nvGraphicFramePr>
          <p:cNvPr id="8" name="Tabell 7"/>
          <p:cNvGraphicFramePr>
            <a:graphicFrameLocks noGrp="1"/>
          </p:cNvGraphicFramePr>
          <p:nvPr>
            <p:extLst>
              <p:ext uri="{D42A27DB-BD31-4B8C-83A1-F6EECF244321}">
                <p14:modId xmlns:p14="http://schemas.microsoft.com/office/powerpoint/2010/main" val="3964750309"/>
              </p:ext>
            </p:extLst>
          </p:nvPr>
        </p:nvGraphicFramePr>
        <p:xfrm>
          <a:off x="322118" y="1048559"/>
          <a:ext cx="2909015" cy="4332547"/>
        </p:xfrm>
        <a:graphic>
          <a:graphicData uri="http://schemas.openxmlformats.org/drawingml/2006/table">
            <a:tbl>
              <a:tblPr firstRow="1" firstCol="1" bandRow="1">
                <a:tableStyleId>{5C22544A-7EE6-4342-B048-85BDC9FD1C3A}</a:tableStyleId>
              </a:tblPr>
              <a:tblGrid>
                <a:gridCol w="2909015">
                  <a:extLst>
                    <a:ext uri="{9D8B030D-6E8A-4147-A177-3AD203B41FA5}">
                      <a16:colId xmlns:a16="http://schemas.microsoft.com/office/drawing/2014/main" val="1704693876"/>
                    </a:ext>
                  </a:extLst>
                </a:gridCol>
              </a:tblGrid>
              <a:tr h="342424">
                <a:tc>
                  <a:txBody>
                    <a:bodyPr/>
                    <a:lstStyle/>
                    <a:p>
                      <a:pPr>
                        <a:lnSpc>
                          <a:spcPct val="107000"/>
                        </a:lnSpc>
                        <a:spcAft>
                          <a:spcPts val="0"/>
                        </a:spcAft>
                      </a:pPr>
                      <a:r>
                        <a:rPr lang="sv-SE" sz="1400" dirty="0">
                          <a:effectLst/>
                        </a:rPr>
                        <a:t>Scenario 1</a:t>
                      </a:r>
                    </a:p>
                    <a:p>
                      <a:pPr>
                        <a:lnSpc>
                          <a:spcPct val="107000"/>
                        </a:lnSpc>
                        <a:spcAft>
                          <a:spcPts val="0"/>
                        </a:spcAft>
                      </a:pPr>
                      <a:r>
                        <a:rPr lang="sv-SE" sz="1400" dirty="0">
                          <a:effectLst/>
                        </a:rPr>
                        <a:t>Utplattad kurva</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0C6F"/>
                    </a:solidFill>
                  </a:tcPr>
                </a:tc>
                <a:extLst>
                  <a:ext uri="{0D108BD9-81ED-4DB2-BD59-A6C34878D82A}">
                    <a16:rowId xmlns:a16="http://schemas.microsoft.com/office/drawing/2014/main" val="2554353310"/>
                  </a:ext>
                </a:extLst>
              </a:tr>
              <a:tr h="418977">
                <a:tc>
                  <a:txBody>
                    <a:bodyPr/>
                    <a:lstStyle/>
                    <a:p>
                      <a:pPr>
                        <a:lnSpc>
                          <a:spcPct val="107000"/>
                        </a:lnSpc>
                        <a:spcAft>
                          <a:spcPts val="0"/>
                        </a:spcAft>
                      </a:pPr>
                      <a:r>
                        <a:rPr lang="sv-SE" sz="1400" dirty="0">
                          <a:solidFill>
                            <a:schemeClr val="tx1"/>
                          </a:solidFill>
                          <a:effectLst/>
                        </a:rPr>
                        <a:t>Beskrivning</a:t>
                      </a:r>
                    </a:p>
                    <a:p>
                      <a:pPr>
                        <a:lnSpc>
                          <a:spcPct val="107000"/>
                        </a:lnSpc>
                        <a:spcAft>
                          <a:spcPts val="0"/>
                        </a:spcAft>
                      </a:pPr>
                      <a:r>
                        <a:rPr lang="sv-SE" sz="1050" dirty="0">
                          <a:solidFill>
                            <a:schemeClr val="tx1"/>
                          </a:solidFill>
                          <a:effectLst/>
                        </a:rPr>
                        <a:t>Kontrollerad smittspridning under lång tid</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6362190"/>
                  </a:ext>
                </a:extLst>
              </a:tr>
              <a:tr h="709375">
                <a:tc>
                  <a:txBody>
                    <a:bodyPr/>
                    <a:lstStyle/>
                    <a:p>
                      <a:pPr>
                        <a:lnSpc>
                          <a:spcPct val="107000"/>
                        </a:lnSpc>
                        <a:spcAft>
                          <a:spcPts val="0"/>
                        </a:spcAft>
                      </a:pPr>
                      <a:r>
                        <a:rPr lang="sv-SE" sz="1400" dirty="0">
                          <a:solidFill>
                            <a:schemeClr val="tx1"/>
                          </a:solidFill>
                          <a:effectLst/>
                        </a:rPr>
                        <a:t>Samhällspåverkan</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Fördröjd smittspridning håller sig låg lokalt under lång tid</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Oro blandad med tristess när pandemin övergår i vardag</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133685"/>
                  </a:ext>
                </a:extLst>
              </a:tr>
              <a:tr h="1516619">
                <a:tc>
                  <a:txBody>
                    <a:bodyPr/>
                    <a:lstStyle/>
                    <a:p>
                      <a:pPr>
                        <a:lnSpc>
                          <a:spcPct val="107000"/>
                        </a:lnSpc>
                        <a:spcAft>
                          <a:spcPts val="0"/>
                        </a:spcAft>
                      </a:pPr>
                      <a:r>
                        <a:rPr lang="sv-SE" sz="1400" dirty="0">
                          <a:solidFill>
                            <a:schemeClr val="tx1"/>
                          </a:solidFill>
                          <a:effectLst/>
                        </a:rPr>
                        <a:t>Påverkan på stadens verksamhet</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Personalförsörjning påverkas kontinuerligt under lång period. Specifika verksamheter drabbas olika mycket under korta perioder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Andra aktörers hanterande av händelsen påverkar staden och ökar trycket på ytterligare åtgärder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Hög oro bland brukare, invånare och personal för kommande sjukdomstopp</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Ryktesspridning brett i </a:t>
                      </a:r>
                      <a:r>
                        <a:rPr lang="sv-SE" sz="1000" dirty="0" smtClean="0">
                          <a:solidFill>
                            <a:schemeClr val="tx1"/>
                          </a:solidFill>
                          <a:effectLst/>
                        </a:rPr>
                        <a:t>samhället</a:t>
                      </a:r>
                      <a:endParaRPr lang="sv-SE" sz="1400" b="0" dirty="0">
                        <a:solidFill>
                          <a:srgbClr val="FF0000"/>
                        </a:solidFill>
                        <a:effectLst/>
                      </a:endParaRPr>
                    </a:p>
                    <a:p>
                      <a:pPr>
                        <a:lnSpc>
                          <a:spcPct val="107000"/>
                        </a:lnSpc>
                        <a:spcAft>
                          <a:spcPts val="0"/>
                        </a:spcAft>
                      </a:pPr>
                      <a:r>
                        <a:rPr lang="sv-SE" sz="1000" dirty="0">
                          <a:solidFill>
                            <a:schemeClr val="tx1"/>
                          </a:solidFill>
                          <a:effectLst/>
                        </a:rPr>
                        <a:t> </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800194"/>
                  </a:ext>
                </a:extLst>
              </a:tr>
              <a:tr h="647870">
                <a:tc>
                  <a:txBody>
                    <a:bodyPr/>
                    <a:lstStyle/>
                    <a:p>
                      <a:pPr>
                        <a:lnSpc>
                          <a:spcPct val="107000"/>
                        </a:lnSpc>
                        <a:spcAft>
                          <a:spcPts val="0"/>
                        </a:spcAft>
                      </a:pPr>
                      <a:r>
                        <a:rPr lang="sv-SE" sz="1400" dirty="0">
                          <a:solidFill>
                            <a:schemeClr val="tx1"/>
                          </a:solidFill>
                          <a:effectLst/>
                        </a:rPr>
                        <a:t>Åtgärder</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Kontinuerliga </a:t>
                      </a:r>
                      <a:r>
                        <a:rPr lang="sv-SE" sz="1000" dirty="0" smtClean="0">
                          <a:solidFill>
                            <a:schemeClr val="tx1"/>
                          </a:solidFill>
                          <a:effectLst/>
                        </a:rPr>
                        <a:t>kommunikationsinsatser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smtClean="0">
                          <a:solidFill>
                            <a:schemeClr val="tx1"/>
                          </a:solidFill>
                          <a:effectLst/>
                        </a:rPr>
                        <a:t>Planering</a:t>
                      </a:r>
                      <a:r>
                        <a:rPr lang="sv-SE" sz="1000" dirty="0">
                          <a:solidFill>
                            <a:schemeClr val="tx1"/>
                          </a:solidFill>
                          <a:effectLst/>
                        </a:rPr>
                        <a:t>, beredskap, </a:t>
                      </a:r>
                      <a:r>
                        <a:rPr lang="sv-SE" sz="1000" dirty="0" smtClean="0">
                          <a:solidFill>
                            <a:schemeClr val="tx1"/>
                          </a:solidFill>
                          <a:effectLst/>
                        </a:rPr>
                        <a:t>uthållighet</a:t>
                      </a:r>
                      <a:endParaRPr lang="sv-SE" sz="1400" b="0" dirty="0">
                        <a:solidFill>
                          <a:srgbClr val="FF0000"/>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Aktiv omvärldsbevakning och samverkan</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7676696"/>
                  </a:ext>
                </a:extLst>
              </a:tr>
            </a:tbl>
          </a:graphicData>
        </a:graphic>
      </p:graphicFrame>
      <p:graphicFrame>
        <p:nvGraphicFramePr>
          <p:cNvPr id="9" name="Tabell 8"/>
          <p:cNvGraphicFramePr>
            <a:graphicFrameLocks noGrp="1"/>
          </p:cNvGraphicFramePr>
          <p:nvPr>
            <p:extLst>
              <p:ext uri="{D42A27DB-BD31-4B8C-83A1-F6EECF244321}">
                <p14:modId xmlns:p14="http://schemas.microsoft.com/office/powerpoint/2010/main" val="768995931"/>
              </p:ext>
            </p:extLst>
          </p:nvPr>
        </p:nvGraphicFramePr>
        <p:xfrm>
          <a:off x="3473417" y="1048559"/>
          <a:ext cx="3031291" cy="4647313"/>
        </p:xfrm>
        <a:graphic>
          <a:graphicData uri="http://schemas.openxmlformats.org/drawingml/2006/table">
            <a:tbl>
              <a:tblPr firstRow="1" firstCol="1" bandRow="1">
                <a:tableStyleId>{5C22544A-7EE6-4342-B048-85BDC9FD1C3A}</a:tableStyleId>
              </a:tblPr>
              <a:tblGrid>
                <a:gridCol w="3031291">
                  <a:extLst>
                    <a:ext uri="{9D8B030D-6E8A-4147-A177-3AD203B41FA5}">
                      <a16:colId xmlns:a16="http://schemas.microsoft.com/office/drawing/2014/main" val="1574878488"/>
                    </a:ext>
                  </a:extLst>
                </a:gridCol>
              </a:tblGrid>
              <a:tr h="342424">
                <a:tc>
                  <a:txBody>
                    <a:bodyPr/>
                    <a:lstStyle/>
                    <a:p>
                      <a:pPr>
                        <a:lnSpc>
                          <a:spcPct val="107000"/>
                        </a:lnSpc>
                        <a:spcAft>
                          <a:spcPts val="0"/>
                        </a:spcAft>
                      </a:pPr>
                      <a:r>
                        <a:rPr lang="sv-SE" sz="1400" dirty="0">
                          <a:effectLst/>
                        </a:rPr>
                        <a:t>Scenario 2</a:t>
                      </a:r>
                    </a:p>
                    <a:p>
                      <a:pPr>
                        <a:lnSpc>
                          <a:spcPct val="107000"/>
                        </a:lnSpc>
                        <a:spcAft>
                          <a:spcPts val="0"/>
                        </a:spcAft>
                      </a:pPr>
                      <a:r>
                        <a:rPr lang="sv-SE" sz="1400" dirty="0">
                          <a:effectLst/>
                        </a:rPr>
                        <a:t>Hög samtidig </a:t>
                      </a:r>
                      <a:r>
                        <a:rPr lang="sv-SE" sz="1400" dirty="0" err="1">
                          <a:effectLst/>
                        </a:rPr>
                        <a:t>smittopp</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0C6F"/>
                    </a:solidFill>
                  </a:tcPr>
                </a:tc>
                <a:extLst>
                  <a:ext uri="{0D108BD9-81ED-4DB2-BD59-A6C34878D82A}">
                    <a16:rowId xmlns:a16="http://schemas.microsoft.com/office/drawing/2014/main" val="3137233159"/>
                  </a:ext>
                </a:extLst>
              </a:tr>
              <a:tr h="464773">
                <a:tc>
                  <a:txBody>
                    <a:bodyPr/>
                    <a:lstStyle/>
                    <a:p>
                      <a:pPr>
                        <a:lnSpc>
                          <a:spcPct val="107000"/>
                        </a:lnSpc>
                        <a:spcAft>
                          <a:spcPts val="0"/>
                        </a:spcAft>
                      </a:pPr>
                      <a:r>
                        <a:rPr lang="sv-SE" sz="1400" dirty="0">
                          <a:solidFill>
                            <a:schemeClr val="tx1"/>
                          </a:solidFill>
                          <a:effectLst/>
                        </a:rPr>
                        <a:t>Beskrivning </a:t>
                      </a:r>
                    </a:p>
                    <a:p>
                      <a:pPr>
                        <a:lnSpc>
                          <a:spcPct val="107000"/>
                        </a:lnSpc>
                        <a:spcAft>
                          <a:spcPts val="0"/>
                        </a:spcAft>
                      </a:pPr>
                      <a:r>
                        <a:rPr lang="sv-SE" sz="1050" dirty="0">
                          <a:solidFill>
                            <a:schemeClr val="tx1"/>
                          </a:solidFill>
                          <a:effectLst/>
                        </a:rPr>
                        <a:t>Samtidig sjukdomstopp internt och externt – många blir sjuka samtidigt</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351488"/>
                  </a:ext>
                </a:extLst>
              </a:tr>
              <a:tr h="709375">
                <a:tc>
                  <a:txBody>
                    <a:bodyPr/>
                    <a:lstStyle/>
                    <a:p>
                      <a:pPr>
                        <a:lnSpc>
                          <a:spcPct val="107000"/>
                        </a:lnSpc>
                        <a:spcAft>
                          <a:spcPts val="0"/>
                        </a:spcAft>
                      </a:pPr>
                      <a:r>
                        <a:rPr lang="sv-SE" sz="1400" dirty="0">
                          <a:solidFill>
                            <a:schemeClr val="tx1"/>
                          </a:solidFill>
                          <a:effectLst/>
                        </a:rPr>
                        <a:t>Samhällspåverkan</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Allvarlig samhällsstörning med hårt ansatta samhällsviktiga verksamheter med hårda prioriteringar som följd</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Hög belastning på vård och omsorg</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6010395"/>
                  </a:ext>
                </a:extLst>
              </a:tr>
              <a:tr h="1920240">
                <a:tc>
                  <a:txBody>
                    <a:bodyPr/>
                    <a:lstStyle/>
                    <a:p>
                      <a:pPr>
                        <a:lnSpc>
                          <a:spcPct val="107000"/>
                        </a:lnSpc>
                        <a:spcAft>
                          <a:spcPts val="0"/>
                        </a:spcAft>
                      </a:pPr>
                      <a:r>
                        <a:rPr lang="sv-SE" sz="1400" dirty="0">
                          <a:solidFill>
                            <a:schemeClr val="tx1"/>
                          </a:solidFill>
                          <a:effectLst/>
                        </a:rPr>
                        <a:t>Påverkan på stadens verksamhet</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Betydande påverkan med stängda verksamheter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Svårt med personalförsörjning på kort sikt, uppemot 40 % invånare och personal insjuknar under kort tid</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Svårighet att säkerställa personal med kritisk specialistkompetens och verksamhetskännedom</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Akut materialbrist </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Hög belastning på digitala system och kommunikationslösningar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Kraftig förtroendepåverkan och minskad tilltro till vår verksamhet</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5234530"/>
                  </a:ext>
                </a:extLst>
              </a:tr>
              <a:tr h="647870">
                <a:tc>
                  <a:txBody>
                    <a:bodyPr/>
                    <a:lstStyle/>
                    <a:p>
                      <a:pPr>
                        <a:lnSpc>
                          <a:spcPct val="107000"/>
                        </a:lnSpc>
                        <a:spcAft>
                          <a:spcPts val="0"/>
                        </a:spcAft>
                      </a:pPr>
                      <a:r>
                        <a:rPr lang="sv-SE" sz="1400" dirty="0">
                          <a:solidFill>
                            <a:schemeClr val="tx1"/>
                          </a:solidFill>
                          <a:effectLst/>
                        </a:rPr>
                        <a:t>Åtgärder</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Stängning av icke-kritiska verksamheter </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Personalförflyttningar mellan verksamheter</a:t>
                      </a:r>
                      <a:endParaRPr lang="sv-SE" sz="140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Förändrade servicenivåer</a:t>
                      </a:r>
                      <a:endParaRPr lang="sv-S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69" marR="427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3960810"/>
                  </a:ext>
                </a:extLst>
              </a:tr>
            </a:tbl>
          </a:graphicData>
        </a:graphic>
      </p:graphicFrame>
      <p:graphicFrame>
        <p:nvGraphicFramePr>
          <p:cNvPr id="10" name="Tabell 9"/>
          <p:cNvGraphicFramePr>
            <a:graphicFrameLocks noGrp="1"/>
          </p:cNvGraphicFramePr>
          <p:nvPr>
            <p:extLst>
              <p:ext uri="{D42A27DB-BD31-4B8C-83A1-F6EECF244321}">
                <p14:modId xmlns:p14="http://schemas.microsoft.com/office/powerpoint/2010/main" val="1125400727"/>
              </p:ext>
            </p:extLst>
          </p:nvPr>
        </p:nvGraphicFramePr>
        <p:xfrm>
          <a:off x="6746992" y="1058027"/>
          <a:ext cx="2833426" cy="5348186"/>
        </p:xfrm>
        <a:graphic>
          <a:graphicData uri="http://schemas.openxmlformats.org/drawingml/2006/table">
            <a:tbl>
              <a:tblPr firstRow="1" firstCol="1" bandRow="1">
                <a:tableStyleId>{5C22544A-7EE6-4342-B048-85BDC9FD1C3A}</a:tableStyleId>
              </a:tblPr>
              <a:tblGrid>
                <a:gridCol w="2833426">
                  <a:extLst>
                    <a:ext uri="{9D8B030D-6E8A-4147-A177-3AD203B41FA5}">
                      <a16:colId xmlns:a16="http://schemas.microsoft.com/office/drawing/2014/main" val="163758187"/>
                    </a:ext>
                  </a:extLst>
                </a:gridCol>
              </a:tblGrid>
              <a:tr h="421882">
                <a:tc>
                  <a:txBody>
                    <a:bodyPr/>
                    <a:lstStyle/>
                    <a:p>
                      <a:pPr>
                        <a:lnSpc>
                          <a:spcPct val="107000"/>
                        </a:lnSpc>
                        <a:spcAft>
                          <a:spcPts val="0"/>
                        </a:spcAft>
                      </a:pPr>
                      <a:r>
                        <a:rPr lang="sv-SE" sz="1400" dirty="0">
                          <a:effectLst/>
                        </a:rPr>
                        <a:t>Scenario 3</a:t>
                      </a:r>
                    </a:p>
                    <a:p>
                      <a:pPr>
                        <a:lnSpc>
                          <a:spcPct val="107000"/>
                        </a:lnSpc>
                        <a:spcAft>
                          <a:spcPts val="0"/>
                        </a:spcAft>
                      </a:pPr>
                      <a:r>
                        <a:rPr lang="sv-SE" sz="1400" dirty="0" err="1">
                          <a:effectLst/>
                        </a:rPr>
                        <a:t>Nedstängt</a:t>
                      </a:r>
                      <a:r>
                        <a:rPr lang="sv-SE" sz="1400" dirty="0">
                          <a:effectLst/>
                        </a:rPr>
                        <a:t> samhälle</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171" marR="441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0C6F"/>
                    </a:solidFill>
                  </a:tcPr>
                </a:tc>
                <a:extLst>
                  <a:ext uri="{0D108BD9-81ED-4DB2-BD59-A6C34878D82A}">
                    <a16:rowId xmlns:a16="http://schemas.microsoft.com/office/drawing/2014/main" val="132939189"/>
                  </a:ext>
                </a:extLst>
              </a:tr>
              <a:tr h="532048">
                <a:tc>
                  <a:txBody>
                    <a:bodyPr/>
                    <a:lstStyle/>
                    <a:p>
                      <a:pPr>
                        <a:lnSpc>
                          <a:spcPct val="107000"/>
                        </a:lnSpc>
                        <a:spcAft>
                          <a:spcPts val="0"/>
                        </a:spcAft>
                      </a:pPr>
                      <a:r>
                        <a:rPr lang="sv-SE" sz="1400" dirty="0">
                          <a:solidFill>
                            <a:schemeClr val="tx1"/>
                          </a:solidFill>
                          <a:effectLst/>
                        </a:rPr>
                        <a:t>Beskrivning</a:t>
                      </a:r>
                    </a:p>
                    <a:p>
                      <a:pPr>
                        <a:lnSpc>
                          <a:spcPct val="107000"/>
                        </a:lnSpc>
                        <a:spcAft>
                          <a:spcPts val="0"/>
                        </a:spcAft>
                      </a:pPr>
                      <a:r>
                        <a:rPr lang="sv-SE" sz="1050" dirty="0">
                          <a:solidFill>
                            <a:schemeClr val="tx1"/>
                          </a:solidFill>
                          <a:effectLst/>
                        </a:rPr>
                        <a:t>Skarpa restriktioner och åtgärder stänger ner stora delar av samhället</a:t>
                      </a:r>
                      <a:endParaRPr lang="sv-SE"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171" marR="441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173374"/>
                  </a:ext>
                </a:extLst>
              </a:tr>
              <a:tr h="1287486">
                <a:tc>
                  <a:txBody>
                    <a:bodyPr/>
                    <a:lstStyle/>
                    <a:p>
                      <a:pPr>
                        <a:lnSpc>
                          <a:spcPct val="107000"/>
                        </a:lnSpc>
                        <a:spcAft>
                          <a:spcPts val="0"/>
                        </a:spcAft>
                      </a:pPr>
                      <a:r>
                        <a:rPr lang="sv-SE" sz="1400" dirty="0">
                          <a:solidFill>
                            <a:schemeClr val="tx1"/>
                          </a:solidFill>
                          <a:effectLst/>
                        </a:rPr>
                        <a:t>Samhällspåverkan</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Extraordinära åtgärder för att dämpa smittspridningen, ex. mötesförbud, utegångsförbud, isolering, reseförbud, karantän av geografiskt område</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Betydande samhällsstörning och kraftig påverkan på de flesta </a:t>
                      </a:r>
                      <a:r>
                        <a:rPr lang="sv-SE" sz="1000" dirty="0" smtClean="0">
                          <a:solidFill>
                            <a:schemeClr val="tx1"/>
                          </a:solidFill>
                          <a:effectLst/>
                        </a:rPr>
                        <a:t>samhällssektorer </a:t>
                      </a:r>
                      <a:endParaRPr lang="sv-SE"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171" marR="441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0130617"/>
                  </a:ext>
                </a:extLst>
              </a:tr>
              <a:tr h="1749750">
                <a:tc>
                  <a:txBody>
                    <a:bodyPr/>
                    <a:lstStyle/>
                    <a:p>
                      <a:pPr>
                        <a:lnSpc>
                          <a:spcPct val="107000"/>
                        </a:lnSpc>
                        <a:spcAft>
                          <a:spcPts val="0"/>
                        </a:spcAft>
                      </a:pPr>
                      <a:r>
                        <a:rPr lang="sv-SE" sz="1400" dirty="0">
                          <a:solidFill>
                            <a:schemeClr val="tx1"/>
                          </a:solidFill>
                          <a:effectLst/>
                        </a:rPr>
                        <a:t>Påverkan på stadens verksamhet</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Hotad kontinuitet i prioriterade samhällsviktiga åtaganden</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Stadens organisation kan inte upprätthålla service till medborgarna</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Överbelastade digitala system och kommunikationslösningar</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Personalförsörjning av icke-kritisk verksamhet kraftigt påverkad</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Begränsningar i kritiska flöden av materiel, livsmedel och tjänster</a:t>
                      </a:r>
                      <a:endParaRPr lang="sv-SE"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171" marR="441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3655182"/>
                  </a:ext>
                </a:extLst>
              </a:tr>
              <a:tr h="1133398">
                <a:tc>
                  <a:txBody>
                    <a:bodyPr/>
                    <a:lstStyle/>
                    <a:p>
                      <a:pPr>
                        <a:lnSpc>
                          <a:spcPct val="107000"/>
                        </a:lnSpc>
                        <a:spcAft>
                          <a:spcPts val="0"/>
                        </a:spcAft>
                      </a:pPr>
                      <a:r>
                        <a:rPr lang="sv-SE" sz="1400" dirty="0">
                          <a:solidFill>
                            <a:schemeClr val="tx1"/>
                          </a:solidFill>
                          <a:effectLst/>
                        </a:rPr>
                        <a:t>Åtgärder</a:t>
                      </a: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Upprätthållande och prioritering av samhällsviktiga verksamheter</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Stort behov av flexibla möjligheter till distansarbete och –undervisning</a:t>
                      </a:r>
                      <a:endParaRPr lang="sv-SE" sz="1050" dirty="0">
                        <a:solidFill>
                          <a:schemeClr val="tx1"/>
                        </a:solidFill>
                        <a:effectLst/>
                      </a:endParaRPr>
                    </a:p>
                    <a:p>
                      <a:pPr marL="342900" lvl="0" indent="-342900">
                        <a:lnSpc>
                          <a:spcPct val="107000"/>
                        </a:lnSpc>
                        <a:spcAft>
                          <a:spcPts val="0"/>
                        </a:spcAft>
                        <a:buFont typeface="Symbol" panose="05050102010706020507" pitchFamily="18" charset="2"/>
                        <a:buChar char=""/>
                      </a:pPr>
                      <a:r>
                        <a:rPr lang="sv-SE" sz="1000" dirty="0">
                          <a:solidFill>
                            <a:schemeClr val="tx1"/>
                          </a:solidFill>
                          <a:effectLst/>
                        </a:rPr>
                        <a:t>Samverkan, samhällsmobilisering och </a:t>
                      </a:r>
                      <a:r>
                        <a:rPr lang="sv-SE" sz="1000" dirty="0" smtClean="0">
                          <a:solidFill>
                            <a:schemeClr val="tx1"/>
                          </a:solidFill>
                          <a:effectLst/>
                        </a:rPr>
                        <a:t/>
                      </a:r>
                      <a:br>
                        <a:rPr lang="sv-SE" sz="1000" dirty="0" smtClean="0">
                          <a:solidFill>
                            <a:schemeClr val="tx1"/>
                          </a:solidFill>
                          <a:effectLst/>
                        </a:rPr>
                      </a:br>
                      <a:r>
                        <a:rPr lang="sv-SE" sz="1000" dirty="0" smtClean="0">
                          <a:solidFill>
                            <a:schemeClr val="tx1"/>
                          </a:solidFill>
                          <a:effectLst/>
                        </a:rPr>
                        <a:t>större </a:t>
                      </a:r>
                      <a:r>
                        <a:rPr lang="sv-SE" sz="1000" dirty="0">
                          <a:solidFill>
                            <a:schemeClr val="tx1"/>
                          </a:solidFill>
                          <a:effectLst/>
                        </a:rPr>
                        <a:t>samhällsansvar</a:t>
                      </a:r>
                      <a:endParaRPr lang="sv-SE"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171" marR="441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524350"/>
                  </a:ext>
                </a:extLst>
              </a:tr>
            </a:tbl>
          </a:graphicData>
        </a:graphic>
      </p:graphicFrame>
      <p:graphicFrame>
        <p:nvGraphicFramePr>
          <p:cNvPr id="11" name="Tabell 10">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781153765"/>
              </p:ext>
            </p:extLst>
          </p:nvPr>
        </p:nvGraphicFramePr>
        <p:xfrm>
          <a:off x="322118" y="5695872"/>
          <a:ext cx="6424874" cy="1162128"/>
        </p:xfrm>
        <a:graphic>
          <a:graphicData uri="http://schemas.openxmlformats.org/drawingml/2006/table">
            <a:tbl>
              <a:tblPr firstRow="1" bandRow="1">
                <a:tableStyleId>{5940675A-B579-460E-94D1-54222C63F5DA}</a:tableStyleId>
              </a:tblPr>
              <a:tblGrid>
                <a:gridCol w="6424874">
                  <a:extLst>
                    <a:ext uri="{9D8B030D-6E8A-4147-A177-3AD203B41FA5}">
                      <a16:colId xmlns:a16="http://schemas.microsoft.com/office/drawing/2014/main" val="3147490264"/>
                    </a:ext>
                  </a:extLst>
                </a:gridCol>
              </a:tblGrid>
              <a:tr h="1162128">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1" i="0" u="none" strike="noStrike" kern="1200" cap="none" spc="0" normalizeH="0" baseline="0" noProof="0" dirty="0" smtClean="0">
                          <a:ln>
                            <a:noFill/>
                          </a:ln>
                          <a:solidFill>
                            <a:prstClr val="black"/>
                          </a:solidFill>
                          <a:effectLst/>
                          <a:uLnTx/>
                          <a:uFillTx/>
                          <a:latin typeface="Calibri" panose="020F0502020204030204"/>
                          <a:ea typeface="+mn-ea"/>
                          <a:cs typeface="+mn-cs"/>
                        </a:rPr>
                        <a:t>Ordinarie arbetsuppgifter senareläggs/nedprioriteras, strategiska frågor påverkas och kan vara i behov av förstärkta resurser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1" i="0" u="none" strike="noStrike" kern="1200" cap="none" spc="0" normalizeH="0" baseline="0" noProof="0" dirty="0" smtClean="0">
                          <a:ln>
                            <a:noFill/>
                          </a:ln>
                          <a:solidFill>
                            <a:prstClr val="black"/>
                          </a:solidFill>
                          <a:effectLst/>
                          <a:uLnTx/>
                          <a:uFillTx/>
                          <a:latin typeface="Calibri" panose="020F0502020204030204"/>
                          <a:ea typeface="+mn-ea"/>
                          <a:cs typeface="+mn-cs"/>
                        </a:rPr>
                        <a:t>Sämre leverans till följd av nya arbetssätt, hög arbetsbelastning och försämrad arbetsmiljö för stora delar av personalen, risk för utmattning i organisationen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1" i="0" u="none" strike="noStrike" kern="1200" cap="none" spc="0" normalizeH="0" baseline="0" noProof="0" dirty="0" smtClean="0">
                          <a:ln>
                            <a:noFill/>
                          </a:ln>
                          <a:solidFill>
                            <a:prstClr val="black"/>
                          </a:solidFill>
                          <a:effectLst/>
                          <a:uLnTx/>
                          <a:uFillTx/>
                          <a:latin typeface="Calibri" panose="020F0502020204030204"/>
                          <a:ea typeface="+mn-ea"/>
                          <a:cs typeface="+mn-cs"/>
                        </a:rPr>
                        <a:t>Ekonomiska konsekvenser - ökade kostnader, försämrad kommunekonomi</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1" i="0" u="none" strike="noStrike" kern="1200" cap="none" spc="0" normalizeH="0" baseline="0" noProof="0" dirty="0" smtClean="0">
                          <a:ln>
                            <a:noFill/>
                          </a:ln>
                          <a:solidFill>
                            <a:prstClr val="black"/>
                          </a:solidFill>
                          <a:effectLst/>
                          <a:uLnTx/>
                          <a:uFillTx/>
                          <a:latin typeface="Calibri" panose="020F0502020204030204"/>
                          <a:ea typeface="+mn-ea"/>
                          <a:cs typeface="+mn-cs"/>
                        </a:rPr>
                        <a:t>Ökade varsel, konkurser och arbetslöshet i närområdet. Konkurser av leverantörer påverkar material och tjänster.</a:t>
                      </a:r>
                      <a:endParaRPr kumimoji="0" lang="sv-SE" sz="1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07277315"/>
                  </a:ext>
                </a:extLst>
              </a:tr>
            </a:tbl>
          </a:graphicData>
        </a:graphic>
      </p:graphicFrame>
      <p:sp>
        <p:nvSpPr>
          <p:cNvPr id="5" name="Rektangel 4"/>
          <p:cNvSpPr/>
          <p:nvPr/>
        </p:nvSpPr>
        <p:spPr>
          <a:xfrm>
            <a:off x="311727" y="5389359"/>
            <a:ext cx="2919406" cy="306513"/>
          </a:xfrm>
          <a:prstGeom prst="rect">
            <a:avLst/>
          </a:prstGeom>
          <a:solidFill>
            <a:srgbClr val="5C0C6F"/>
          </a:solidFill>
          <a:ln w="12700">
            <a:solidFill>
              <a:schemeClr val="tx1"/>
            </a:solidFill>
          </a:ln>
        </p:spPr>
        <p:txBody>
          <a:bodyPr wrap="square">
            <a:spAutoFit/>
          </a:bodyPr>
          <a:lstStyle/>
          <a:p>
            <a:r>
              <a:rPr lang="sv-SE" sz="1400" b="1" dirty="0">
                <a:solidFill>
                  <a:schemeClr val="bg1"/>
                </a:solidFill>
              </a:rPr>
              <a:t>Utmaningar på sikt</a:t>
            </a:r>
            <a:endParaRPr lang="sv-SE" sz="1400" dirty="0"/>
          </a:p>
        </p:txBody>
      </p:sp>
    </p:spTree>
    <p:extLst>
      <p:ext uri="{BB962C8B-B14F-4D97-AF65-F5344CB8AC3E}">
        <p14:creationId xmlns:p14="http://schemas.microsoft.com/office/powerpoint/2010/main" val="3205336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1"/>
            <a:ext cx="9906000" cy="865634"/>
          </a:xfrm>
          <a:solidFill>
            <a:srgbClr val="93006D"/>
          </a:solidFill>
        </p:spPr>
        <p:txBody>
          <a:bodyPr>
            <a:normAutofit/>
          </a:bodyPr>
          <a:lstStyle/>
          <a:p>
            <a:pPr marL="269875"/>
            <a:r>
              <a:rPr lang="sv-SE" sz="1800" dirty="0">
                <a:solidFill>
                  <a:schemeClr val="bg1"/>
                </a:solidFill>
              </a:rPr>
              <a:t>PÅVERKANSGRAD</a:t>
            </a:r>
          </a:p>
        </p:txBody>
      </p:sp>
      <p:graphicFrame>
        <p:nvGraphicFramePr>
          <p:cNvPr id="6" name="Tabell 5">
            <a:extLst>
              <a:ext uri="{FF2B5EF4-FFF2-40B4-BE49-F238E27FC236}">
                <a16:creationId xmlns:a16="http://schemas.microsoft.com/office/drawing/2014/main" id="{6C93D355-A489-4283-A10E-3B9F3459E66D}"/>
              </a:ext>
            </a:extLst>
          </p:cNvPr>
          <p:cNvGraphicFramePr>
            <a:graphicFrameLocks noGrp="1"/>
          </p:cNvGraphicFramePr>
          <p:nvPr>
            <p:extLst>
              <p:ext uri="{D42A27DB-BD31-4B8C-83A1-F6EECF244321}">
                <p14:modId xmlns:p14="http://schemas.microsoft.com/office/powerpoint/2010/main" val="445943775"/>
              </p:ext>
            </p:extLst>
          </p:nvPr>
        </p:nvGraphicFramePr>
        <p:xfrm>
          <a:off x="370115" y="1058348"/>
          <a:ext cx="9165772" cy="5016628"/>
        </p:xfrm>
        <a:graphic>
          <a:graphicData uri="http://schemas.openxmlformats.org/drawingml/2006/table">
            <a:tbl>
              <a:tblPr firstRow="1" bandRow="1">
                <a:tableStyleId>{5940675A-B579-460E-94D1-54222C63F5DA}</a:tableStyleId>
              </a:tblPr>
              <a:tblGrid>
                <a:gridCol w="9165772">
                  <a:extLst>
                    <a:ext uri="{9D8B030D-6E8A-4147-A177-3AD203B41FA5}">
                      <a16:colId xmlns:a16="http://schemas.microsoft.com/office/drawing/2014/main" val="3147490264"/>
                    </a:ext>
                  </a:extLst>
                </a:gridCol>
              </a:tblGrid>
              <a:tr h="316418">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0" dirty="0">
                          <a:solidFill>
                            <a:schemeClr val="bg1"/>
                          </a:solidFill>
                        </a:rPr>
                        <a:t>PÅVERKANSGRAD HELSINGBORGS STAD</a:t>
                      </a:r>
                    </a:p>
                  </a:txBody>
                  <a:tcPr>
                    <a:solidFill>
                      <a:srgbClr val="5C0C6F"/>
                    </a:solidFill>
                  </a:tcPr>
                </a:tc>
                <a:extLst>
                  <a:ext uri="{0D108BD9-81ED-4DB2-BD59-A6C34878D82A}">
                    <a16:rowId xmlns:a16="http://schemas.microsoft.com/office/drawing/2014/main" val="2448668190"/>
                  </a:ext>
                </a:extLst>
              </a:tr>
              <a:tr h="70376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sv-SE" sz="1100" b="1" dirty="0">
                          <a:solidFill>
                            <a:schemeClr val="tx1"/>
                          </a:solidFill>
                        </a:rPr>
                        <a:t>Ingen påverkan</a:t>
                      </a:r>
                    </a:p>
                  </a:txBody>
                  <a:tcPr/>
                </a:tc>
                <a:extLst>
                  <a:ext uri="{0D108BD9-81ED-4DB2-BD59-A6C34878D82A}">
                    <a16:rowId xmlns:a16="http://schemas.microsoft.com/office/drawing/2014/main" val="107277315"/>
                  </a:ext>
                </a:extLst>
              </a:tr>
              <a:tr h="3996450">
                <a:tc>
                  <a:txBody>
                    <a:bodyPr/>
                    <a:lstStyle/>
                    <a:p>
                      <a:r>
                        <a:rPr lang="sv-SE" sz="1200" b="1" kern="1200" dirty="0">
                          <a:solidFill>
                            <a:schemeClr val="tx1"/>
                          </a:solidFill>
                          <a:effectLst/>
                          <a:latin typeface="+mn-lt"/>
                          <a:ea typeface="+mn-ea"/>
                          <a:cs typeface="+mn-cs"/>
                        </a:rPr>
                        <a:t>KRITERIER</a:t>
                      </a:r>
                    </a:p>
                    <a:p>
                      <a:endParaRPr lang="sv-SE" sz="1200" b="1"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Kritisk påverkan  </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[Följande tre kriterier är uppfyllda: Verksamheten kan ej genomföras enligt plan, lagstadgade och andra krav uppfylls ej. Tillgängliga resurser är uttömda och nya kan ej tillföras eller omfördelas. Belastningen på personal eller funktioner/verksamheter är övermäktig.] </a:t>
                      </a:r>
                    </a:p>
                    <a:p>
                      <a:r>
                        <a:rPr lang="sv-SE" sz="1100" b="1" kern="1200" dirty="0">
                          <a:solidFill>
                            <a:schemeClr val="tx1"/>
                          </a:solidFill>
                          <a:effectLst/>
                          <a:latin typeface="+mn-lt"/>
                          <a:ea typeface="+mn-ea"/>
                          <a:cs typeface="+mn-cs"/>
                        </a:rPr>
                        <a:t> </a:t>
                      </a:r>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Allvarlig påverkan  </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[En eller två av följande kriterier är uppfyllda: Verksamheten kan ej genomföras enligt plan, lagstadgade och andra krav uppfylls ej. Tillgängliga resurser är uttömda och nya kan ej tillföras eller omfördelas. Belastningen på personal eller funktioner/verksamheter är övermäktig.] </a:t>
                      </a:r>
                    </a:p>
                    <a:p>
                      <a:r>
                        <a:rPr lang="sv-SE" sz="1100" b="1" kern="1200" dirty="0">
                          <a:solidFill>
                            <a:schemeClr val="tx1"/>
                          </a:solidFill>
                          <a:effectLst/>
                          <a:latin typeface="+mn-lt"/>
                          <a:ea typeface="+mn-ea"/>
                          <a:cs typeface="+mn-cs"/>
                        </a:rPr>
                        <a:t> </a:t>
                      </a:r>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Betydande påverkan </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[Följande tre kriterier är uppfyllda: Verksamheten genomförs delvis enligt plan, lagstadgade och andra krav uppfylls endast till del. Tillgängliga resurser är ansträngda. Belastningen på personal eller funktioner/verksamheter börjar bli övermäktig.]</a:t>
                      </a:r>
                    </a:p>
                    <a:p>
                      <a:r>
                        <a:rPr lang="sv-SE" sz="1100" b="1" kern="1200" dirty="0">
                          <a:solidFill>
                            <a:schemeClr val="tx1"/>
                          </a:solidFill>
                          <a:effectLst/>
                          <a:latin typeface="+mn-lt"/>
                          <a:ea typeface="+mn-ea"/>
                          <a:cs typeface="+mn-cs"/>
                        </a:rPr>
                        <a:t> </a:t>
                      </a:r>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Måttlig påverkan  </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[En eller två av följande kriterier är uppfyllda: Verksamheten genomförs delvis enligt plan, lagstadgade och andra krav uppfylls endast till del. Tillgängliga resurser är ansträngda. Belastningen på personal eller funktioner/verksamheter börjar bli övermäktig.] </a:t>
                      </a:r>
                    </a:p>
                    <a:p>
                      <a:r>
                        <a:rPr lang="sv-SE" sz="1100" b="1" kern="1200" dirty="0">
                          <a:solidFill>
                            <a:schemeClr val="tx1"/>
                          </a:solidFill>
                          <a:effectLst/>
                          <a:latin typeface="+mn-lt"/>
                          <a:ea typeface="+mn-ea"/>
                          <a:cs typeface="+mn-cs"/>
                        </a:rPr>
                        <a:t> </a:t>
                      </a:r>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Ingen påverkan  </a:t>
                      </a:r>
                      <a:endParaRPr lang="sv-SE" sz="1100" kern="1200" dirty="0">
                        <a:solidFill>
                          <a:schemeClr val="tx1"/>
                        </a:solidFill>
                        <a:effectLst/>
                        <a:latin typeface="+mn-lt"/>
                        <a:ea typeface="+mn-ea"/>
                        <a:cs typeface="+mn-cs"/>
                      </a:endParaRPr>
                    </a:p>
                    <a:p>
                      <a:r>
                        <a:rPr lang="sv-SE" sz="1100" kern="1200" dirty="0">
                          <a:solidFill>
                            <a:schemeClr val="tx1"/>
                          </a:solidFill>
                          <a:effectLst/>
                          <a:latin typeface="+mn-lt"/>
                          <a:ea typeface="+mn-ea"/>
                          <a:cs typeface="+mn-cs"/>
                        </a:rPr>
                        <a:t>[Följande tre kriterier är uppfyllda: Verksamheten genomförs enligt plan, lagstadgade och andra krav uppfylls. Tillgängliga resurser är tillfyllest. Belastningen på personal eller funktioner/verksamheter ej övermäktig.] </a:t>
                      </a:r>
                    </a:p>
                    <a:p>
                      <a:pPr marL="0" marR="0" lvl="0" indent="0" algn="l" defTabSz="742950" rtl="0" eaLnBrk="1" fontAlgn="auto" latinLnBrk="0" hangingPunct="1">
                        <a:lnSpc>
                          <a:spcPct val="100000"/>
                        </a:lnSpc>
                        <a:spcBef>
                          <a:spcPts val="0"/>
                        </a:spcBef>
                        <a:spcAft>
                          <a:spcPts val="0"/>
                        </a:spcAft>
                        <a:buClrTx/>
                        <a:buSzTx/>
                        <a:buFontTx/>
                        <a:buNone/>
                        <a:tabLst/>
                        <a:defRPr/>
                      </a:pPr>
                      <a:endParaRPr lang="sv-SE" sz="1100" b="0" dirty="0">
                        <a:solidFill>
                          <a:schemeClr val="tx1"/>
                        </a:solidFill>
                      </a:endParaRPr>
                    </a:p>
                  </a:txBody>
                  <a:tcPr/>
                </a:tc>
                <a:extLst>
                  <a:ext uri="{0D108BD9-81ED-4DB2-BD59-A6C34878D82A}">
                    <a16:rowId xmlns:a16="http://schemas.microsoft.com/office/drawing/2014/main" val="269575460"/>
                  </a:ext>
                </a:extLst>
              </a:tr>
            </a:tbl>
          </a:graphicData>
        </a:graphic>
      </p:graphicFrame>
    </p:spTree>
    <p:extLst>
      <p:ext uri="{BB962C8B-B14F-4D97-AF65-F5344CB8AC3E}">
        <p14:creationId xmlns:p14="http://schemas.microsoft.com/office/powerpoint/2010/main" val="150496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p:cNvSpPr>
            <a:spLocks noGrp="1"/>
          </p:cNvSpPr>
          <p:nvPr>
            <p:ph type="title"/>
          </p:nvPr>
        </p:nvSpPr>
        <p:spPr>
          <a:xfrm>
            <a:off x="1278611" y="455376"/>
            <a:ext cx="3867807" cy="928688"/>
          </a:xfrm>
          <a:prstGeom prst="rect">
            <a:avLst/>
          </a:prstGeom>
        </p:spPr>
        <p:txBody>
          <a:bodyPr/>
          <a:lstStyle/>
          <a:p>
            <a:r>
              <a:rPr lang="sv-SE" b="1" dirty="0"/>
              <a:t>Mer information</a:t>
            </a:r>
          </a:p>
        </p:txBody>
      </p:sp>
      <p:sp>
        <p:nvSpPr>
          <p:cNvPr id="2" name="Rektangel 1"/>
          <p:cNvSpPr/>
          <p:nvPr/>
        </p:nvSpPr>
        <p:spPr>
          <a:xfrm>
            <a:off x="1278611" y="1446057"/>
            <a:ext cx="7096286" cy="3046988"/>
          </a:xfrm>
          <a:prstGeom prst="rect">
            <a:avLst/>
          </a:prstGeom>
        </p:spPr>
        <p:txBody>
          <a:bodyPr wrap="square">
            <a:spAutoFit/>
          </a:bodyPr>
          <a:lstStyle/>
          <a:p>
            <a:r>
              <a:rPr lang="sv-SE" sz="1600" dirty="0">
                <a:hlinkClick r:id="rId2"/>
              </a:rPr>
              <a:t>https://www.folkhalsomyndigheten.se/</a:t>
            </a:r>
            <a:endParaRPr lang="sv-SE" sz="1600" dirty="0"/>
          </a:p>
          <a:p>
            <a:r>
              <a:rPr lang="sv-SE" sz="1600" dirty="0">
                <a:hlinkClick r:id="rId3"/>
              </a:rPr>
              <a:t>https://www.socialstyrelsen.se/om-socialstyrelsen/krisberedskap/corona</a:t>
            </a:r>
            <a:r>
              <a:rPr lang="sv-SE" sz="1600" dirty="0"/>
              <a:t> </a:t>
            </a:r>
          </a:p>
          <a:p>
            <a:r>
              <a:rPr lang="sv-SE" sz="1600" dirty="0">
                <a:hlinkClick r:id="rId4"/>
              </a:rPr>
              <a:t>https://www.skane.se/Halsa-och-vard/hitta-vard/coronavirus</a:t>
            </a:r>
            <a:r>
              <a:rPr lang="sv-SE" sz="1600" dirty="0"/>
              <a:t> </a:t>
            </a:r>
          </a:p>
          <a:p>
            <a:r>
              <a:rPr lang="sv-SE" sz="1600" dirty="0">
                <a:hlinkClick r:id="rId5"/>
              </a:rPr>
              <a:t>https://www.msb.se/sv/aktuellt/pagaende-handelser-och-insatser/msbs-arbete-med-anledning-av-coronaviruset</a:t>
            </a:r>
            <a:r>
              <a:rPr lang="sv-SE" sz="1600" dirty="0"/>
              <a:t> </a:t>
            </a:r>
          </a:p>
          <a:p>
            <a:r>
              <a:rPr lang="sv-SE" sz="1600" dirty="0"/>
              <a:t> </a:t>
            </a:r>
          </a:p>
          <a:p>
            <a:r>
              <a:rPr lang="sv-SE" sz="1600" dirty="0">
                <a:solidFill>
                  <a:schemeClr val="bg1"/>
                </a:solidFill>
              </a:rPr>
              <a:t>Interaktiv realtidskarta över utbrottet (John Hopkins </a:t>
            </a:r>
            <a:r>
              <a:rPr lang="sv-SE" sz="1600" dirty="0" err="1">
                <a:solidFill>
                  <a:schemeClr val="bg1"/>
                </a:solidFill>
              </a:rPr>
              <a:t>centre</a:t>
            </a:r>
            <a:r>
              <a:rPr lang="sv-SE" sz="1600" dirty="0">
                <a:solidFill>
                  <a:schemeClr val="bg1"/>
                </a:solidFill>
              </a:rPr>
              <a:t>)</a:t>
            </a:r>
          </a:p>
          <a:p>
            <a:r>
              <a:rPr lang="sv-SE" sz="1600" dirty="0">
                <a:hlinkClick r:id="rId6"/>
              </a:rPr>
              <a:t>https://www.arcgis.com/apps/opsdashboard/index.html#/bda7594740fd40299423467b48e9ecf6</a:t>
            </a:r>
            <a:endParaRPr lang="sv-SE" sz="1600" dirty="0"/>
          </a:p>
          <a:p>
            <a:endParaRPr lang="sv-SE" sz="1600" dirty="0">
              <a:solidFill>
                <a:schemeClr val="bg1"/>
              </a:solidFill>
            </a:endParaRPr>
          </a:p>
          <a:p>
            <a:r>
              <a:rPr lang="sv-SE" sz="1600" dirty="0">
                <a:solidFill>
                  <a:schemeClr val="bg1"/>
                </a:solidFill>
              </a:rPr>
              <a:t>Löpande statistik över utbrottet</a:t>
            </a:r>
          </a:p>
          <a:p>
            <a:r>
              <a:rPr lang="sv-SE" sz="1600" dirty="0">
                <a:hlinkClick r:id="rId7"/>
              </a:rPr>
              <a:t>https://www.worldometers.info/coronavirus/</a:t>
            </a:r>
            <a:r>
              <a:rPr lang="sv-SE" sz="1600" dirty="0"/>
              <a:t> </a:t>
            </a:r>
          </a:p>
        </p:txBody>
      </p:sp>
    </p:spTree>
    <p:extLst>
      <p:ext uri="{BB962C8B-B14F-4D97-AF65-F5344CB8AC3E}">
        <p14:creationId xmlns:p14="http://schemas.microsoft.com/office/powerpoint/2010/main" val="1189920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968C1D4-2516-4A5C-A2CC-73C4A3A9009A}" vid="{A3311329-FD55-49B4-A8EE-B898A76696A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2298</TotalTime>
  <Words>2365</Words>
  <Application>Microsoft Office PowerPoint</Application>
  <PresentationFormat>A4 (210 x 297 mm)</PresentationFormat>
  <Paragraphs>292</Paragraphs>
  <Slides>9</Slides>
  <Notes>8</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9</vt:i4>
      </vt:variant>
    </vt:vector>
  </HeadingPairs>
  <TitlesOfParts>
    <vt:vector size="15" baseType="lpstr">
      <vt:lpstr>Arial</vt:lpstr>
      <vt:lpstr>Calibri</vt:lpstr>
      <vt:lpstr>Calibri Light</vt:lpstr>
      <vt:lpstr>Symbol</vt:lpstr>
      <vt:lpstr>Times New Roman</vt:lpstr>
      <vt:lpstr>Office-tema</vt:lpstr>
      <vt:lpstr>PowerPoint-presentation</vt:lpstr>
      <vt:lpstr> HELSINGBORGS STAD  - COVID-19  </vt:lpstr>
      <vt:lpstr>KONSEKVENSER – HELSINGBORGS STAD</vt:lpstr>
      <vt:lpstr>ÅTGÄRDER</vt:lpstr>
      <vt:lpstr>  RESURSER</vt:lpstr>
      <vt:lpstr>    SAMVERKAN</vt:lpstr>
      <vt:lpstr>SCENARION</vt:lpstr>
      <vt:lpstr>PÅVERKANSGRAD</vt:lpstr>
      <vt:lpstr>Mer information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LOKAL LÄGESBILD HELSINGBORG [HÄNDELSEN]</dc:title>
  <dc:creator>Sofia Persson</dc:creator>
  <cp:lastModifiedBy>Roth Andreas - SLF</cp:lastModifiedBy>
  <cp:revision>377</cp:revision>
  <cp:lastPrinted>2018-01-04T09:28:56Z</cp:lastPrinted>
  <dcterms:created xsi:type="dcterms:W3CDTF">2020-01-09T09:57:25Z</dcterms:created>
  <dcterms:modified xsi:type="dcterms:W3CDTF">2020-03-19T08:23:30Z</dcterms:modified>
</cp:coreProperties>
</file>