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0" r:id="rId5"/>
    <p:sldMasterId id="2147483660" r:id="rId6"/>
    <p:sldMasterId id="2147483676" r:id="rId7"/>
  </p:sldMasterIdLst>
  <p:notesMasterIdLst>
    <p:notesMasterId r:id="rId30"/>
  </p:notesMasterIdLst>
  <p:handoutMasterIdLst>
    <p:handoutMasterId r:id="rId31"/>
  </p:handoutMasterIdLst>
  <p:sldIdLst>
    <p:sldId id="308" r:id="rId8"/>
    <p:sldId id="279" r:id="rId9"/>
    <p:sldId id="307" r:id="rId10"/>
    <p:sldId id="282" r:id="rId11"/>
    <p:sldId id="306" r:id="rId12"/>
    <p:sldId id="284" r:id="rId13"/>
    <p:sldId id="303" r:id="rId14"/>
    <p:sldId id="311" r:id="rId15"/>
    <p:sldId id="291" r:id="rId16"/>
    <p:sldId id="292" r:id="rId17"/>
    <p:sldId id="293" r:id="rId18"/>
    <p:sldId id="294" r:id="rId19"/>
    <p:sldId id="295" r:id="rId20"/>
    <p:sldId id="296" r:id="rId21"/>
    <p:sldId id="297" r:id="rId22"/>
    <p:sldId id="298" r:id="rId23"/>
    <p:sldId id="299" r:id="rId24"/>
    <p:sldId id="300" r:id="rId25"/>
    <p:sldId id="301" r:id="rId26"/>
    <p:sldId id="304" r:id="rId27"/>
    <p:sldId id="312" r:id="rId28"/>
    <p:sldId id="309" r:id="rId29"/>
  </p:sldIdLst>
  <p:sldSz cx="9144000" cy="6858000" type="screen4x3"/>
  <p:notesSz cx="9871075" cy="67960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B5D5"/>
    <a:srgbClr val="FFFFFF"/>
    <a:srgbClr val="76B828"/>
    <a:srgbClr val="50811B"/>
    <a:srgbClr val="A0C836"/>
    <a:srgbClr val="11A636"/>
    <a:srgbClr val="AFCA05"/>
    <a:srgbClr val="A61380"/>
    <a:srgbClr val="7B075E"/>
    <a:srgbClr val="A84C9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97" autoAdjust="0"/>
    <p:restoredTop sz="66770" autoAdjust="0"/>
  </p:normalViewPr>
  <p:slideViewPr>
    <p:cSldViewPr snapToGrid="0" snapToObjects="1">
      <p:cViewPr varScale="1">
        <p:scale>
          <a:sx n="87" d="100"/>
          <a:sy n="87" d="100"/>
        </p:scale>
        <p:origin x="2298" y="96"/>
      </p:cViewPr>
      <p:guideLst>
        <p:guide orient="horz" pos="400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7465" cy="3398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1326" y="0"/>
            <a:ext cx="4277465" cy="339805"/>
          </a:xfrm>
          <a:prstGeom prst="rect">
            <a:avLst/>
          </a:prstGeom>
        </p:spPr>
        <p:txBody>
          <a:bodyPr vert="horz" lIns="91440" tIns="45720" rIns="91440" bIns="45720" rtlCol="0"/>
          <a:lstStyle>
            <a:lvl1pPr algn="r">
              <a:defRPr sz="1200"/>
            </a:lvl1pPr>
          </a:lstStyle>
          <a:p>
            <a:fld id="{A9E8DD2D-8089-CB4A-9CA2-D843C3E4E3A1}" type="datetimeFigureOut">
              <a:rPr lang="en-US" smtClean="0"/>
              <a:pPr/>
              <a:t>1/6/2020</a:t>
            </a:fld>
            <a:endParaRPr lang="en-US"/>
          </a:p>
        </p:txBody>
      </p:sp>
      <p:sp>
        <p:nvSpPr>
          <p:cNvPr id="4" name="Footer Placeholder 3"/>
          <p:cNvSpPr>
            <a:spLocks noGrp="1"/>
          </p:cNvSpPr>
          <p:nvPr>
            <p:ph type="ftr" sz="quarter" idx="2"/>
          </p:nvPr>
        </p:nvSpPr>
        <p:spPr>
          <a:xfrm>
            <a:off x="1" y="6455104"/>
            <a:ext cx="4277465" cy="33980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1326" y="6455104"/>
            <a:ext cx="4277465" cy="339805"/>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7465" cy="3398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1326" y="0"/>
            <a:ext cx="4277465" cy="339805"/>
          </a:xfrm>
          <a:prstGeom prst="rect">
            <a:avLst/>
          </a:prstGeom>
        </p:spPr>
        <p:txBody>
          <a:bodyPr vert="horz" lIns="91440" tIns="45720" rIns="91440" bIns="45720" rtlCol="0"/>
          <a:lstStyle>
            <a:lvl1pPr algn="r">
              <a:defRPr sz="1200"/>
            </a:lvl1pPr>
          </a:lstStyle>
          <a:p>
            <a:fld id="{83364AAF-72DB-F048-98F7-55EEB6F93801}" type="datetimeFigureOut">
              <a:rPr lang="en-US" smtClean="0"/>
              <a:pPr/>
              <a:t>1/6/2020</a:t>
            </a:fld>
            <a:endParaRPr lang="en-US"/>
          </a:p>
        </p:txBody>
      </p:sp>
      <p:sp>
        <p:nvSpPr>
          <p:cNvPr id="4" name="Slide Image Placeholder 3"/>
          <p:cNvSpPr>
            <a:spLocks noGrp="1" noRot="1" noChangeAspect="1"/>
          </p:cNvSpPr>
          <p:nvPr>
            <p:ph type="sldImg" idx="2"/>
          </p:nvPr>
        </p:nvSpPr>
        <p:spPr>
          <a:xfrm>
            <a:off x="3238500" y="509588"/>
            <a:ext cx="3397250" cy="25479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108" y="3228142"/>
            <a:ext cx="7896859" cy="3058240"/>
          </a:xfrm>
          <a:prstGeom prst="rect">
            <a:avLst/>
          </a:prstGeom>
        </p:spPr>
        <p:txBody>
          <a:bodyPr vert="horz" lIns="91440" tIns="45720" rIns="91440" bIns="45720" rtlCol="0"/>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1" y="6455104"/>
            <a:ext cx="4277465" cy="33980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1326" y="6455104"/>
            <a:ext cx="4277465" cy="339805"/>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a:t>
            </a:fld>
            <a:endParaRPr lang="en-US"/>
          </a:p>
        </p:txBody>
      </p:sp>
    </p:spTree>
    <p:extLst>
      <p:ext uri="{BB962C8B-B14F-4D97-AF65-F5344CB8AC3E}">
        <p14:creationId xmlns:p14="http://schemas.microsoft.com/office/powerpoint/2010/main" val="2026672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smtClean="0"/>
              <a:t>Role</a:t>
            </a:r>
            <a:r>
              <a:rPr lang="sv-SE" dirty="0" smtClean="0"/>
              <a:t> </a:t>
            </a:r>
            <a:r>
              <a:rPr lang="sv-SE" dirty="0" err="1" smtClean="0"/>
              <a:t>model</a:t>
            </a:r>
            <a:r>
              <a:rPr lang="sv-SE" dirty="0" smtClean="0"/>
              <a:t> for </a:t>
            </a:r>
            <a:r>
              <a:rPr lang="sv-SE" dirty="0" err="1" smtClean="0"/>
              <a:t>children</a:t>
            </a:r>
            <a:r>
              <a:rPr lang="sv-SE" baseline="0" dirty="0" smtClean="0"/>
              <a:t> and gender </a:t>
            </a:r>
            <a:r>
              <a:rPr lang="sv-SE" baseline="0" dirty="0" err="1" smtClean="0"/>
              <a:t>equality</a:t>
            </a:r>
            <a:r>
              <a:rPr lang="sv-SE" baseline="0" dirty="0" smtClean="0"/>
              <a:t> . A </a:t>
            </a:r>
            <a:r>
              <a:rPr lang="sv-SE" baseline="0" dirty="0" err="1" smtClean="0"/>
              <a:t>free</a:t>
            </a:r>
            <a:r>
              <a:rPr lang="sv-SE" baseline="0" dirty="0" smtClean="0"/>
              <a:t> and </a:t>
            </a:r>
            <a:r>
              <a:rPr lang="sv-SE" baseline="0" dirty="0" err="1" smtClean="0"/>
              <a:t>capable</a:t>
            </a:r>
            <a:r>
              <a:rPr lang="sv-SE" baseline="0" dirty="0" smtClean="0"/>
              <a:t> person. </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279268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 finns två</a:t>
            </a:r>
            <a:r>
              <a:rPr lang="sv-SE" baseline="0" dirty="0" smtClean="0"/>
              <a:t> övergripande styrdokument som gäller alla nämnder, förvaltningar och bolag i Helsingborg som bland annat beskriver strategier och åtgärder för att säkerställa barnets rätt. Livskvalitetsprogrammet och Plan för lika möjligheter.</a:t>
            </a:r>
          </a:p>
          <a:p>
            <a:endParaRPr lang="sv-SE" dirty="0" smtClean="0"/>
          </a:p>
          <a:p>
            <a:r>
              <a:rPr lang="sv-SE" dirty="0" smtClean="0"/>
              <a:t>Livskvalitetsprogrammet (förkorta texten vid behov)</a:t>
            </a:r>
          </a:p>
          <a:p>
            <a:r>
              <a:rPr lang="sv-SE" dirty="0" smtClean="0"/>
              <a:t>Under viljeinriktningen</a:t>
            </a:r>
            <a:r>
              <a:rPr lang="sv-SE" baseline="0" dirty="0" smtClean="0"/>
              <a:t> ”Vi vill ha allas delaktighet” finns ett område som heter ”</a:t>
            </a:r>
            <a:r>
              <a:rPr lang="sv-SE" dirty="0" smtClean="0"/>
              <a:t>Vi ser till barn och ungas perspektiv”. Beskrivningen</a:t>
            </a:r>
            <a:r>
              <a:rPr lang="sv-SE" baseline="0" dirty="0" smtClean="0"/>
              <a:t> säger så här: </a:t>
            </a:r>
            <a:r>
              <a:rPr lang="sv-SE" dirty="0" smtClean="0"/>
              <a:t>Barn i Helsingborg ska bli hörda, sedda och lyssnade till, och respekterade utifrån sina rättigheter och behov. Det ska vara tryggt att växa upp i Helsingborg, och inga barn ska sakna förutsättningar för en god uppväxt. Vi ska arbeta för att alla barn har möjligheter att utvecklas, och får den hjälp och det stöd de behöver för att kunna delta i samhället. </a:t>
            </a:r>
          </a:p>
          <a:p>
            <a:r>
              <a:rPr lang="sv-SE" dirty="0" smtClean="0"/>
              <a:t>Därför prioriterar vi att: </a:t>
            </a:r>
          </a:p>
          <a:p>
            <a:r>
              <a:rPr lang="sv-SE" dirty="0" smtClean="0"/>
              <a:t>• Skapa och utveckla en mångfald av trygga, inspirerande och hälsosamma miljöer för barn och unga att vistas i. </a:t>
            </a:r>
          </a:p>
          <a:p>
            <a:r>
              <a:rPr lang="sv-SE" dirty="0" smtClean="0"/>
              <a:t>• Satsa på tidiga insatser och samarbeten för att alla barn ska kunna få en god uppväxt, goda kunskaper och ett bra liv som vuxna, och säkra att barn och unga i behov av ny boendemiljö eller omplacering känner sig trygga och väl omhändertagna. </a:t>
            </a:r>
          </a:p>
          <a:p>
            <a:r>
              <a:rPr lang="sv-SE" dirty="0" smtClean="0"/>
              <a:t>• Hitta arbetssätt och göra insatser som mildrar effekterna av ekonomiska skillnader i barns uppväxter, och minska konsekvenserna av social utsatthet. </a:t>
            </a:r>
          </a:p>
          <a:p>
            <a:r>
              <a:rPr lang="sv-SE" dirty="0" smtClean="0"/>
              <a:t>• Lyfta fram barnets röst i samhället genom att lyssna bättre och anpassa vår kommunikation.</a:t>
            </a:r>
          </a:p>
          <a:p>
            <a:r>
              <a:rPr lang="sv-SE" dirty="0" smtClean="0"/>
              <a:t>Prioriteringarna kan sägas vara strategier</a:t>
            </a:r>
            <a:r>
              <a:rPr lang="sv-SE" baseline="0" dirty="0" smtClean="0"/>
              <a:t> som politikerna beslutat att vi ska använda oss av. </a:t>
            </a:r>
          </a:p>
          <a:p>
            <a:endParaRPr lang="sv-SE" baseline="0" dirty="0" smtClean="0"/>
          </a:p>
          <a:p>
            <a:r>
              <a:rPr lang="sv-SE" dirty="0" smtClean="0"/>
              <a:t>Plan för lika möjligheter (</a:t>
            </a:r>
            <a:r>
              <a:rPr lang="sv-SE" dirty="0" err="1" smtClean="0"/>
              <a:t>förkortatexten</a:t>
            </a:r>
            <a:r>
              <a:rPr lang="sv-SE" baseline="0" dirty="0" smtClean="0"/>
              <a:t> vid behov)</a:t>
            </a:r>
            <a:endParaRPr lang="sv-SE" dirty="0" smtClean="0"/>
          </a:p>
          <a:p>
            <a:r>
              <a:rPr lang="sv-SE" dirty="0" smtClean="0"/>
              <a:t>Planen fördjupar hur vi i</a:t>
            </a:r>
            <a:r>
              <a:rPr lang="sv-SE" baseline="0" dirty="0" smtClean="0"/>
              <a:t> Helsingborg ska jobba med att främja lika möjligheter samt motverka diskriminering och ojämlikhet. </a:t>
            </a:r>
          </a:p>
          <a:p>
            <a:endParaRPr lang="sv-SE" baseline="0" dirty="0" smtClean="0"/>
          </a:p>
          <a:p>
            <a:r>
              <a:rPr lang="sv-SE" dirty="0" smtClean="0"/>
              <a:t>Vi ska öka samverkan inom staden samt med andra aktörer för att uppmuntra möten, dialog och aktiviteter som främjar lika möjligheter i Helsingborg.</a:t>
            </a:r>
          </a:p>
          <a:p>
            <a:r>
              <a:rPr lang="sv-SE" dirty="0" smtClean="0"/>
              <a:t>För att Helsingborg ska bli en öppen och inkluderande stad fri från diskriminering behöver många olika aktörer arbeta mot samma mål. Vi ska intensifiera och vidareutveckla dialogen tillsammans med föreningsliv, näringsliv, invånare, kommunala råd, myndigheter, trossamfund och universitet. Vi ska även fortsätta stödja andra aktörers arbete mot diskriminering och för lika</a:t>
            </a:r>
            <a:r>
              <a:rPr lang="sv-SE" baseline="0" dirty="0" smtClean="0"/>
              <a:t> </a:t>
            </a:r>
            <a:r>
              <a:rPr lang="sv-SE" dirty="0" smtClean="0"/>
              <a:t>möjligheter. Mer specifikt ska vi vidareutveckla dialogen med barn och unga samt tillvarata deras initiativ och engagemang.</a:t>
            </a:r>
          </a:p>
          <a:p>
            <a:endParaRPr lang="sv-SE" dirty="0" smtClean="0"/>
          </a:p>
          <a:p>
            <a:r>
              <a:rPr lang="sv-SE" dirty="0" smtClean="0"/>
              <a:t>Vi ska göra Helsingborg tillgängligt och inkluderande. Alla människor har samma rätt till stadens rum, både det fysiska och det sociala rummet. Ändå finns det människor som på olika sätt har begränsat utrymme. Det kan bero på fysiska hinder, otrygghet, risk att bli utsatt för diskriminering och begränsande normer.</a:t>
            </a:r>
          </a:p>
          <a:p>
            <a:r>
              <a:rPr lang="sv-SE" dirty="0" smtClean="0"/>
              <a:t>Mer specifikt ska vi; Undanröja fysiska hinder som försvårar framkomlighet för exempelvis barn, äldre och personer med olika funktionsvariationer. Samt; Göra den offentliga miljön öppen och inkluderande. Som exempel kan nämnas offentlig konst som väcker eftertanke och ökad medvetenhet eller miljöer som utformas utifrån barnets perspektiv.</a:t>
            </a: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959995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Detta är några korta inledande</a:t>
            </a:r>
            <a:r>
              <a:rPr lang="sv-SE" baseline="0" dirty="0" smtClean="0"/>
              <a:t> fakta om barnkonventionen. </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786010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7984831" y="10975259"/>
            <a:ext cx="6107787" cy="57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641" tIns="66822" rIns="133641" bIns="66822" anchor="b"/>
          <a:lstStyle>
            <a:lvl1pPr defTabSz="884238">
              <a:spcBef>
                <a:spcPct val="30000"/>
              </a:spcBef>
              <a:defRPr sz="1200">
                <a:solidFill>
                  <a:schemeClr val="tx1"/>
                </a:solidFill>
                <a:latin typeface="Calibri" panose="020F0502020204030204" pitchFamily="34" charset="0"/>
              </a:defRPr>
            </a:lvl1pPr>
            <a:lvl2pPr marL="742950" indent="-285750" defTabSz="884238">
              <a:spcBef>
                <a:spcPct val="30000"/>
              </a:spcBef>
              <a:defRPr sz="1200">
                <a:solidFill>
                  <a:schemeClr val="tx1"/>
                </a:solidFill>
                <a:latin typeface="Calibri" panose="020F0502020204030204" pitchFamily="34" charset="0"/>
              </a:defRPr>
            </a:lvl2pPr>
            <a:lvl3pPr marL="1143000" indent="-228600" defTabSz="884238">
              <a:spcBef>
                <a:spcPct val="30000"/>
              </a:spcBef>
              <a:defRPr sz="1200">
                <a:solidFill>
                  <a:schemeClr val="tx1"/>
                </a:solidFill>
                <a:latin typeface="Calibri" panose="020F0502020204030204" pitchFamily="34" charset="0"/>
              </a:defRPr>
            </a:lvl3pPr>
            <a:lvl4pPr marL="1600200" indent="-228600" defTabSz="884238">
              <a:spcBef>
                <a:spcPct val="30000"/>
              </a:spcBef>
              <a:defRPr sz="1200">
                <a:solidFill>
                  <a:schemeClr val="tx1"/>
                </a:solidFill>
                <a:latin typeface="Calibri" panose="020F0502020204030204" pitchFamily="34" charset="0"/>
              </a:defRPr>
            </a:lvl4pPr>
            <a:lvl5pPr marL="2057400" indent="-228600" defTabSz="884238">
              <a:spcBef>
                <a:spcPct val="30000"/>
              </a:spcBef>
              <a:defRPr sz="1200">
                <a:solidFill>
                  <a:schemeClr val="tx1"/>
                </a:solidFill>
                <a:latin typeface="Calibri" panose="020F0502020204030204" pitchFamily="34" charset="0"/>
              </a:defRPr>
            </a:lvl5pPr>
            <a:lvl6pPr marL="2514600" indent="-228600" defTabSz="8842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8842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8842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884238"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C83AD170-2BAF-45CA-8362-2B3B1993503A}" type="slidenum">
              <a:rPr lang="sv-SE" altLang="sv-SE"/>
              <a:pPr algn="r">
                <a:spcBef>
                  <a:spcPct val="0"/>
                </a:spcBef>
              </a:pPr>
              <a:t>5</a:t>
            </a:fld>
            <a:endParaRPr lang="sv-SE" altLang="sv-SE"/>
          </a:p>
        </p:txBody>
      </p:sp>
      <p:sp>
        <p:nvSpPr>
          <p:cNvPr id="73731" name="Rectangle 2"/>
          <p:cNvSpPr>
            <a:spLocks noGrp="1" noRot="1" noChangeAspect="1" noChangeArrowheads="1" noTextEdit="1"/>
          </p:cNvSpPr>
          <p:nvPr>
            <p:ph type="sldImg"/>
          </p:nvPr>
        </p:nvSpPr>
        <p:spPr bwMode="auto">
          <a:xfrm>
            <a:off x="4159250" y="866775"/>
            <a:ext cx="5776913" cy="4332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xfrm>
            <a:off x="1873758" y="5487629"/>
            <a:ext cx="10345106" cy="51998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3641" tIns="66822" rIns="133641" bIns="66822" numCol="1" anchor="t" anchorCtr="0" compatLnSpc="1">
            <a:prstTxWarp prst="textNoShape">
              <a:avLst/>
            </a:prstTxWarp>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altLang="sv-SE" dirty="0" err="1" smtClean="0"/>
              <a:t>Barnkonventionen</a:t>
            </a:r>
            <a:r>
              <a:rPr lang="en-US" altLang="sv-SE" baseline="0" dirty="0" smtClean="0"/>
              <a:t> </a:t>
            </a:r>
            <a:r>
              <a:rPr lang="en-US" altLang="sv-SE" baseline="0" dirty="0" err="1" smtClean="0"/>
              <a:t>innehåller</a:t>
            </a:r>
            <a:r>
              <a:rPr lang="en-US" altLang="sv-SE" baseline="0" dirty="0" smtClean="0"/>
              <a:t> 54 </a:t>
            </a:r>
            <a:r>
              <a:rPr lang="en-US" altLang="sv-SE" baseline="0" dirty="0" err="1" smtClean="0"/>
              <a:t>artiklar</a:t>
            </a:r>
            <a:r>
              <a:rPr lang="en-US" altLang="sv-SE" baseline="0" dirty="0" smtClean="0"/>
              <a:t>. 4 </a:t>
            </a:r>
            <a:r>
              <a:rPr lang="en-US" altLang="sv-SE" baseline="0" dirty="0" err="1" smtClean="0"/>
              <a:t>av</a:t>
            </a:r>
            <a:r>
              <a:rPr lang="en-US" altLang="sv-SE" baseline="0" dirty="0" smtClean="0"/>
              <a:t> </a:t>
            </a:r>
            <a:r>
              <a:rPr lang="en-US" altLang="sv-SE" baseline="0" dirty="0" err="1" smtClean="0"/>
              <a:t>dessa</a:t>
            </a:r>
            <a:r>
              <a:rPr lang="en-US" altLang="sv-SE" baseline="0" dirty="0" smtClean="0"/>
              <a:t> </a:t>
            </a:r>
            <a:r>
              <a:rPr lang="en-US" altLang="sv-SE" baseline="0" dirty="0" err="1" smtClean="0"/>
              <a:t>omfattar</a:t>
            </a:r>
            <a:r>
              <a:rPr lang="en-US" altLang="sv-SE" baseline="0" dirty="0" smtClean="0"/>
              <a:t> de</a:t>
            </a:r>
            <a:r>
              <a:rPr lang="en-US" altLang="sv-SE" dirty="0" smtClean="0"/>
              <a:t> </a:t>
            </a:r>
            <a:r>
              <a:rPr lang="en-US" altLang="sv-SE" dirty="0" err="1" smtClean="0"/>
              <a:t>grundläggande</a:t>
            </a:r>
            <a:r>
              <a:rPr lang="en-US" altLang="sv-SE" dirty="0" smtClean="0"/>
              <a:t> </a:t>
            </a:r>
            <a:r>
              <a:rPr lang="en-US" altLang="sv-SE" dirty="0" err="1" smtClean="0"/>
              <a:t>principerna</a:t>
            </a:r>
            <a:r>
              <a:rPr lang="en-US" altLang="sv-SE" dirty="0" smtClean="0"/>
              <a:t> </a:t>
            </a:r>
            <a:r>
              <a:rPr lang="en-US" altLang="sv-SE" dirty="0" err="1" smtClean="0"/>
              <a:t>i</a:t>
            </a:r>
            <a:r>
              <a:rPr lang="en-US" altLang="sv-SE" baseline="0" dirty="0" smtClean="0"/>
              <a:t> </a:t>
            </a:r>
            <a:r>
              <a:rPr lang="en-US" altLang="sv-SE" baseline="0" dirty="0" err="1" smtClean="0"/>
              <a:t>konventionen</a:t>
            </a:r>
            <a:r>
              <a:rPr lang="en-US" altLang="sv-SE" baseline="0" dirty="0" smtClean="0"/>
              <a:t>. </a:t>
            </a:r>
            <a:r>
              <a:rPr lang="en-US" altLang="sv-SE" baseline="0" dirty="0" err="1" smtClean="0"/>
              <a:t>Alla</a:t>
            </a:r>
            <a:r>
              <a:rPr lang="en-US" altLang="sv-SE" baseline="0" dirty="0" smtClean="0"/>
              <a:t> </a:t>
            </a:r>
            <a:r>
              <a:rPr lang="en-US" altLang="sv-SE" baseline="0" dirty="0" err="1" smtClean="0"/>
              <a:t>andra</a:t>
            </a:r>
            <a:r>
              <a:rPr lang="en-US" altLang="sv-SE" baseline="0" dirty="0" smtClean="0"/>
              <a:t> </a:t>
            </a:r>
            <a:r>
              <a:rPr lang="en-US" altLang="sv-SE" baseline="0" dirty="0" err="1" smtClean="0"/>
              <a:t>artiklar</a:t>
            </a:r>
            <a:r>
              <a:rPr lang="en-US" altLang="sv-SE" baseline="0" dirty="0" smtClean="0"/>
              <a:t> </a:t>
            </a:r>
            <a:r>
              <a:rPr lang="en-US" altLang="sv-SE" baseline="0" dirty="0" err="1" smtClean="0"/>
              <a:t>i</a:t>
            </a:r>
            <a:r>
              <a:rPr lang="en-US" altLang="sv-SE" baseline="0" dirty="0" smtClean="0"/>
              <a:t> </a:t>
            </a:r>
            <a:r>
              <a:rPr lang="en-US" altLang="sv-SE" baseline="0" dirty="0" err="1" smtClean="0"/>
              <a:t>konventionen</a:t>
            </a:r>
            <a:r>
              <a:rPr lang="en-US" altLang="sv-SE" baseline="0" dirty="0" smtClean="0"/>
              <a:t> </a:t>
            </a:r>
            <a:r>
              <a:rPr lang="en-US" altLang="sv-SE" baseline="0" dirty="0" err="1" smtClean="0"/>
              <a:t>ska</a:t>
            </a:r>
            <a:r>
              <a:rPr lang="en-US" altLang="sv-SE" baseline="0" dirty="0" smtClean="0"/>
              <a:t> </a:t>
            </a:r>
            <a:r>
              <a:rPr lang="en-US" altLang="sv-SE" baseline="0" dirty="0" err="1" smtClean="0"/>
              <a:t>läsas</a:t>
            </a:r>
            <a:r>
              <a:rPr lang="en-US" altLang="sv-SE" baseline="0" dirty="0" smtClean="0"/>
              <a:t> </a:t>
            </a:r>
            <a:r>
              <a:rPr lang="en-US" altLang="sv-SE" baseline="0" dirty="0" err="1" smtClean="0"/>
              <a:t>i</a:t>
            </a:r>
            <a:r>
              <a:rPr lang="en-US" altLang="sv-SE" baseline="0" dirty="0" smtClean="0"/>
              <a:t> </a:t>
            </a:r>
            <a:r>
              <a:rPr lang="en-US" altLang="sv-SE" baseline="0" dirty="0" err="1" smtClean="0"/>
              <a:t>ljuset</a:t>
            </a:r>
            <a:r>
              <a:rPr lang="en-US" altLang="sv-SE" baseline="0" dirty="0" smtClean="0"/>
              <a:t> </a:t>
            </a:r>
            <a:r>
              <a:rPr lang="en-US" altLang="sv-SE" baseline="0" dirty="0" err="1" smtClean="0"/>
              <a:t>av</a:t>
            </a:r>
            <a:r>
              <a:rPr lang="en-US" altLang="sv-SE" baseline="0" dirty="0" smtClean="0"/>
              <a:t> </a:t>
            </a:r>
            <a:r>
              <a:rPr lang="en-US" altLang="sv-SE" baseline="0" dirty="0" err="1" smtClean="0"/>
              <a:t>grundprinciperna</a:t>
            </a:r>
            <a:r>
              <a:rPr lang="en-US" altLang="sv-SE" baseline="0" dirty="0" smtClean="0"/>
              <a:t>.</a:t>
            </a:r>
          </a:p>
          <a:p>
            <a:pPr eaLnBrk="1" hangingPunct="1">
              <a:spcBef>
                <a:spcPct val="0"/>
              </a:spcBef>
            </a:pPr>
            <a:r>
              <a:rPr lang="en-US" altLang="sv-SE" baseline="0" dirty="0" err="1" smtClean="0"/>
              <a:t>Dessa</a:t>
            </a:r>
            <a:r>
              <a:rPr lang="en-US" altLang="sv-SE" baseline="0" dirty="0" smtClean="0"/>
              <a:t> </a:t>
            </a:r>
            <a:r>
              <a:rPr lang="en-US" altLang="sv-SE" baseline="0" dirty="0" err="1" smtClean="0"/>
              <a:t>är</a:t>
            </a:r>
            <a:r>
              <a:rPr lang="en-US" altLang="sv-SE" baseline="0" dirty="0" smtClean="0"/>
              <a:t>:</a:t>
            </a:r>
          </a:p>
          <a:p>
            <a:pPr marL="258872" indent="-258872">
              <a:spcBef>
                <a:spcPct val="0"/>
              </a:spcBef>
              <a:buFont typeface="Arial" panose="020B0604020202020204" pitchFamily="34" charset="0"/>
              <a:buChar char="•"/>
            </a:pPr>
            <a:endParaRPr lang="en-US" altLang="sv-SE" baseline="0" dirty="0" smtClean="0"/>
          </a:p>
          <a:p>
            <a:pPr marL="258872" indent="-258872">
              <a:spcBef>
                <a:spcPct val="0"/>
              </a:spcBef>
              <a:buFont typeface="Arial" panose="020B0604020202020204" pitchFamily="34" charset="0"/>
              <a:buChar char="•"/>
            </a:pPr>
            <a:r>
              <a:rPr lang="en-US" altLang="sv-SE" baseline="0" dirty="0" smtClean="0"/>
              <a:t>Article 2: </a:t>
            </a:r>
            <a:r>
              <a:rPr lang="en-US" dirty="0" smtClean="0"/>
              <a:t>All children are of equal worth. No child should be discriminated against, in other words be treated worse for no good reason. It doesn’t matter what the </a:t>
            </a:r>
            <a:r>
              <a:rPr lang="en-US" dirty="0" err="1" smtClean="0"/>
              <a:t>colour</a:t>
            </a:r>
            <a:r>
              <a:rPr lang="en-US" dirty="0" smtClean="0"/>
              <a:t> of the child’s skin is, or his/her parents ethnicity, if the child is a girl or a boy, what language the child speaks, the religion the child believes in, if the child has a physical disability or impairment, or if the child is rich or poor. Discrimination in school also includes bullying.</a:t>
            </a:r>
          </a:p>
          <a:p>
            <a:pPr marL="258872" indent="-258872">
              <a:spcBef>
                <a:spcPct val="0"/>
              </a:spcBef>
              <a:buFont typeface="Arial" panose="020B0604020202020204" pitchFamily="34" charset="0"/>
              <a:buChar char="•"/>
            </a:pPr>
            <a:endParaRPr lang="en-US" altLang="sv-SE" baseline="0" dirty="0" smtClean="0"/>
          </a:p>
          <a:p>
            <a:pPr marL="258872" indent="-258872">
              <a:spcBef>
                <a:spcPct val="0"/>
              </a:spcBef>
              <a:buFont typeface="Arial" panose="020B0604020202020204" pitchFamily="34" charset="0"/>
              <a:buChar char="•"/>
            </a:pPr>
            <a:r>
              <a:rPr lang="en-US" altLang="sv-SE" baseline="0" dirty="0" smtClean="0"/>
              <a:t>Article 3: T</a:t>
            </a:r>
            <a:r>
              <a:rPr lang="en-US" altLang="sv-SE" sz="1200" dirty="0" smtClean="0">
                <a:latin typeface="Calibri" panose="020F0502020204030204" pitchFamily="34" charset="0"/>
              </a:rPr>
              <a:t>he primary consideration</a:t>
            </a:r>
            <a:r>
              <a:rPr lang="en-US" altLang="sv-SE" sz="1200" baseline="0" dirty="0" smtClean="0">
                <a:latin typeface="Calibri" panose="020F0502020204030204" pitchFamily="34" charset="0"/>
              </a:rPr>
              <a:t> should be</a:t>
            </a:r>
            <a:r>
              <a:rPr lang="en-US" altLang="sv-SE" sz="1200" dirty="0" smtClean="0">
                <a:latin typeface="Calibri" panose="020F0502020204030204" pitchFamily="34" charset="0"/>
              </a:rPr>
              <a:t> </a:t>
            </a:r>
            <a:r>
              <a:rPr lang="en-US" altLang="sv-SE" baseline="0" dirty="0" smtClean="0"/>
              <a:t>T</a:t>
            </a:r>
            <a:r>
              <a:rPr lang="en-US" altLang="sv-SE" sz="1200" dirty="0" smtClean="0">
                <a:latin typeface="Calibri" panose="020F0502020204030204" pitchFamily="34" charset="0"/>
              </a:rPr>
              <a:t>he child’s best interests. Politicians, governmental authorities and courts should always consider what is best for the child when they decide on matters related to children.</a:t>
            </a:r>
            <a:endParaRPr lang="sv-SE" altLang="sv-SE" sz="1200" dirty="0" smtClean="0">
              <a:latin typeface="Calibri" panose="020F0502020204030204" pitchFamily="34" charset="0"/>
            </a:endParaRPr>
          </a:p>
          <a:p>
            <a:pPr marL="258872" indent="-258872">
              <a:spcBef>
                <a:spcPct val="0"/>
              </a:spcBef>
              <a:buFont typeface="Arial" panose="020B0604020202020204" pitchFamily="34" charset="0"/>
              <a:buChar char="•"/>
            </a:pPr>
            <a:endParaRPr lang="en-US" altLang="sv-SE" baseline="0" dirty="0" smtClean="0"/>
          </a:p>
          <a:p>
            <a:pPr marL="258872" indent="-258872">
              <a:spcBef>
                <a:spcPct val="0"/>
              </a:spcBef>
              <a:buFont typeface="Arial" panose="020B0604020202020204" pitchFamily="34" charset="0"/>
              <a:buChar char="•"/>
            </a:pPr>
            <a:r>
              <a:rPr lang="en-US" altLang="sv-SE" baseline="0" dirty="0" smtClean="0"/>
              <a:t>Article 6: That the child has a right to life and personal development. The right to life means that States must ensure that children will not be killed. This can mean, for example, that children are not killed in war, and that children receive health care and medicines when they are sick so they do not die of diseases. The right to personal development means that States will do what they can in order to ensure that the child has a good childhood. Children need so many things to develop well. Growing up with a sense of security, love, sufficient food, healthcare, a home, and the chance to play and attend school; these are some but not all of what is required.</a:t>
            </a:r>
          </a:p>
          <a:p>
            <a:pPr marL="258872" indent="-258872">
              <a:spcBef>
                <a:spcPct val="0"/>
              </a:spcBef>
              <a:buFont typeface="Arial" panose="020B0604020202020204" pitchFamily="34" charset="0"/>
              <a:buChar char="•"/>
            </a:pPr>
            <a:endParaRPr lang="en-US" altLang="sv-SE" baseline="0" dirty="0" smtClean="0"/>
          </a:p>
          <a:p>
            <a:pPr marL="258872" indent="-258872">
              <a:spcBef>
                <a:spcPct val="0"/>
              </a:spcBef>
              <a:buFont typeface="Arial" panose="020B0604020202020204" pitchFamily="34" charset="0"/>
              <a:buChar char="•"/>
            </a:pPr>
            <a:r>
              <a:rPr lang="en-US" altLang="sv-SE" baseline="0" dirty="0" smtClean="0"/>
              <a:t>Article 12:  the child has the right to express their opinion on things directly related to them. Adults should listen to the child. Governmental authorities including the courts should ask the child for their opinion, and listen to the child when they are making decisions concerning the child. This may include that teachers in schools ask children what they think before the teacher decides things. Public officials in a municipality should ask children what they think before they make decisions about things that directly affect children.</a:t>
            </a:r>
          </a:p>
          <a:p>
            <a:pPr>
              <a:spcBef>
                <a:spcPct val="0"/>
              </a:spcBef>
            </a:pPr>
            <a:endParaRPr lang="en-US" altLang="sv-SE" baseline="0" dirty="0" smtClean="0"/>
          </a:p>
          <a:p>
            <a:pPr>
              <a:spcBef>
                <a:spcPct val="0"/>
              </a:spcBef>
            </a:pPr>
            <a:endParaRPr lang="en-US" altLang="sv-SE" baseline="0" dirty="0" smtClean="0"/>
          </a:p>
          <a:p>
            <a:pPr>
              <a:spcBef>
                <a:spcPct val="0"/>
              </a:spcBef>
            </a:pPr>
            <a:endParaRPr lang="en-US" altLang="sv-SE" dirty="0" smtClean="0"/>
          </a:p>
        </p:txBody>
      </p:sp>
    </p:spTree>
    <p:extLst>
      <p:ext uri="{BB962C8B-B14F-4D97-AF65-F5344CB8AC3E}">
        <p14:creationId xmlns:p14="http://schemas.microsoft.com/office/powerpoint/2010/main" val="1562041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Bilden visar att</a:t>
            </a:r>
            <a:r>
              <a:rPr lang="sv-SE" baseline="0" dirty="0" smtClean="0"/>
              <a:t> det som ur ett perspektiv kan betraktas som jämlikt inte behöver vara rättvist. Den jämlikhet Helsingborg eftersträvar innebär att det både ska vara jämlikt och rättvist. </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6</a:t>
            </a:fld>
            <a:endParaRPr lang="en-US"/>
          </a:p>
        </p:txBody>
      </p:sp>
    </p:spTree>
    <p:extLst>
      <p:ext uri="{BB962C8B-B14F-4D97-AF65-F5344CB8AC3E}">
        <p14:creationId xmlns:p14="http://schemas.microsoft.com/office/powerpoint/2010/main" val="1120021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7"/>
          <p:cNvSpPr>
            <a:spLocks noGrp="1" noChangeArrowheads="1"/>
          </p:cNvSpPr>
          <p:nvPr>
            <p:ph type="sldNum" sz="quarter" idx="5"/>
          </p:nvPr>
        </p:nvSpPr>
        <p:spPr>
          <a:noFill/>
        </p:spPr>
        <p:txBody>
          <a:bodyPr/>
          <a:lstStyle>
            <a:lvl1pPr defTabSz="973033" eaLnBrk="0" hangingPunct="0">
              <a:defRPr sz="3800">
                <a:solidFill>
                  <a:schemeClr val="tx1"/>
                </a:solidFill>
                <a:latin typeface="Arial" charset="0"/>
              </a:defRPr>
            </a:lvl1pPr>
            <a:lvl2pPr marL="1074009" indent="-413080" defTabSz="973033" eaLnBrk="0" hangingPunct="0">
              <a:defRPr sz="3800">
                <a:solidFill>
                  <a:schemeClr val="tx1"/>
                </a:solidFill>
                <a:latin typeface="Arial" charset="0"/>
              </a:defRPr>
            </a:lvl2pPr>
            <a:lvl3pPr marL="1652321" indent="-330464" defTabSz="973033" eaLnBrk="0" hangingPunct="0">
              <a:defRPr sz="3800">
                <a:solidFill>
                  <a:schemeClr val="tx1"/>
                </a:solidFill>
                <a:latin typeface="Arial" charset="0"/>
              </a:defRPr>
            </a:lvl3pPr>
            <a:lvl4pPr marL="2313249" indent="-330464" defTabSz="973033" eaLnBrk="0" hangingPunct="0">
              <a:defRPr sz="3800">
                <a:solidFill>
                  <a:schemeClr val="tx1"/>
                </a:solidFill>
                <a:latin typeface="Arial" charset="0"/>
              </a:defRPr>
            </a:lvl4pPr>
            <a:lvl5pPr marL="2974177" indent="-330464" defTabSz="973033" eaLnBrk="0" hangingPunct="0">
              <a:defRPr sz="3800">
                <a:solidFill>
                  <a:schemeClr val="tx1"/>
                </a:solidFill>
                <a:latin typeface="Arial" charset="0"/>
              </a:defRPr>
            </a:lvl5pPr>
            <a:lvl6pPr marL="3635106" indent="-330464" defTabSz="973033" eaLnBrk="0" fontAlgn="base" hangingPunct="0">
              <a:spcBef>
                <a:spcPct val="20000"/>
              </a:spcBef>
              <a:spcAft>
                <a:spcPct val="0"/>
              </a:spcAft>
              <a:defRPr sz="3800">
                <a:solidFill>
                  <a:schemeClr val="tx1"/>
                </a:solidFill>
                <a:latin typeface="Arial" charset="0"/>
              </a:defRPr>
            </a:lvl6pPr>
            <a:lvl7pPr marL="4296034" indent="-330464" defTabSz="973033" eaLnBrk="0" fontAlgn="base" hangingPunct="0">
              <a:spcBef>
                <a:spcPct val="20000"/>
              </a:spcBef>
              <a:spcAft>
                <a:spcPct val="0"/>
              </a:spcAft>
              <a:defRPr sz="3800">
                <a:solidFill>
                  <a:schemeClr val="tx1"/>
                </a:solidFill>
                <a:latin typeface="Arial" charset="0"/>
              </a:defRPr>
            </a:lvl7pPr>
            <a:lvl8pPr marL="4956962" indent="-330464" defTabSz="973033" eaLnBrk="0" fontAlgn="base" hangingPunct="0">
              <a:spcBef>
                <a:spcPct val="20000"/>
              </a:spcBef>
              <a:spcAft>
                <a:spcPct val="0"/>
              </a:spcAft>
              <a:defRPr sz="3800">
                <a:solidFill>
                  <a:schemeClr val="tx1"/>
                </a:solidFill>
                <a:latin typeface="Arial" charset="0"/>
              </a:defRPr>
            </a:lvl8pPr>
            <a:lvl9pPr marL="5617891" indent="-330464" defTabSz="973033" eaLnBrk="0" fontAlgn="base" hangingPunct="0">
              <a:spcBef>
                <a:spcPct val="20000"/>
              </a:spcBef>
              <a:spcAft>
                <a:spcPct val="0"/>
              </a:spcAft>
              <a:defRPr sz="3800">
                <a:solidFill>
                  <a:schemeClr val="tx1"/>
                </a:solidFill>
                <a:latin typeface="Arial" charset="0"/>
              </a:defRPr>
            </a:lvl9pPr>
          </a:lstStyle>
          <a:p>
            <a:pPr eaLnBrk="1" hangingPunct="1"/>
            <a:fld id="{94771C91-A788-4A07-B075-08EB999EA169}" type="slidenum">
              <a:rPr lang="sv-SE" sz="1300"/>
              <a:pPr eaLnBrk="1" hangingPunct="1"/>
              <a:t>7</a:t>
            </a:fld>
            <a:endParaRPr lang="sv-SE" sz="1300"/>
          </a:p>
        </p:txBody>
      </p:sp>
      <p:sp>
        <p:nvSpPr>
          <p:cNvPr id="80901" name="Rectangle 2"/>
          <p:cNvSpPr>
            <a:spLocks noGrp="1" noRot="1" noChangeAspect="1" noChangeArrowheads="1" noTextEdit="1"/>
          </p:cNvSpPr>
          <p:nvPr>
            <p:ph type="sldImg"/>
          </p:nvPr>
        </p:nvSpPr>
        <p:spPr>
          <a:ln/>
        </p:spPr>
      </p:sp>
      <p:sp>
        <p:nvSpPr>
          <p:cNvPr id="80902" name="Rectangle 3"/>
          <p:cNvSpPr>
            <a:spLocks noGrp="1" noChangeArrowheads="1"/>
          </p:cNvSpPr>
          <p:nvPr>
            <p:ph type="body" idx="1"/>
          </p:nvPr>
        </p:nvSpPr>
        <p:spPr>
          <a:noFill/>
        </p:spPr>
        <p:txBody>
          <a:bodyPr/>
          <a:lstStyle/>
          <a:p>
            <a:pPr eaLnBrk="1" hangingPunct="1"/>
            <a:r>
              <a:rPr lang="sv-SE" b="0" dirty="0" smtClean="0">
                <a:solidFill>
                  <a:srgbClr val="00B050"/>
                </a:solidFill>
              </a:rPr>
              <a:t>För</a:t>
            </a:r>
            <a:r>
              <a:rPr lang="sv-SE" b="0" baseline="0" dirty="0" smtClean="0">
                <a:solidFill>
                  <a:srgbClr val="00B050"/>
                </a:solidFill>
              </a:rPr>
              <a:t> att uppfylla barnkonventionen behöver vi uppfylla alla dessa tre perspektiv. Barnperspektivet är det perspektiv vi normalt sätt är bäst på. Att vi som vuxna försöker göra det vi tror är bäst för barnet. </a:t>
            </a:r>
          </a:p>
          <a:p>
            <a:pPr eaLnBrk="1" hangingPunct="1"/>
            <a:endParaRPr lang="sv-SE" b="0" baseline="0" dirty="0" smtClean="0">
              <a:solidFill>
                <a:srgbClr val="00B050"/>
              </a:solidFill>
            </a:endParaRPr>
          </a:p>
          <a:p>
            <a:pPr eaLnBrk="1" hangingPunct="1"/>
            <a:r>
              <a:rPr lang="sv-SE" b="0" baseline="0" dirty="0" smtClean="0">
                <a:solidFill>
                  <a:srgbClr val="00B050"/>
                </a:solidFill>
              </a:rPr>
              <a:t>Barnrättsperspektivet är extra viktigt för er som jobbar direkt med barn. Särskilt för de barn som far illa. Skolan och socialförvaltningen är exempel på förvaltningar som måste ha full koll på detta. </a:t>
            </a:r>
          </a:p>
          <a:p>
            <a:pPr eaLnBrk="1" hangingPunct="1"/>
            <a:r>
              <a:rPr lang="sv-SE" b="0" baseline="0" dirty="0" smtClean="0">
                <a:solidFill>
                  <a:srgbClr val="00B050"/>
                </a:solidFill>
              </a:rPr>
              <a:t> </a:t>
            </a:r>
          </a:p>
          <a:p>
            <a:pPr eaLnBrk="1" hangingPunct="1"/>
            <a:r>
              <a:rPr lang="sv-SE" b="0" baseline="0" dirty="0" smtClean="0">
                <a:solidFill>
                  <a:srgbClr val="00B050"/>
                </a:solidFill>
              </a:rPr>
              <a:t>Det vi alla är berörda av – oavsett om vi jobbar direkt eller indirekt med barn – är barnets perspektiv. Vi har enligt barnkonventionen en skyldighet att höra barnets åsikt i allt som berör barnet. Stadsplanering, kultur som är riktad till barn, vid bygge av skolor och förskolor, vid planering av evenemang som riktar sig till barn och så vidare. Vi har inte en skyldighet att höra varenda barn i mer övergripande frågor (som stadsplanering, evenemang mm), men barnens röst ska komma till tals.</a:t>
            </a:r>
          </a:p>
          <a:p>
            <a:pPr eaLnBrk="1" hangingPunct="1"/>
            <a:endParaRPr lang="sv-SE" b="0" baseline="0" dirty="0" smtClean="0">
              <a:solidFill>
                <a:srgbClr val="00B050"/>
              </a:solidFill>
            </a:endParaRPr>
          </a:p>
          <a:p>
            <a:pPr eaLnBrk="1" hangingPunct="1"/>
            <a:r>
              <a:rPr lang="sv-SE" b="0" baseline="0" dirty="0" smtClean="0">
                <a:solidFill>
                  <a:srgbClr val="00B050"/>
                </a:solidFill>
              </a:rPr>
              <a:t>Ni har nu fått en kort genomgång av det viktigaste kring barnkonventionen. Nu följer en enkel frågelek som förhoppningsvis också ökar kunskapen kring konventionen</a:t>
            </a:r>
          </a:p>
        </p:txBody>
      </p:sp>
      <p:sp>
        <p:nvSpPr>
          <p:cNvPr id="2" name="Platshållare för datum 1"/>
          <p:cNvSpPr>
            <a:spLocks noGrp="1"/>
          </p:cNvSpPr>
          <p:nvPr>
            <p:ph type="dt" idx="10"/>
          </p:nvPr>
        </p:nvSpPr>
        <p:spPr/>
        <p:txBody>
          <a:bodyPr/>
          <a:lstStyle/>
          <a:p>
            <a:pPr>
              <a:defRPr/>
            </a:pPr>
            <a:r>
              <a:rPr lang="sv-SE" smtClean="0"/>
              <a:t>2012-09-05</a:t>
            </a:r>
            <a:endParaRPr lang="en-US"/>
          </a:p>
        </p:txBody>
      </p:sp>
    </p:spTree>
    <p:extLst>
      <p:ext uri="{BB962C8B-B14F-4D97-AF65-F5344CB8AC3E}">
        <p14:creationId xmlns:p14="http://schemas.microsoft.com/office/powerpoint/2010/main" val="2180497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8</a:t>
            </a:fld>
            <a:endParaRPr lang="en-US"/>
          </a:p>
        </p:txBody>
      </p:sp>
    </p:spTree>
    <p:extLst>
      <p:ext uri="{BB962C8B-B14F-4D97-AF65-F5344CB8AC3E}">
        <p14:creationId xmlns:p14="http://schemas.microsoft.com/office/powerpoint/2010/main" val="3408050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9</a:t>
            </a:fld>
            <a:endParaRPr lang="en-US"/>
          </a:p>
        </p:txBody>
      </p:sp>
    </p:spTree>
    <p:extLst>
      <p:ext uri="{BB962C8B-B14F-4D97-AF65-F5344CB8AC3E}">
        <p14:creationId xmlns:p14="http://schemas.microsoft.com/office/powerpoint/2010/main" val="3627958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10</a:t>
            </a:fld>
            <a:endParaRPr lang="en-US"/>
          </a:p>
        </p:txBody>
      </p:sp>
    </p:spTree>
    <p:extLst>
      <p:ext uri="{BB962C8B-B14F-4D97-AF65-F5344CB8AC3E}">
        <p14:creationId xmlns:p14="http://schemas.microsoft.com/office/powerpoint/2010/main" val="2606254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11</a:t>
            </a:fld>
            <a:endParaRPr lang="en-US"/>
          </a:p>
        </p:txBody>
      </p:sp>
    </p:spTree>
    <p:extLst>
      <p:ext uri="{BB962C8B-B14F-4D97-AF65-F5344CB8AC3E}">
        <p14:creationId xmlns:p14="http://schemas.microsoft.com/office/powerpoint/2010/main" val="2269862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12</a:t>
            </a:fld>
            <a:endParaRPr lang="en-US"/>
          </a:p>
        </p:txBody>
      </p:sp>
    </p:spTree>
    <p:extLst>
      <p:ext uri="{BB962C8B-B14F-4D97-AF65-F5344CB8AC3E}">
        <p14:creationId xmlns:p14="http://schemas.microsoft.com/office/powerpoint/2010/main" val="1030717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13</a:t>
            </a:fld>
            <a:endParaRPr lang="en-US"/>
          </a:p>
        </p:txBody>
      </p:sp>
    </p:spTree>
    <p:extLst>
      <p:ext uri="{BB962C8B-B14F-4D97-AF65-F5344CB8AC3E}">
        <p14:creationId xmlns:p14="http://schemas.microsoft.com/office/powerpoint/2010/main" val="1242315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14</a:t>
            </a:fld>
            <a:endParaRPr lang="en-US"/>
          </a:p>
        </p:txBody>
      </p:sp>
    </p:spTree>
    <p:extLst>
      <p:ext uri="{BB962C8B-B14F-4D97-AF65-F5344CB8AC3E}">
        <p14:creationId xmlns:p14="http://schemas.microsoft.com/office/powerpoint/2010/main" val="395377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15</a:t>
            </a:fld>
            <a:endParaRPr lang="en-US"/>
          </a:p>
        </p:txBody>
      </p:sp>
    </p:spTree>
    <p:extLst>
      <p:ext uri="{BB962C8B-B14F-4D97-AF65-F5344CB8AC3E}">
        <p14:creationId xmlns:p14="http://schemas.microsoft.com/office/powerpoint/2010/main" val="330452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16</a:t>
            </a:fld>
            <a:endParaRPr lang="en-US"/>
          </a:p>
        </p:txBody>
      </p:sp>
    </p:spTree>
    <p:extLst>
      <p:ext uri="{BB962C8B-B14F-4D97-AF65-F5344CB8AC3E}">
        <p14:creationId xmlns:p14="http://schemas.microsoft.com/office/powerpoint/2010/main" val="2075443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a:t>
            </a:r>
            <a:r>
              <a:rPr lang="sv-SE" baseline="0" dirty="0" smtClean="0"/>
              <a:t> händer att vi möter personer som tror detta. Ofta grundar det sig i att personen omfattar barnperspektivet – det vill säga att du som vuxen gör det du tror är bäst för barnet.</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17</a:t>
            </a:fld>
            <a:endParaRPr lang="en-US"/>
          </a:p>
        </p:txBody>
      </p:sp>
    </p:spTree>
    <p:extLst>
      <p:ext uri="{BB962C8B-B14F-4D97-AF65-F5344CB8AC3E}">
        <p14:creationId xmlns:p14="http://schemas.microsoft.com/office/powerpoint/2010/main" val="1509739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18</a:t>
            </a:fld>
            <a:endParaRPr lang="en-US"/>
          </a:p>
        </p:txBody>
      </p:sp>
    </p:spTree>
    <p:extLst>
      <p:ext uri="{BB962C8B-B14F-4D97-AF65-F5344CB8AC3E}">
        <p14:creationId xmlns:p14="http://schemas.microsoft.com/office/powerpoint/2010/main" val="1272959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19</a:t>
            </a:fld>
            <a:endParaRPr lang="en-US"/>
          </a:p>
        </p:txBody>
      </p:sp>
    </p:spTree>
    <p:extLst>
      <p:ext uri="{BB962C8B-B14F-4D97-AF65-F5344CB8AC3E}">
        <p14:creationId xmlns:p14="http://schemas.microsoft.com/office/powerpoint/2010/main" val="2523426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Modell för workshop. </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20</a:t>
            </a:fld>
            <a:endParaRPr lang="en-US"/>
          </a:p>
        </p:txBody>
      </p:sp>
    </p:spTree>
    <p:extLst>
      <p:ext uri="{BB962C8B-B14F-4D97-AF65-F5344CB8AC3E}">
        <p14:creationId xmlns:p14="http://schemas.microsoft.com/office/powerpoint/2010/main" val="3450451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21</a:t>
            </a:fld>
            <a:endParaRPr lang="en-US"/>
          </a:p>
        </p:txBody>
      </p:sp>
    </p:spTree>
    <p:extLst>
      <p:ext uri="{BB962C8B-B14F-4D97-AF65-F5344CB8AC3E}">
        <p14:creationId xmlns:p14="http://schemas.microsoft.com/office/powerpoint/2010/main" val="1452889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22</a:t>
            </a:fld>
            <a:endParaRPr lang="en-US"/>
          </a:p>
        </p:txBody>
      </p:sp>
    </p:spTree>
    <p:extLst>
      <p:ext uri="{BB962C8B-B14F-4D97-AF65-F5344CB8AC3E}">
        <p14:creationId xmlns:p14="http://schemas.microsoft.com/office/powerpoint/2010/main" val="4213199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393363" y="1690519"/>
            <a:ext cx="6516980" cy="1470025"/>
          </a:xfrm>
        </p:spPr>
        <p:txBody>
          <a:bodyPr tIns="0" bIns="0" anchor="b" anchorCtr="0">
            <a:normAutofit/>
          </a:bodyPr>
          <a:lstStyle>
            <a:lvl1pPr algn="l">
              <a:defRPr sz="4000">
                <a:latin typeface="Roboto Light" panose="02000000000000000000" pitchFamily="2" charset="0"/>
                <a:ea typeface="Roboto Light" panose="02000000000000000000" pitchFamily="2" charset="0"/>
                <a:cs typeface="Roboto Light" panose="02000000000000000000" pitchFamily="2" charset="0"/>
              </a:defRPr>
            </a:lvl1pPr>
          </a:lstStyle>
          <a:p>
            <a:r>
              <a:rPr lang="sv-SE" dirty="0" smtClean="0"/>
              <a:t>Klicka här för att ändra format</a:t>
            </a:r>
            <a:endParaRPr lang="en-US" dirty="0"/>
          </a:p>
        </p:txBody>
      </p:sp>
      <p:sp>
        <p:nvSpPr>
          <p:cNvPr id="3" name="Subtitle 2"/>
          <p:cNvSpPr>
            <a:spLocks noGrp="1"/>
          </p:cNvSpPr>
          <p:nvPr>
            <p:ph type="subTitle" idx="1"/>
          </p:nvPr>
        </p:nvSpPr>
        <p:spPr>
          <a:xfrm>
            <a:off x="1393363" y="3330091"/>
            <a:ext cx="6516980" cy="1752600"/>
          </a:xfrm>
        </p:spPr>
        <p:txBody>
          <a:bodyPr lIns="0" tIns="0" rIns="0" bIns="0">
            <a:normAutofit/>
          </a:bodyPr>
          <a:lstStyle>
            <a:lvl1pPr marL="0" indent="0" algn="l">
              <a:buNone/>
              <a:defRPr sz="2400" b="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en-US" dirty="0"/>
          </a:p>
        </p:txBody>
      </p:sp>
    </p:spTree>
    <p:extLst>
      <p:ext uri="{BB962C8B-B14F-4D97-AF65-F5344CB8AC3E}">
        <p14:creationId xmlns:p14="http://schemas.microsoft.com/office/powerpoint/2010/main" val="390429707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Klicka här för att ändra format</a:t>
            </a:r>
            <a:endParaRPr lang="en-US" dirty="0"/>
          </a:p>
        </p:txBody>
      </p:sp>
      <p:sp>
        <p:nvSpPr>
          <p:cNvPr id="3" name="Content Placeholder 2"/>
          <p:cNvSpPr>
            <a:spLocks noGrp="1"/>
          </p:cNvSpPr>
          <p:nvPr>
            <p:ph idx="1"/>
          </p:nvPr>
        </p:nvSpPr>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7695270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722313" y="4191098"/>
            <a:ext cx="7772400" cy="1362076"/>
          </a:xfrm>
        </p:spPr>
        <p:txBody>
          <a:bodyPr anchor="t">
            <a:normAutofit/>
          </a:bodyPr>
          <a:lstStyle>
            <a:lvl1pPr algn="l">
              <a:defRPr sz="3600" b="1" cap="all" spc="100" baseline="0"/>
            </a:lvl1pPr>
          </a:lstStyle>
          <a:p>
            <a:r>
              <a:rPr lang="sv-SE" dirty="0" smtClean="0"/>
              <a:t>Klicka här för att ändra format</a:t>
            </a:r>
            <a:endParaRPr lang="en-US" dirty="0"/>
          </a:p>
        </p:txBody>
      </p:sp>
      <p:sp>
        <p:nvSpPr>
          <p:cNvPr id="3" name="Text Placeholder 2"/>
          <p:cNvSpPr>
            <a:spLocks noGrp="1"/>
          </p:cNvSpPr>
          <p:nvPr>
            <p:ph type="body" idx="1"/>
          </p:nvPr>
        </p:nvSpPr>
        <p:spPr>
          <a:xfrm>
            <a:off x="722313" y="2574708"/>
            <a:ext cx="7772400" cy="1500187"/>
          </a:xfrm>
        </p:spPr>
        <p:txBody>
          <a:bodyPr anchor="b">
            <a:normAutofit/>
          </a:bodyPr>
          <a:lstStyle>
            <a:lvl1pPr marL="0" indent="0">
              <a:buNone/>
              <a:defRPr sz="2000" b="1" i="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smtClean="0"/>
              <a:t>Klicka här för att ändra format på bakgrundstexten</a:t>
            </a:r>
          </a:p>
        </p:txBody>
      </p:sp>
    </p:spTree>
    <p:extLst>
      <p:ext uri="{BB962C8B-B14F-4D97-AF65-F5344CB8AC3E}">
        <p14:creationId xmlns:p14="http://schemas.microsoft.com/office/powerpoint/2010/main" val="4089142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Tree>
    <p:extLst>
      <p:ext uri="{BB962C8B-B14F-4D97-AF65-F5344CB8AC3E}">
        <p14:creationId xmlns:p14="http://schemas.microsoft.com/office/powerpoint/2010/main" val="2639070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96782698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140353532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88721928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2020-01-06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870308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Rubrik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3363" y="1690519"/>
            <a:ext cx="6516980" cy="1470025"/>
          </a:xfrm>
        </p:spPr>
        <p:txBody>
          <a:bodyPr tIns="0" bIns="0" anchor="b" anchorCtr="0">
            <a:normAutofit/>
          </a:bodyPr>
          <a:lstStyle>
            <a:lvl1pPr algn="l">
              <a:defRPr sz="4000">
                <a:latin typeface="Roboto Light" panose="02000000000000000000" pitchFamily="2" charset="0"/>
                <a:ea typeface="Roboto Light" panose="02000000000000000000" pitchFamily="2" charset="0"/>
                <a:cs typeface="Roboto Light" panose="02000000000000000000" pitchFamily="2" charset="0"/>
              </a:defRPr>
            </a:lvl1pPr>
          </a:lstStyle>
          <a:p>
            <a:r>
              <a:rPr lang="sv-SE" dirty="0" smtClean="0"/>
              <a:t>Klicka här för att ändra format</a:t>
            </a:r>
            <a:endParaRPr lang="en-US" dirty="0"/>
          </a:p>
        </p:txBody>
      </p:sp>
      <p:sp>
        <p:nvSpPr>
          <p:cNvPr id="3" name="Subtitle 2"/>
          <p:cNvSpPr>
            <a:spLocks noGrp="1"/>
          </p:cNvSpPr>
          <p:nvPr>
            <p:ph type="subTitle" idx="1"/>
          </p:nvPr>
        </p:nvSpPr>
        <p:spPr>
          <a:xfrm>
            <a:off x="1393363" y="3330091"/>
            <a:ext cx="6516980" cy="1752600"/>
          </a:xfrm>
        </p:spPr>
        <p:txBody>
          <a:bodyPr lIns="0" tIns="0" rIns="0" bIns="0">
            <a:normAutofit/>
          </a:bodyPr>
          <a:lstStyle>
            <a:lvl1pPr marL="0" indent="0" algn="l">
              <a:buNone/>
              <a:defRPr sz="2400" b="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en-US" dirty="0"/>
          </a:p>
        </p:txBody>
      </p:sp>
    </p:spTree>
    <p:extLst>
      <p:ext uri="{BB962C8B-B14F-4D97-AF65-F5344CB8AC3E}">
        <p14:creationId xmlns:p14="http://schemas.microsoft.com/office/powerpoint/2010/main" val="299028375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Klicka här för att ändra format</a:t>
            </a:r>
            <a:endParaRPr lang="en-US" dirty="0"/>
          </a:p>
        </p:txBody>
      </p:sp>
      <p:sp>
        <p:nvSpPr>
          <p:cNvPr id="3" name="Content Placeholder 2"/>
          <p:cNvSpPr>
            <a:spLocks noGrp="1"/>
          </p:cNvSpPr>
          <p:nvPr>
            <p:ph idx="1"/>
          </p:nvPr>
        </p:nvSpPr>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9138049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vsnittsrub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191098"/>
            <a:ext cx="7772400" cy="1362076"/>
          </a:xfrm>
        </p:spPr>
        <p:txBody>
          <a:bodyPr anchor="t">
            <a:normAutofit/>
          </a:bodyPr>
          <a:lstStyle>
            <a:lvl1pPr algn="l">
              <a:defRPr sz="3600" b="1" cap="all" spc="100" baseline="0"/>
            </a:lvl1pPr>
          </a:lstStyle>
          <a:p>
            <a:r>
              <a:rPr lang="sv-SE" dirty="0" smtClean="0"/>
              <a:t>Klicka här för att ändra format</a:t>
            </a:r>
            <a:endParaRPr lang="en-US" dirty="0"/>
          </a:p>
        </p:txBody>
      </p:sp>
      <p:sp>
        <p:nvSpPr>
          <p:cNvPr id="3" name="Text Placeholder 2"/>
          <p:cNvSpPr>
            <a:spLocks noGrp="1"/>
          </p:cNvSpPr>
          <p:nvPr>
            <p:ph type="body" idx="1"/>
          </p:nvPr>
        </p:nvSpPr>
        <p:spPr>
          <a:xfrm>
            <a:off x="722313" y="2574708"/>
            <a:ext cx="7772400" cy="1500187"/>
          </a:xfrm>
        </p:spPr>
        <p:txBody>
          <a:bodyPr anchor="b">
            <a:normAutofit/>
          </a:bodyPr>
          <a:lstStyle>
            <a:lvl1pPr marL="0" indent="0">
              <a:buNone/>
              <a:defRPr sz="2000" b="1" i="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smtClean="0"/>
              <a:t>Klicka här för att ändra format på bakgrundstexten</a:t>
            </a:r>
          </a:p>
        </p:txBody>
      </p:sp>
    </p:spTree>
    <p:extLst>
      <p:ext uri="{BB962C8B-B14F-4D97-AF65-F5344CB8AC3E}">
        <p14:creationId xmlns:p14="http://schemas.microsoft.com/office/powerpoint/2010/main" val="270730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Endast rub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Tree>
    <p:extLst>
      <p:ext uri="{BB962C8B-B14F-4D97-AF65-F5344CB8AC3E}">
        <p14:creationId xmlns:p14="http://schemas.microsoft.com/office/powerpoint/2010/main" val="3139454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278775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sv-SE" dirty="0" smtClean="0"/>
              <a:t>Klicka här för att ändra format</a:t>
            </a:r>
            <a:endParaRPr lang="en-US" dirty="0"/>
          </a:p>
        </p:txBody>
      </p:sp>
      <p:sp>
        <p:nvSpPr>
          <p:cNvPr id="3" name="Content Placeholder 2"/>
          <p:cNvSpPr>
            <a:spLocks noGrp="1"/>
          </p:cNvSpPr>
          <p:nvPr>
            <p:ph idx="1"/>
          </p:nvPr>
        </p:nvSpPr>
        <p:spPr>
          <a:xfrm>
            <a:off x="457200" y="1600202"/>
            <a:ext cx="8229600" cy="4202113"/>
          </a:xfrm>
          <a:prstGeom prst="rect">
            <a:avLst/>
          </a:prstGeo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41130098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sv-SE" dirty="0" smtClean="0"/>
              <a:t>Klicka här för att ändra format</a:t>
            </a:r>
            <a:endParaRPr lang="en-US" dirty="0"/>
          </a:p>
        </p:txBody>
      </p:sp>
      <p:sp>
        <p:nvSpPr>
          <p:cNvPr id="3" name="Content Placeholder 2"/>
          <p:cNvSpPr>
            <a:spLocks noGrp="1"/>
          </p:cNvSpPr>
          <p:nvPr>
            <p:ph sz="half" idx="1"/>
          </p:nvPr>
        </p:nvSpPr>
        <p:spPr>
          <a:xfrm>
            <a:off x="457200" y="1600202"/>
            <a:ext cx="4038600" cy="420211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4" name="Content Placeholder 3"/>
          <p:cNvSpPr>
            <a:spLocks noGrp="1"/>
          </p:cNvSpPr>
          <p:nvPr>
            <p:ph sz="half" idx="2"/>
          </p:nvPr>
        </p:nvSpPr>
        <p:spPr>
          <a:xfrm>
            <a:off x="4648200" y="1600202"/>
            <a:ext cx="4038600" cy="420211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7203831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lvl1pPr>
              <a:defRPr/>
            </a:lvl1pPr>
          </a:lstStyle>
          <a:p>
            <a:r>
              <a:rPr lang="sv-SE" dirty="0" smtClean="0"/>
              <a:t>Klicka här för att ändra format</a:t>
            </a:r>
            <a:endParaRPr lang="en-US" dirty="0"/>
          </a:p>
        </p:txBody>
      </p:sp>
      <p:sp>
        <p:nvSpPr>
          <p:cNvPr id="3" name="Text Placeholder 2"/>
          <p:cNvSpPr>
            <a:spLocks noGrp="1"/>
          </p:cNvSpPr>
          <p:nvPr>
            <p:ph type="body" idx="1"/>
          </p:nvPr>
        </p:nvSpPr>
        <p:spPr>
          <a:xfrm>
            <a:off x="457200" y="1535113"/>
            <a:ext cx="4040188" cy="639763"/>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smtClean="0"/>
              <a:t>Klicka här för att ändra format </a:t>
            </a:r>
          </a:p>
        </p:txBody>
      </p:sp>
      <p:sp>
        <p:nvSpPr>
          <p:cNvPr id="4" name="Content Placeholder 3"/>
          <p:cNvSpPr>
            <a:spLocks noGrp="1"/>
          </p:cNvSpPr>
          <p:nvPr>
            <p:ph sz="half" idx="2"/>
          </p:nvPr>
        </p:nvSpPr>
        <p:spPr>
          <a:xfrm>
            <a:off x="457200" y="2290842"/>
            <a:ext cx="4040188" cy="351147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5" name="Text Placeholder 4"/>
          <p:cNvSpPr>
            <a:spLocks noGrp="1"/>
          </p:cNvSpPr>
          <p:nvPr>
            <p:ph type="body" sz="quarter" idx="3"/>
          </p:nvPr>
        </p:nvSpPr>
        <p:spPr>
          <a:xfrm>
            <a:off x="4645029" y="1535113"/>
            <a:ext cx="4041775" cy="639763"/>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smtClean="0"/>
              <a:t>Klicka här för att ändra format </a:t>
            </a:r>
          </a:p>
        </p:txBody>
      </p:sp>
      <p:sp>
        <p:nvSpPr>
          <p:cNvPr id="6" name="Content Placeholder 5"/>
          <p:cNvSpPr>
            <a:spLocks noGrp="1"/>
          </p:cNvSpPr>
          <p:nvPr>
            <p:ph sz="quarter" idx="4"/>
          </p:nvPr>
        </p:nvSpPr>
        <p:spPr>
          <a:xfrm>
            <a:off x="4645029" y="2290842"/>
            <a:ext cx="4041775" cy="351147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423383710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sv-SE" dirty="0" smtClean="0"/>
              <a:t>Klicka här för att ändra format</a:t>
            </a:r>
            <a:endParaRPr lang="en-US" dirty="0"/>
          </a:p>
        </p:txBody>
      </p:sp>
    </p:spTree>
    <p:extLst>
      <p:ext uri="{BB962C8B-B14F-4D97-AF65-F5344CB8AC3E}">
        <p14:creationId xmlns:p14="http://schemas.microsoft.com/office/powerpoint/2010/main" val="405948767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400316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a:prstGeom prst="rect">
            <a:avLst/>
          </a:prstGeom>
        </p:spPr>
        <p:txBody>
          <a:bodyPr anchor="b"/>
          <a:lstStyle>
            <a:lvl1pPr algn="l">
              <a:defRPr sz="2000" b="0"/>
            </a:lvl1pPr>
          </a:lstStyle>
          <a:p>
            <a:r>
              <a:rPr lang="sv-SE" dirty="0" smtClean="0"/>
              <a:t>Klicka här för att ändra format</a:t>
            </a:r>
            <a:endParaRPr lang="en-US" dirty="0"/>
          </a:p>
        </p:txBody>
      </p:sp>
      <p:sp>
        <p:nvSpPr>
          <p:cNvPr id="3" name="Content Placeholder 2"/>
          <p:cNvSpPr>
            <a:spLocks noGrp="1"/>
          </p:cNvSpPr>
          <p:nvPr>
            <p:ph idx="1"/>
          </p:nvPr>
        </p:nvSpPr>
        <p:spPr>
          <a:xfrm>
            <a:off x="3575050" y="273052"/>
            <a:ext cx="5111750" cy="55292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dirty="0" smtClean="0"/>
              <a:t>Klicka här för att ändra format</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4" name="Text Placeholder 3"/>
          <p:cNvSpPr>
            <a:spLocks noGrp="1"/>
          </p:cNvSpPr>
          <p:nvPr>
            <p:ph type="body" sz="half" idx="2"/>
          </p:nvPr>
        </p:nvSpPr>
        <p:spPr>
          <a:xfrm>
            <a:off x="457204" y="1435100"/>
            <a:ext cx="3008313" cy="43672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1762193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40"/>
          </a:xfrm>
          <a:prstGeom prst="rect">
            <a:avLst/>
          </a:prstGeom>
        </p:spPr>
        <p:txBody>
          <a:bodyPr anchor="b"/>
          <a:lstStyle>
            <a:lvl1pPr algn="l">
              <a:defRPr sz="2000" b="0"/>
            </a:lvl1pPr>
          </a:lstStyle>
          <a:p>
            <a:r>
              <a:rPr lang="sv-SE" dirty="0" smtClean="0"/>
              <a:t>Klicka här för att ändra format</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0"/>
            <a:ext cx="5486400" cy="4349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3959968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sv-SE" dirty="0" smtClean="0"/>
              <a:t>Klicka här för att ändra format</a:t>
            </a:r>
            <a:endParaRPr lang="en-US" dirty="0"/>
          </a:p>
        </p:txBody>
      </p:sp>
      <p:sp>
        <p:nvSpPr>
          <p:cNvPr id="3" name="Content Placeholder 2"/>
          <p:cNvSpPr>
            <a:spLocks noGrp="1"/>
          </p:cNvSpPr>
          <p:nvPr>
            <p:ph idx="1"/>
          </p:nvPr>
        </p:nvSpPr>
        <p:spPr>
          <a:xfrm>
            <a:off x="457200" y="1600202"/>
            <a:ext cx="8229600" cy="4202113"/>
          </a:xfrm>
          <a:prstGeom prst="rect">
            <a:avLst/>
          </a:prstGeo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13220829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sv-SE" dirty="0" smtClean="0"/>
              <a:t>Klicka här för att ändra format</a:t>
            </a:r>
            <a:endParaRPr lang="en-US" dirty="0"/>
          </a:p>
        </p:txBody>
      </p:sp>
      <p:sp>
        <p:nvSpPr>
          <p:cNvPr id="3" name="Content Placeholder 2"/>
          <p:cNvSpPr>
            <a:spLocks noGrp="1"/>
          </p:cNvSpPr>
          <p:nvPr>
            <p:ph sz="half" idx="1"/>
          </p:nvPr>
        </p:nvSpPr>
        <p:spPr>
          <a:xfrm>
            <a:off x="457200" y="1600202"/>
            <a:ext cx="4038600" cy="420211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4" name="Content Placeholder 3"/>
          <p:cNvSpPr>
            <a:spLocks noGrp="1"/>
          </p:cNvSpPr>
          <p:nvPr>
            <p:ph sz="half" idx="2"/>
          </p:nvPr>
        </p:nvSpPr>
        <p:spPr>
          <a:xfrm>
            <a:off x="4648200" y="1600202"/>
            <a:ext cx="4038600" cy="420211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66736311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lvl1pPr>
              <a:defRPr/>
            </a:lvl1pPr>
          </a:lstStyle>
          <a:p>
            <a:r>
              <a:rPr lang="sv-SE" dirty="0" smtClean="0"/>
              <a:t>Klicka här för att ändra format</a:t>
            </a:r>
            <a:endParaRPr lang="en-US" dirty="0"/>
          </a:p>
        </p:txBody>
      </p:sp>
      <p:sp>
        <p:nvSpPr>
          <p:cNvPr id="3" name="Text Placeholder 2"/>
          <p:cNvSpPr>
            <a:spLocks noGrp="1"/>
          </p:cNvSpPr>
          <p:nvPr>
            <p:ph type="body" idx="1"/>
          </p:nvPr>
        </p:nvSpPr>
        <p:spPr>
          <a:xfrm>
            <a:off x="457200" y="1535113"/>
            <a:ext cx="4040188" cy="639763"/>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smtClean="0"/>
              <a:t>Klicka här för att ändra format </a:t>
            </a:r>
          </a:p>
        </p:txBody>
      </p:sp>
      <p:sp>
        <p:nvSpPr>
          <p:cNvPr id="4" name="Content Placeholder 3"/>
          <p:cNvSpPr>
            <a:spLocks noGrp="1"/>
          </p:cNvSpPr>
          <p:nvPr>
            <p:ph sz="half" idx="2"/>
          </p:nvPr>
        </p:nvSpPr>
        <p:spPr>
          <a:xfrm>
            <a:off x="457200" y="2290842"/>
            <a:ext cx="4040188" cy="351147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5" name="Text Placeholder 4"/>
          <p:cNvSpPr>
            <a:spLocks noGrp="1"/>
          </p:cNvSpPr>
          <p:nvPr>
            <p:ph type="body" sz="quarter" idx="3"/>
          </p:nvPr>
        </p:nvSpPr>
        <p:spPr>
          <a:xfrm>
            <a:off x="4645029" y="1535113"/>
            <a:ext cx="4041775" cy="639763"/>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smtClean="0"/>
              <a:t>Klicka här för att ändra format </a:t>
            </a:r>
          </a:p>
        </p:txBody>
      </p:sp>
      <p:sp>
        <p:nvSpPr>
          <p:cNvPr id="6" name="Content Placeholder 5"/>
          <p:cNvSpPr>
            <a:spLocks noGrp="1"/>
          </p:cNvSpPr>
          <p:nvPr>
            <p:ph sz="quarter" idx="4"/>
          </p:nvPr>
        </p:nvSpPr>
        <p:spPr>
          <a:xfrm>
            <a:off x="4645029" y="2290842"/>
            <a:ext cx="4041775" cy="351147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411249289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sv-SE" dirty="0" smtClean="0"/>
              <a:t>Klicka här för att ändra format</a:t>
            </a:r>
            <a:endParaRPr lang="en-US" dirty="0"/>
          </a:p>
        </p:txBody>
      </p:sp>
    </p:spTree>
    <p:extLst>
      <p:ext uri="{BB962C8B-B14F-4D97-AF65-F5344CB8AC3E}">
        <p14:creationId xmlns:p14="http://schemas.microsoft.com/office/powerpoint/2010/main" val="383464395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140424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a:prstGeom prst="rect">
            <a:avLst/>
          </a:prstGeom>
        </p:spPr>
        <p:txBody>
          <a:bodyPr anchor="b"/>
          <a:lstStyle>
            <a:lvl1pPr algn="l">
              <a:defRPr sz="2000" b="0"/>
            </a:lvl1pPr>
          </a:lstStyle>
          <a:p>
            <a:r>
              <a:rPr lang="sv-SE" dirty="0" smtClean="0"/>
              <a:t>Klicka här för att ändra format</a:t>
            </a:r>
            <a:endParaRPr lang="en-US" dirty="0"/>
          </a:p>
        </p:txBody>
      </p:sp>
      <p:sp>
        <p:nvSpPr>
          <p:cNvPr id="3" name="Content Placeholder 2"/>
          <p:cNvSpPr>
            <a:spLocks noGrp="1"/>
          </p:cNvSpPr>
          <p:nvPr>
            <p:ph idx="1"/>
          </p:nvPr>
        </p:nvSpPr>
        <p:spPr>
          <a:xfrm>
            <a:off x="3575050" y="273052"/>
            <a:ext cx="5111750" cy="55292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dirty="0" smtClean="0"/>
              <a:t>Klicka här för att ändra format</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4" name="Text Placeholder 3"/>
          <p:cNvSpPr>
            <a:spLocks noGrp="1"/>
          </p:cNvSpPr>
          <p:nvPr>
            <p:ph type="body" sz="half" idx="2"/>
          </p:nvPr>
        </p:nvSpPr>
        <p:spPr>
          <a:xfrm>
            <a:off x="457204" y="1435100"/>
            <a:ext cx="3008313" cy="43672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37751221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40"/>
          </a:xfrm>
          <a:prstGeom prst="rect">
            <a:avLst/>
          </a:prstGeom>
        </p:spPr>
        <p:txBody>
          <a:bodyPr anchor="b"/>
          <a:lstStyle>
            <a:lvl1pPr algn="l">
              <a:defRPr sz="2000" b="0"/>
            </a:lvl1pPr>
          </a:lstStyle>
          <a:p>
            <a:r>
              <a:rPr lang="sv-SE" dirty="0" smtClean="0"/>
              <a:t>Klicka här för att ändra format</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0"/>
            <a:ext cx="5486400" cy="4349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12710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2.jp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2.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229156"/>
            <a:ext cx="8229600" cy="1143000"/>
          </a:xfrm>
          <a:prstGeom prst="rect">
            <a:avLst/>
          </a:prstGeom>
        </p:spPr>
        <p:txBody>
          <a:bodyPr vert="horz" lIns="0" tIns="0" rIns="0" bIns="0" rtlCol="0" anchor="ctr">
            <a:normAutofit/>
          </a:bodyPr>
          <a:lstStyle/>
          <a:p>
            <a:r>
              <a:rPr lang="sv-SE" dirty="0" smtClean="0"/>
              <a:t>Klicka här för att ändra format</a:t>
            </a:r>
            <a:endParaRPr lang="en-US" dirty="0"/>
          </a:p>
        </p:txBody>
      </p:sp>
      <p:sp>
        <p:nvSpPr>
          <p:cNvPr id="3" name="Text Placeholder 2"/>
          <p:cNvSpPr>
            <a:spLocks noGrp="1"/>
          </p:cNvSpPr>
          <p:nvPr>
            <p:ph type="body" idx="1"/>
          </p:nvPr>
        </p:nvSpPr>
        <p:spPr>
          <a:xfrm>
            <a:off x="457200" y="2664350"/>
            <a:ext cx="8229600" cy="3685652"/>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1" name="TextBox 10"/>
          <p:cNvSpPr txBox="1"/>
          <p:nvPr userDrawn="1"/>
        </p:nvSpPr>
        <p:spPr>
          <a:xfrm>
            <a:off x="458738"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rPr>
              <a:pPr marL="0" marR="0" lvl="0" indent="0" algn="l" defTabSz="457200" rtl="0" eaLnBrk="1" fontAlgn="auto" latinLnBrk="0" hangingPunct="1">
                <a:lnSpc>
                  <a:spcPct val="100000"/>
                </a:lnSpc>
                <a:spcBef>
                  <a:spcPts val="0"/>
                </a:spcBef>
                <a:spcAft>
                  <a:spcPts val="0"/>
                </a:spcAft>
                <a:buClrTx/>
                <a:buSzTx/>
                <a:buFontTx/>
                <a:buNone/>
                <a:tabLst/>
                <a:defRPr/>
              </a:pPr>
              <a:t>2020-01-06</a:t>
            </a:fld>
            <a:endParaRPr lang="en-US" b="1" dirty="0">
              <a:solidFill>
                <a:schemeClr val="bg1"/>
              </a:solidFill>
              <a:effectLst/>
              <a:latin typeface="Roboto Light" panose="02000000000000000000" pitchFamily="2" charset="0"/>
              <a:ea typeface="Roboto Light" panose="02000000000000000000" pitchFamily="2" charset="0"/>
              <a:cs typeface="Roboto Light" panose="02000000000000000000" pitchFamily="2" charset="0"/>
            </a:endParaRPr>
          </a:p>
        </p:txBody>
      </p:sp>
      <p:sp>
        <p:nvSpPr>
          <p:cNvPr id="12" name="TextBox 11"/>
          <p:cNvSpPr txBox="1"/>
          <p:nvPr userDrawn="1"/>
        </p:nvSpPr>
        <p:spPr>
          <a:xfrm>
            <a:off x="3161457" y="6647450"/>
            <a:ext cx="2814241" cy="210551"/>
          </a:xfrm>
          <a:prstGeom prst="rect">
            <a:avLst/>
          </a:prstGeom>
          <a:noFill/>
        </p:spPr>
        <p:txBody>
          <a:bodyPr wrap="square" lIns="0" tIns="0" rIns="0" b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900" b="1" i="1" u="none" strike="noStrike" kern="1200" cap="none" spc="0" normalizeH="0" baseline="0" noProof="0" dirty="0">
              <a:ln>
                <a:noFill/>
              </a:ln>
              <a:solidFill>
                <a:schemeClr val="bg1"/>
              </a:solidFill>
              <a:effectLst/>
              <a:uLnTx/>
              <a:uFillTx/>
              <a:latin typeface="HelveticaNeueLT Std" pitchFamily="34" charset="0"/>
              <a:ea typeface="+mn-ea"/>
              <a:cs typeface="+mn-cs"/>
            </a:endParaRPr>
          </a:p>
        </p:txBody>
      </p:sp>
      <p:sp>
        <p:nvSpPr>
          <p:cNvPr id="13" name="TextBox 12"/>
          <p:cNvSpPr txBox="1"/>
          <p:nvPr/>
        </p:nvSpPr>
        <p:spPr>
          <a:xfrm>
            <a:off x="7531389" y="6645523"/>
            <a:ext cx="1452807" cy="210552"/>
          </a:xfrm>
          <a:prstGeom prst="rect">
            <a:avLst/>
          </a:prstGeom>
          <a:noFill/>
        </p:spPr>
        <p:txBody>
          <a:bodyPr wrap="square" lIns="0" tIns="0" rIns="0" bIns="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smtClean="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rPr>
              <a:t>Sidan </a:t>
            </a:r>
            <a:fld id="{76F9669C-9ACC-8846-8713-A75E48CF661D}" type="slidenum">
              <a:rPr kumimoji="0" lang="sv-SE" sz="900" b="0" i="0" u="none" strike="noStrike" kern="1200" cap="none" spc="0" normalizeH="0" baseline="0" noProof="0" smtClean="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sv-SE" sz="900" b="0" i="0" u="none" strike="noStrike" kern="1200" cap="none" spc="0" normalizeH="0" baseline="0" noProof="0" dirty="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926628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 id="2147483684" r:id="rId6"/>
    <p:sldLayoutId id="2147483685" r:id="rId7"/>
    <p:sldLayoutId id="2147483686" r:id="rId8"/>
  </p:sldLayoutIdLst>
  <p:timing>
    <p:tnLst>
      <p:par>
        <p:cTn id="1" dur="indefinite" restart="never" nodeType="tmRoot"/>
      </p:par>
    </p:tnLst>
  </p:timing>
  <p:hf sldNum="0" hdr="0" ftr="0" dt="0"/>
  <p:txStyles>
    <p:titleStyle>
      <a:lvl1pPr algn="ctr" defTabSz="457200" rtl="0" eaLnBrk="1" latinLnBrk="0" hangingPunct="1">
        <a:spcBef>
          <a:spcPct val="0"/>
        </a:spcBef>
        <a:buNone/>
        <a:defRPr sz="40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p:titleStyle>
    <p:bodyStyle>
      <a:lvl1pPr marL="342900" indent="-342900" algn="l" defTabSz="457200" rtl="0" eaLnBrk="1" latinLnBrk="0" hangingPunct="1">
        <a:spcBef>
          <a:spcPct val="20000"/>
        </a:spcBef>
        <a:buFont typeface="Arial"/>
        <a:buChar char="•"/>
        <a:defRPr sz="24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742950" indent="-285750" algn="l" defTabSz="457200" rtl="0" eaLnBrk="1" latinLnBrk="0" hangingPunct="1">
        <a:spcBef>
          <a:spcPct val="20000"/>
        </a:spcBef>
        <a:buFont typeface="Arial"/>
        <a:buChar char="–"/>
        <a:defRPr sz="20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457200" rtl="0" eaLnBrk="1" latinLnBrk="0" hangingPunct="1">
        <a:spcBef>
          <a:spcPct val="20000"/>
        </a:spcBef>
        <a:buFont typeface="Arial"/>
        <a:buChar char="•"/>
        <a:defRPr sz="18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457200" rtl="0" eaLnBrk="1" latinLnBrk="0" hangingPunct="1">
        <a:spcBef>
          <a:spcPct val="20000"/>
        </a:spcBef>
        <a:buFont typeface="Arial"/>
        <a:buChar char="–"/>
        <a:defRPr sz="16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457200" rtl="0" eaLnBrk="1" latinLnBrk="0" hangingPunct="1">
        <a:spcBef>
          <a:spcPct val="20000"/>
        </a:spcBef>
        <a:buFont typeface="Arial"/>
        <a:buChar char="»"/>
        <a:defRPr sz="16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229156"/>
            <a:ext cx="8229600" cy="1143000"/>
          </a:xfrm>
          <a:prstGeom prst="rect">
            <a:avLst/>
          </a:prstGeom>
        </p:spPr>
        <p:txBody>
          <a:bodyPr vert="horz" lIns="0" tIns="0" rIns="0" bIns="0" rtlCol="0" anchor="ctr">
            <a:normAutofit/>
          </a:bodyPr>
          <a:lstStyle/>
          <a:p>
            <a:r>
              <a:rPr lang="sv-SE" dirty="0" smtClean="0"/>
              <a:t>Klicka här för att ändra format</a:t>
            </a:r>
            <a:endParaRPr lang="en-US" dirty="0"/>
          </a:p>
        </p:txBody>
      </p:sp>
      <p:sp>
        <p:nvSpPr>
          <p:cNvPr id="3" name="Text Placeholder 2"/>
          <p:cNvSpPr>
            <a:spLocks noGrp="1"/>
          </p:cNvSpPr>
          <p:nvPr>
            <p:ph type="body" idx="1"/>
          </p:nvPr>
        </p:nvSpPr>
        <p:spPr>
          <a:xfrm>
            <a:off x="457200" y="2664350"/>
            <a:ext cx="8229600" cy="3685652"/>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1" name="TextBox 10"/>
          <p:cNvSpPr txBox="1"/>
          <p:nvPr userDrawn="1"/>
        </p:nvSpPr>
        <p:spPr>
          <a:xfrm>
            <a:off x="458738"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rPr>
              <a:pPr marL="0" marR="0" lvl="0" indent="0" algn="l" defTabSz="457200" rtl="0" eaLnBrk="1" fontAlgn="auto" latinLnBrk="0" hangingPunct="1">
                <a:lnSpc>
                  <a:spcPct val="100000"/>
                </a:lnSpc>
                <a:spcBef>
                  <a:spcPts val="0"/>
                </a:spcBef>
                <a:spcAft>
                  <a:spcPts val="0"/>
                </a:spcAft>
                <a:buClrTx/>
                <a:buSzTx/>
                <a:buFontTx/>
                <a:buNone/>
                <a:tabLst/>
                <a:defRPr/>
              </a:pPr>
              <a:t>2020-01-06</a:t>
            </a:fld>
            <a:endParaRPr lang="en-US" b="1" dirty="0">
              <a:solidFill>
                <a:schemeClr val="tx1"/>
              </a:solidFill>
              <a:effectLst/>
              <a:latin typeface="Roboto Light" panose="02000000000000000000" pitchFamily="2" charset="0"/>
              <a:ea typeface="Roboto Light" panose="02000000000000000000" pitchFamily="2" charset="0"/>
              <a:cs typeface="Roboto Light" panose="02000000000000000000" pitchFamily="2" charset="0"/>
            </a:endParaRPr>
          </a:p>
        </p:txBody>
      </p:sp>
      <p:sp>
        <p:nvSpPr>
          <p:cNvPr id="12" name="TextBox 11"/>
          <p:cNvSpPr txBox="1"/>
          <p:nvPr userDrawn="1"/>
        </p:nvSpPr>
        <p:spPr>
          <a:xfrm>
            <a:off x="3161457" y="6647450"/>
            <a:ext cx="2814241" cy="210551"/>
          </a:xfrm>
          <a:prstGeom prst="rect">
            <a:avLst/>
          </a:prstGeom>
          <a:noFill/>
        </p:spPr>
        <p:txBody>
          <a:bodyPr wrap="square" lIns="0" tIns="0" rIns="0" b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900" b="1" i="1" u="none" strike="noStrike" kern="1200" cap="none" spc="0" normalizeH="0" baseline="0" noProof="0" dirty="0">
              <a:ln>
                <a:noFill/>
              </a:ln>
              <a:solidFill>
                <a:schemeClr val="bg1"/>
              </a:solidFill>
              <a:effectLst/>
              <a:uLnTx/>
              <a:uFillTx/>
              <a:latin typeface="HelveticaNeueLT Std" pitchFamily="34" charset="0"/>
              <a:ea typeface="+mn-ea"/>
              <a:cs typeface="+mn-cs"/>
            </a:endParaRPr>
          </a:p>
        </p:txBody>
      </p:sp>
      <p:sp>
        <p:nvSpPr>
          <p:cNvPr id="13" name="TextBox 12"/>
          <p:cNvSpPr txBox="1"/>
          <p:nvPr/>
        </p:nvSpPr>
        <p:spPr>
          <a:xfrm>
            <a:off x="7531389" y="6645523"/>
            <a:ext cx="1452807" cy="210552"/>
          </a:xfrm>
          <a:prstGeom prst="rect">
            <a:avLst/>
          </a:prstGeom>
          <a:noFill/>
        </p:spPr>
        <p:txBody>
          <a:bodyPr wrap="square" lIns="0" tIns="0" rIns="0" bIns="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smtClean="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rPr>
              <a:t>Sidan </a:t>
            </a:r>
            <a:fld id="{76F9669C-9ACC-8846-8713-A75E48CF661D}" type="slidenum">
              <a:rPr kumimoji="0" lang="sv-SE" sz="900" b="0" i="0" u="none" strike="noStrike" kern="1200" cap="none" spc="0" normalizeH="0" baseline="0" noProof="0" smtClean="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sv-SE" sz="9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265555151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timing>
    <p:tnLst>
      <p:par>
        <p:cTn id="1" dur="indefinite" restart="never" nodeType="tmRoot"/>
      </p:par>
    </p:tnLst>
  </p:timing>
  <p:hf sldNum="0" hdr="0" ftr="0" dt="0"/>
  <p:txStyles>
    <p:titleStyle>
      <a:lvl1pPr algn="ctr" defTabSz="457200" rtl="0" eaLnBrk="1" latinLnBrk="0" hangingPunct="1">
        <a:spcBef>
          <a:spcPct val="0"/>
        </a:spcBef>
        <a:buNone/>
        <a:defRPr sz="40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vl2pPr marL="742950" indent="-285750" algn="l" defTabSz="457200" rtl="0" eaLnBrk="1" latinLnBrk="0" hangingPunct="1">
        <a:spcBef>
          <a:spcPct val="20000"/>
        </a:spcBef>
        <a:buFont typeface="Arial"/>
        <a:buChar char="–"/>
        <a:defRPr sz="20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457200" rtl="0" eaLnBrk="1" latinLnBrk="0" hangingPunct="1">
        <a:spcBef>
          <a:spcPct val="20000"/>
        </a:spcBef>
        <a:buFont typeface="Arial"/>
        <a:buChar char="•"/>
        <a:defRPr sz="18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457200" rtl="0" eaLnBrk="1" latinLnBrk="0" hangingPunct="1">
        <a:spcBef>
          <a:spcPct val="20000"/>
        </a:spcBef>
        <a:buFont typeface="Arial"/>
        <a:buChar char="–"/>
        <a:defRPr sz="16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457200" rtl="0" eaLnBrk="1" latinLnBrk="0" hangingPunct="1">
        <a:spcBef>
          <a:spcPct val="20000"/>
        </a:spcBef>
        <a:buFont typeface="Arial"/>
        <a:buChar char="»"/>
        <a:defRPr sz="16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274639"/>
            <a:ext cx="8229600" cy="1143000"/>
          </a:xfrm>
          <a:prstGeom prst="rect">
            <a:avLst/>
          </a:prstGeom>
        </p:spPr>
        <p:txBody>
          <a:bodyPr vert="horz" lIns="0" tIns="0" rIns="0" bIns="0" rtlCol="0" anchor="ctr">
            <a:normAutofit/>
          </a:bodyPr>
          <a:lstStyle/>
          <a:p>
            <a:r>
              <a:rPr lang="sv-SE" dirty="0" smtClean="0"/>
              <a:t>Klicka här för att ändra format</a:t>
            </a:r>
            <a:endParaRPr lang="en-US" dirty="0"/>
          </a:p>
        </p:txBody>
      </p:sp>
      <p:sp>
        <p:nvSpPr>
          <p:cNvPr id="8" name="Text Placeholder 2"/>
          <p:cNvSpPr>
            <a:spLocks noGrp="1"/>
          </p:cNvSpPr>
          <p:nvPr>
            <p:ph type="body" idx="1"/>
          </p:nvPr>
        </p:nvSpPr>
        <p:spPr>
          <a:xfrm>
            <a:off x="457200" y="1600202"/>
            <a:ext cx="8229600" cy="4202113"/>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5" name="TextBox 14"/>
          <p:cNvSpPr txBox="1"/>
          <p:nvPr/>
        </p:nvSpPr>
        <p:spPr>
          <a:xfrm>
            <a:off x="449860"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rPr>
              <a:pPr marL="0" marR="0" lvl="0" indent="0" algn="l" defTabSz="457200" rtl="0" eaLnBrk="1" fontAlgn="auto" latinLnBrk="0" hangingPunct="1">
                <a:lnSpc>
                  <a:spcPct val="100000"/>
                </a:lnSpc>
                <a:spcBef>
                  <a:spcPts val="0"/>
                </a:spcBef>
                <a:spcAft>
                  <a:spcPts val="0"/>
                </a:spcAft>
                <a:buClrTx/>
                <a:buSzTx/>
                <a:buFontTx/>
                <a:buNone/>
                <a:tabLst/>
                <a:defRPr/>
              </a:pPr>
              <a:t>2020-01-06</a:t>
            </a:fld>
            <a:endParaRPr lang="en-US" b="1" dirty="0">
              <a:solidFill>
                <a:schemeClr val="bg1"/>
              </a:solidFill>
              <a:effectLst/>
              <a:latin typeface="Roboto Light" panose="02000000000000000000" pitchFamily="2" charset="0"/>
              <a:ea typeface="Roboto Light" panose="02000000000000000000" pitchFamily="2" charset="0"/>
              <a:cs typeface="Roboto Light" panose="02000000000000000000" pitchFamily="2" charset="0"/>
            </a:endParaRPr>
          </a:p>
        </p:txBody>
      </p:sp>
      <p:sp>
        <p:nvSpPr>
          <p:cNvPr id="16" name="TextBox 15"/>
          <p:cNvSpPr txBox="1"/>
          <p:nvPr userDrawn="1"/>
        </p:nvSpPr>
        <p:spPr>
          <a:xfrm>
            <a:off x="3161457" y="6647450"/>
            <a:ext cx="2814241" cy="210551"/>
          </a:xfrm>
          <a:prstGeom prst="rect">
            <a:avLst/>
          </a:prstGeom>
          <a:noFill/>
        </p:spPr>
        <p:txBody>
          <a:bodyPr wrap="square" lIns="0" tIns="0" rIns="0" b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900" b="1" i="1" u="none" strike="noStrike" kern="1200" cap="none" spc="0" normalizeH="0" baseline="0" noProof="0" dirty="0">
              <a:ln>
                <a:noFill/>
              </a:ln>
              <a:solidFill>
                <a:schemeClr val="bg1"/>
              </a:solidFill>
              <a:effectLst/>
              <a:uLnTx/>
              <a:uFillTx/>
              <a:latin typeface="HelveticaNeueLT Std" pitchFamily="34" charset="0"/>
              <a:ea typeface="+mn-ea"/>
              <a:cs typeface="+mn-cs"/>
            </a:endParaRPr>
          </a:p>
        </p:txBody>
      </p:sp>
      <p:sp>
        <p:nvSpPr>
          <p:cNvPr id="17" name="TextBox 16"/>
          <p:cNvSpPr txBox="1"/>
          <p:nvPr/>
        </p:nvSpPr>
        <p:spPr>
          <a:xfrm>
            <a:off x="7525399" y="6633529"/>
            <a:ext cx="1452807" cy="210552"/>
          </a:xfrm>
          <a:prstGeom prst="rect">
            <a:avLst/>
          </a:prstGeom>
          <a:noFill/>
        </p:spPr>
        <p:txBody>
          <a:bodyPr wrap="square" lIns="0" tIns="0" rIns="0" bIns="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smtClean="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rPr>
              <a:t>Sidan</a:t>
            </a:r>
            <a:r>
              <a:rPr kumimoji="0" lang="sv-SE" sz="900" b="0" i="0" u="none" strike="noStrike" kern="1200" cap="none" spc="0" normalizeH="0" baseline="0" noProof="0" dirty="0" smtClean="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rPr>
              <a:t> </a:t>
            </a:r>
            <a:fld id="{76F9669C-9ACC-8846-8713-A75E48CF661D}" type="slidenum">
              <a:rPr kumimoji="0" lang="sv-SE" sz="900" b="0" i="0" u="none" strike="noStrike" kern="1200" cap="none" spc="0" normalizeH="0" baseline="0" noProof="0" smtClean="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sv-SE" sz="900" b="0" i="0" u="none" strike="noStrike" kern="1200" cap="none" spc="0" normalizeH="0" baseline="0" noProof="0" dirty="0">
              <a:ln>
                <a:noFill/>
              </a:ln>
              <a:solidFill>
                <a:schemeClr val="bg1"/>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6" r:id="rId4"/>
    <p:sldLayoutId id="2147483667" r:id="rId5"/>
    <p:sldLayoutId id="2147483668" r:id="rId6"/>
    <p:sldLayoutId id="2147483669" r:id="rId7"/>
  </p:sldLayoutIdLst>
  <p:timing>
    <p:tnLst>
      <p:par>
        <p:cTn id="1" dur="indefinite" restart="never" nodeType="tmRoot"/>
      </p:par>
    </p:tnLst>
  </p:timing>
  <p:hf sldNum="0" hdr="0" ftr="0" dt="0"/>
  <p:txStyles>
    <p:titleStyle>
      <a:lvl1pPr algn="ctr" defTabSz="457200" rtl="0" eaLnBrk="1" latinLnBrk="0" hangingPunct="1">
        <a:spcBef>
          <a:spcPct val="0"/>
        </a:spcBef>
        <a:buNone/>
        <a:defRPr sz="36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p:titleStyle>
    <p:bodyStyle>
      <a:lvl1pPr marL="342900" indent="-342900" algn="l" defTabSz="457200" rtl="0" eaLnBrk="1" latinLnBrk="0" hangingPunct="1">
        <a:spcBef>
          <a:spcPct val="20000"/>
        </a:spcBef>
        <a:buFont typeface="Arial"/>
        <a:buChar char="•"/>
        <a:defRPr sz="24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742950" indent="-285750" algn="l" defTabSz="457200" rtl="0" eaLnBrk="1" latinLnBrk="0" hangingPunct="1">
        <a:spcBef>
          <a:spcPct val="20000"/>
        </a:spcBef>
        <a:buFont typeface="Arial"/>
        <a:buChar char="–"/>
        <a:defRPr sz="20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457200" rtl="0" eaLnBrk="1" latinLnBrk="0" hangingPunct="1">
        <a:spcBef>
          <a:spcPct val="20000"/>
        </a:spcBef>
        <a:buFont typeface="Arial"/>
        <a:buChar char="•"/>
        <a:defRPr sz="18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457200" rtl="0" eaLnBrk="1" latinLnBrk="0" hangingPunct="1">
        <a:spcBef>
          <a:spcPct val="20000"/>
        </a:spcBef>
        <a:buFont typeface="Arial"/>
        <a:buChar char="–"/>
        <a:defRPr sz="16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457200" rtl="0" eaLnBrk="1" latinLnBrk="0" hangingPunct="1">
        <a:spcBef>
          <a:spcPct val="20000"/>
        </a:spcBef>
        <a:buFont typeface="Arial"/>
        <a:buChar char="»"/>
        <a:defRPr sz="160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274639"/>
            <a:ext cx="8229600" cy="1143000"/>
          </a:xfrm>
          <a:prstGeom prst="rect">
            <a:avLst/>
          </a:prstGeom>
        </p:spPr>
        <p:txBody>
          <a:bodyPr vert="horz" lIns="0" tIns="0" rIns="0" bIns="0" rtlCol="0" anchor="ctr">
            <a:normAutofit/>
          </a:bodyPr>
          <a:lstStyle/>
          <a:p>
            <a:r>
              <a:rPr lang="sv-SE" dirty="0" smtClean="0"/>
              <a:t>Klicka här för att ändra format</a:t>
            </a:r>
            <a:endParaRPr lang="en-US" dirty="0"/>
          </a:p>
        </p:txBody>
      </p:sp>
      <p:sp>
        <p:nvSpPr>
          <p:cNvPr id="8" name="Text Placeholder 2"/>
          <p:cNvSpPr>
            <a:spLocks noGrp="1"/>
          </p:cNvSpPr>
          <p:nvPr>
            <p:ph type="body" idx="1"/>
          </p:nvPr>
        </p:nvSpPr>
        <p:spPr>
          <a:xfrm>
            <a:off x="457200" y="1600202"/>
            <a:ext cx="8229600" cy="4202113"/>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5" name="TextBox 14"/>
          <p:cNvSpPr txBox="1"/>
          <p:nvPr/>
        </p:nvSpPr>
        <p:spPr>
          <a:xfrm>
            <a:off x="449860"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rPr>
              <a:pPr marL="0" marR="0" lvl="0" indent="0" algn="l" defTabSz="457200" rtl="0" eaLnBrk="1" fontAlgn="auto" latinLnBrk="0" hangingPunct="1">
                <a:lnSpc>
                  <a:spcPct val="100000"/>
                </a:lnSpc>
                <a:spcBef>
                  <a:spcPts val="0"/>
                </a:spcBef>
                <a:spcAft>
                  <a:spcPts val="0"/>
                </a:spcAft>
                <a:buClrTx/>
                <a:buSzTx/>
                <a:buFontTx/>
                <a:buNone/>
                <a:tabLst/>
                <a:defRPr/>
              </a:pPr>
              <a:t>2020-01-06</a:t>
            </a:fld>
            <a:endParaRPr lang="en-US" b="1" dirty="0">
              <a:solidFill>
                <a:schemeClr val="tx1"/>
              </a:solidFill>
              <a:effectLst/>
              <a:latin typeface="Roboto Light" panose="02000000000000000000" pitchFamily="2" charset="0"/>
              <a:ea typeface="Roboto Light" panose="02000000000000000000" pitchFamily="2" charset="0"/>
              <a:cs typeface="Roboto Light" panose="02000000000000000000" pitchFamily="2" charset="0"/>
            </a:endParaRPr>
          </a:p>
        </p:txBody>
      </p:sp>
      <p:sp>
        <p:nvSpPr>
          <p:cNvPr id="16" name="TextBox 15"/>
          <p:cNvSpPr txBox="1"/>
          <p:nvPr userDrawn="1"/>
        </p:nvSpPr>
        <p:spPr>
          <a:xfrm>
            <a:off x="3161457" y="6647450"/>
            <a:ext cx="2814241" cy="210551"/>
          </a:xfrm>
          <a:prstGeom prst="rect">
            <a:avLst/>
          </a:prstGeom>
          <a:noFill/>
        </p:spPr>
        <p:txBody>
          <a:bodyPr wrap="square" lIns="0" tIns="0" rIns="0" b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900" b="1" i="1" u="none" strike="noStrike" kern="1200" cap="none" spc="0" normalizeH="0" baseline="0" noProof="0" dirty="0">
              <a:ln>
                <a:noFill/>
              </a:ln>
              <a:solidFill>
                <a:schemeClr val="bg1"/>
              </a:solidFill>
              <a:effectLst/>
              <a:uLnTx/>
              <a:uFillTx/>
              <a:latin typeface="HelveticaNeueLT Std" pitchFamily="34" charset="0"/>
              <a:ea typeface="+mn-ea"/>
              <a:cs typeface="+mn-cs"/>
            </a:endParaRPr>
          </a:p>
        </p:txBody>
      </p:sp>
      <p:sp>
        <p:nvSpPr>
          <p:cNvPr id="17" name="TextBox 16"/>
          <p:cNvSpPr txBox="1"/>
          <p:nvPr/>
        </p:nvSpPr>
        <p:spPr>
          <a:xfrm>
            <a:off x="7525399" y="6633529"/>
            <a:ext cx="1452807" cy="210552"/>
          </a:xfrm>
          <a:prstGeom prst="rect">
            <a:avLst/>
          </a:prstGeom>
          <a:noFill/>
        </p:spPr>
        <p:txBody>
          <a:bodyPr wrap="square" lIns="0" tIns="0" rIns="0" bIns="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smtClean="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rPr>
              <a:t>Sidan</a:t>
            </a:r>
            <a:r>
              <a:rPr kumimoji="0" lang="sv-SE" sz="900" b="0" i="0" u="none" strike="noStrike" kern="1200" cap="none" spc="0" normalizeH="0" baseline="0" noProof="0" dirty="0" smtClean="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rPr>
              <a:t> </a:t>
            </a:r>
            <a:fld id="{76F9669C-9ACC-8846-8713-A75E48CF661D}" type="slidenum">
              <a:rPr kumimoji="0" lang="sv-SE" sz="900" b="0" i="0" u="none" strike="noStrike" kern="1200" cap="none" spc="0" normalizeH="0" baseline="0" noProof="0" smtClean="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sv-SE" sz="900" b="0"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292069943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Lst>
  <p:timing>
    <p:tnLst>
      <p:par>
        <p:cTn id="1" dur="indefinite" restart="never" nodeType="tmRoot"/>
      </p:par>
    </p:tnLst>
  </p:timing>
  <p:hf sldNum="0" hdr="0" ftr="0" dt="0"/>
  <p:txStyles>
    <p:titleStyle>
      <a:lvl1pPr algn="ctr" defTabSz="457200" rtl="0" eaLnBrk="1" latinLnBrk="0" hangingPunct="1">
        <a:spcBef>
          <a:spcPct val="0"/>
        </a:spcBef>
        <a:buNone/>
        <a:defRPr sz="36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vl2pPr marL="742950" indent="-285750" algn="l" defTabSz="457200" rtl="0" eaLnBrk="1" latinLnBrk="0" hangingPunct="1">
        <a:spcBef>
          <a:spcPct val="20000"/>
        </a:spcBef>
        <a:buFont typeface="Arial"/>
        <a:buChar char="–"/>
        <a:defRPr sz="20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457200" rtl="0" eaLnBrk="1" latinLnBrk="0" hangingPunct="1">
        <a:spcBef>
          <a:spcPct val="20000"/>
        </a:spcBef>
        <a:buFont typeface="Arial"/>
        <a:buChar char="•"/>
        <a:defRPr sz="18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457200" rtl="0" eaLnBrk="1" latinLnBrk="0" hangingPunct="1">
        <a:spcBef>
          <a:spcPct val="20000"/>
        </a:spcBef>
        <a:buFont typeface="Arial"/>
        <a:buChar char="–"/>
        <a:defRPr sz="16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457200" rtl="0" eaLnBrk="1" latinLnBrk="0" hangingPunct="1">
        <a:spcBef>
          <a:spcPct val="20000"/>
        </a:spcBef>
        <a:buFont typeface="Arial"/>
        <a:buChar char="»"/>
        <a:defRPr sz="16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vimeo.com/320224238"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hyperlink" Target="https://www.utbildning.se/inspiration/artiklar/barnkonventionen-implementering-17280" TargetMode="External"/><Relationship Id="rId3" Type="http://schemas.openxmlformats.org/officeDocument/2006/relationships/hyperlink" Target="https://intranat.helsingborg.se/organisation/barnets-rattigheter/" TargetMode="External"/><Relationship Id="rId7" Type="http://schemas.openxmlformats.org/officeDocument/2006/relationships/hyperlink" Target="https://skr.se/demokratiledningstyrning/manskligarattigheterjamstalldhet/barnetsrattigheter.106.html"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https://www.barnombudsmannen.se/om-webbplatsen/english/the-un-convention/" TargetMode="External"/><Relationship Id="rId5" Type="http://schemas.openxmlformats.org/officeDocument/2006/relationships/hyperlink" Target="https://barnrattsresan.barnombudsmannen.se/?utm_source=newsletter&amp;utm_medium=email&amp;utm_campaign=bip&amp;utm_content=barnrattsresan" TargetMode="External"/><Relationship Id="rId4" Type="http://schemas.openxmlformats.org/officeDocument/2006/relationships/hyperlink" Target="https://insynsverige.se/documentHandler.ashx?did=1923308&amp;utm_source=nyhetsbrev&amp;utm_medium=email&amp;utm_term=&amp;utm_content=&amp;utm_campaign=St%c3%a4rk+barnets+r%c3%a4ttigheter+-+februari+2019-ny+version" TargetMode="External"/><Relationship Id="rId9" Type="http://schemas.openxmlformats.org/officeDocument/2006/relationships/hyperlink" Target="https://www.unicef.org.uk/what-we-do/un-convention-child-rights/"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616765" y="3237326"/>
            <a:ext cx="6516980" cy="1752600"/>
          </a:xfrm>
        </p:spPr>
        <p:txBody>
          <a:bodyPr/>
          <a:lstStyle/>
          <a:p>
            <a:r>
              <a:rPr lang="sv-SE" dirty="0" smtClean="0">
                <a:hlinkClick r:id="rId3"/>
              </a:rPr>
              <a:t>Vuxenperspektivet</a:t>
            </a:r>
            <a:r>
              <a:rPr lang="sv-SE" dirty="0" smtClean="0"/>
              <a:t> </a:t>
            </a:r>
            <a:endParaRPr lang="sv-SE" dirty="0"/>
          </a:p>
          <a:p>
            <a:endParaRPr lang="sv-SE" dirty="0" smtClean="0"/>
          </a:p>
          <a:p>
            <a:r>
              <a:rPr lang="sv-SE" dirty="0" smtClean="0">
                <a:solidFill>
                  <a:schemeClr val="tx1"/>
                </a:solidFill>
              </a:rPr>
              <a:t>The </a:t>
            </a:r>
            <a:r>
              <a:rPr lang="sv-SE" dirty="0" err="1" smtClean="0">
                <a:solidFill>
                  <a:schemeClr val="tx1"/>
                </a:solidFill>
              </a:rPr>
              <a:t>perspective</a:t>
            </a:r>
            <a:r>
              <a:rPr lang="sv-SE" dirty="0" smtClean="0">
                <a:solidFill>
                  <a:schemeClr val="tx1"/>
                </a:solidFill>
              </a:rPr>
              <a:t> of </a:t>
            </a:r>
            <a:r>
              <a:rPr lang="sv-SE" dirty="0" err="1" smtClean="0">
                <a:solidFill>
                  <a:schemeClr val="tx1"/>
                </a:solidFill>
              </a:rPr>
              <a:t>grown-ups</a:t>
            </a:r>
            <a:endParaRPr lang="sv-SE" dirty="0">
              <a:solidFill>
                <a:schemeClr val="tx1"/>
              </a:solidFill>
            </a:endParaRPr>
          </a:p>
        </p:txBody>
      </p:sp>
      <p:sp>
        <p:nvSpPr>
          <p:cNvPr id="5" name="textruta 4"/>
          <p:cNvSpPr txBox="1"/>
          <p:nvPr/>
        </p:nvSpPr>
        <p:spPr>
          <a:xfrm>
            <a:off x="1616765" y="1524000"/>
            <a:ext cx="6293261" cy="584775"/>
          </a:xfrm>
          <a:prstGeom prst="rect">
            <a:avLst/>
          </a:prstGeom>
          <a:noFill/>
        </p:spPr>
        <p:txBody>
          <a:bodyPr wrap="none" rtlCol="0">
            <a:spAutoFit/>
          </a:bodyPr>
          <a:lstStyle/>
          <a:p>
            <a:r>
              <a:rPr lang="sv-SE" sz="3200" b="1" dirty="0" err="1" smtClean="0"/>
              <a:t>Let´s</a:t>
            </a:r>
            <a:r>
              <a:rPr lang="sv-SE" sz="3200" b="1" dirty="0" smtClean="0"/>
              <a:t> start </a:t>
            </a:r>
            <a:r>
              <a:rPr lang="sv-SE" sz="3200" b="1" dirty="0" err="1" smtClean="0"/>
              <a:t>with</a:t>
            </a:r>
            <a:r>
              <a:rPr lang="sv-SE" sz="3200" b="1" dirty="0" smtClean="0"/>
              <a:t> a </a:t>
            </a:r>
            <a:r>
              <a:rPr lang="sv-SE" sz="3200" b="1" dirty="0" err="1" smtClean="0"/>
              <a:t>movie</a:t>
            </a:r>
            <a:r>
              <a:rPr lang="sv-SE" sz="3200" b="1" dirty="0" smtClean="0"/>
              <a:t> –in Swedish</a:t>
            </a:r>
            <a:endParaRPr lang="sv-SE" sz="3200" b="1" dirty="0"/>
          </a:p>
        </p:txBody>
      </p:sp>
    </p:spTree>
    <p:extLst>
      <p:ext uri="{BB962C8B-B14F-4D97-AF65-F5344CB8AC3E}">
        <p14:creationId xmlns:p14="http://schemas.microsoft.com/office/powerpoint/2010/main" val="14124494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8285" y="1575956"/>
            <a:ext cx="4936915" cy="4867706"/>
          </a:xfrm>
          <a:prstGeom prst="rect">
            <a:avLst/>
          </a:prstGeom>
        </p:spPr>
      </p:pic>
      <p:sp>
        <p:nvSpPr>
          <p:cNvPr id="2" name="textruta 1"/>
          <p:cNvSpPr txBox="1"/>
          <p:nvPr/>
        </p:nvSpPr>
        <p:spPr>
          <a:xfrm>
            <a:off x="2225343" y="578935"/>
            <a:ext cx="5242797" cy="830997"/>
          </a:xfrm>
          <a:prstGeom prst="rect">
            <a:avLst/>
          </a:prstGeom>
          <a:noFill/>
        </p:spPr>
        <p:txBody>
          <a:bodyPr wrap="square" rtlCol="0">
            <a:spAutoFit/>
          </a:bodyPr>
          <a:lstStyle/>
          <a:p>
            <a:pPr algn="ctr"/>
            <a:r>
              <a:rPr lang="en-US" sz="2400" dirty="0"/>
              <a:t>I have never tried that before, so I think I should definitely be able to do that</a:t>
            </a:r>
            <a:r>
              <a:rPr lang="sv-SE" sz="2400" dirty="0" smtClean="0"/>
              <a:t>! </a:t>
            </a:r>
            <a:endParaRPr lang="sv-SE" sz="2400" dirty="0"/>
          </a:p>
        </p:txBody>
      </p:sp>
    </p:spTree>
    <p:extLst>
      <p:ext uri="{BB962C8B-B14F-4D97-AF65-F5344CB8AC3E}">
        <p14:creationId xmlns:p14="http://schemas.microsoft.com/office/powerpoint/2010/main" val="35710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idx="4294967295"/>
          </p:nvPr>
        </p:nvSpPr>
        <p:spPr>
          <a:xfrm>
            <a:off x="457200" y="505992"/>
            <a:ext cx="8229600" cy="1143000"/>
          </a:xfrm>
        </p:spPr>
        <p:txBody>
          <a:bodyPr>
            <a:normAutofit fontScale="90000"/>
          </a:bodyPr>
          <a:lstStyle/>
          <a:p>
            <a:r>
              <a:rPr lang="sv-SE" dirty="0" err="1" smtClean="0"/>
              <a:t>Quality</a:t>
            </a:r>
            <a:r>
              <a:rPr lang="sv-SE" dirty="0" smtClean="0"/>
              <a:t> of </a:t>
            </a:r>
            <a:r>
              <a:rPr lang="sv-SE" dirty="0" err="1" smtClean="0"/>
              <a:t>life</a:t>
            </a:r>
            <a:r>
              <a:rPr lang="sv-SE" dirty="0" smtClean="0"/>
              <a:t> program, Plan for </a:t>
            </a:r>
            <a:r>
              <a:rPr lang="sv-SE" dirty="0" err="1" smtClean="0"/>
              <a:t>equal</a:t>
            </a:r>
            <a:r>
              <a:rPr lang="sv-SE" dirty="0" smtClean="0"/>
              <a:t> </a:t>
            </a:r>
            <a:r>
              <a:rPr lang="sv-SE" dirty="0" err="1" smtClean="0"/>
              <a:t>opportunities</a:t>
            </a:r>
            <a:endParaRPr lang="sv-SE" dirty="0">
              <a:solidFill>
                <a:schemeClr val="tx1"/>
              </a:solidFill>
            </a:endParaRPr>
          </a:p>
        </p:txBody>
      </p:sp>
      <p:pic>
        <p:nvPicPr>
          <p:cNvPr id="6" name="Bildobjekt 5"/>
          <p:cNvPicPr>
            <a:picLocks noChangeAspect="1"/>
          </p:cNvPicPr>
          <p:nvPr/>
        </p:nvPicPr>
        <p:blipFill rotWithShape="1">
          <a:blip r:embed="rId3"/>
          <a:srcRect t="8714" r="48024" b="4454"/>
          <a:stretch/>
        </p:blipFill>
        <p:spPr>
          <a:xfrm>
            <a:off x="562562" y="1746172"/>
            <a:ext cx="4009438" cy="3767769"/>
          </a:xfrm>
          <a:prstGeom prst="rect">
            <a:avLst/>
          </a:prstGeom>
        </p:spPr>
      </p:pic>
      <p:pic>
        <p:nvPicPr>
          <p:cNvPr id="7" name="Bildobjekt 6"/>
          <p:cNvPicPr>
            <a:picLocks noChangeAspect="1"/>
          </p:cNvPicPr>
          <p:nvPr/>
        </p:nvPicPr>
        <p:blipFill rotWithShape="1">
          <a:blip r:embed="rId4"/>
          <a:srcRect l="26379" t="9212" r="23353" b="4861"/>
          <a:stretch/>
        </p:blipFill>
        <p:spPr>
          <a:xfrm>
            <a:off x="4793367" y="1746173"/>
            <a:ext cx="3920975" cy="3770062"/>
          </a:xfrm>
          <a:prstGeom prst="rect">
            <a:avLst/>
          </a:prstGeom>
        </p:spPr>
      </p:pic>
      <p:sp>
        <p:nvSpPr>
          <p:cNvPr id="3" name="textruta 2"/>
          <p:cNvSpPr txBox="1"/>
          <p:nvPr/>
        </p:nvSpPr>
        <p:spPr>
          <a:xfrm>
            <a:off x="2019101" y="6050881"/>
            <a:ext cx="4902817" cy="369332"/>
          </a:xfrm>
          <a:prstGeom prst="rect">
            <a:avLst/>
          </a:prstGeom>
          <a:noFill/>
        </p:spPr>
        <p:txBody>
          <a:bodyPr wrap="none" rtlCol="0">
            <a:spAutoFit/>
          </a:bodyPr>
          <a:lstStyle/>
          <a:p>
            <a:r>
              <a:rPr lang="sv-SE" dirty="0" err="1" smtClean="0"/>
              <a:t>Decided</a:t>
            </a:r>
            <a:r>
              <a:rPr lang="sv-SE" dirty="0" smtClean="0"/>
              <a:t> by the municipal </a:t>
            </a:r>
            <a:r>
              <a:rPr lang="sv-SE" dirty="0" err="1" smtClean="0"/>
              <a:t>assembly</a:t>
            </a:r>
            <a:r>
              <a:rPr lang="sv-SE" dirty="0" smtClean="0"/>
              <a:t> of Helsingborg</a:t>
            </a:r>
            <a:endParaRPr lang="sv-SE" dirty="0"/>
          </a:p>
        </p:txBody>
      </p:sp>
    </p:spTree>
    <p:extLst>
      <p:ext uri="{BB962C8B-B14F-4D97-AF65-F5344CB8AC3E}">
        <p14:creationId xmlns:p14="http://schemas.microsoft.com/office/powerpoint/2010/main" val="33095995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1229156"/>
            <a:ext cx="8438920" cy="1143000"/>
          </a:xfrm>
        </p:spPr>
        <p:txBody>
          <a:bodyPr>
            <a:normAutofit/>
          </a:bodyPr>
          <a:lstStyle/>
          <a:p>
            <a:pPr algn="l"/>
            <a:r>
              <a:rPr lang="en-US" sz="3600" dirty="0" smtClean="0">
                <a:latin typeface="Roboto Medium" panose="02000000000000000000" pitchFamily="2" charset="0"/>
                <a:ea typeface="Roboto Medium" panose="02000000000000000000" pitchFamily="2" charset="0"/>
                <a:cs typeface="Roboto Medium" panose="02000000000000000000" pitchFamily="2" charset="0"/>
              </a:rPr>
              <a:t>UN Convention </a:t>
            </a:r>
            <a:r>
              <a:rPr lang="en-US" sz="3600" dirty="0">
                <a:latin typeface="Roboto Medium" panose="02000000000000000000" pitchFamily="2" charset="0"/>
                <a:ea typeface="Roboto Medium" panose="02000000000000000000" pitchFamily="2" charset="0"/>
                <a:cs typeface="Roboto Medium" panose="02000000000000000000" pitchFamily="2" charset="0"/>
              </a:rPr>
              <a:t>on </a:t>
            </a:r>
            <a:r>
              <a:rPr lang="en-US" sz="3600" dirty="0" smtClean="0">
                <a:latin typeface="Roboto Medium" panose="02000000000000000000" pitchFamily="2" charset="0"/>
                <a:ea typeface="Roboto Medium" panose="02000000000000000000" pitchFamily="2" charset="0"/>
                <a:cs typeface="Roboto Medium" panose="02000000000000000000" pitchFamily="2" charset="0"/>
              </a:rPr>
              <a:t>the Rights </a:t>
            </a:r>
            <a:r>
              <a:rPr lang="en-US" sz="3600" dirty="0">
                <a:latin typeface="Roboto Medium" panose="02000000000000000000" pitchFamily="2" charset="0"/>
                <a:ea typeface="Roboto Medium" panose="02000000000000000000" pitchFamily="2" charset="0"/>
                <a:cs typeface="Roboto Medium" panose="02000000000000000000" pitchFamily="2" charset="0"/>
              </a:rPr>
              <a:t>of the </a:t>
            </a:r>
            <a:r>
              <a:rPr lang="en-US" sz="3600" dirty="0" smtClean="0">
                <a:latin typeface="Roboto Medium" panose="02000000000000000000" pitchFamily="2" charset="0"/>
                <a:ea typeface="Roboto Medium" panose="02000000000000000000" pitchFamily="2" charset="0"/>
                <a:cs typeface="Roboto Medium" panose="02000000000000000000" pitchFamily="2" charset="0"/>
              </a:rPr>
              <a:t>Child</a:t>
            </a:r>
            <a:endParaRPr lang="sv-SE" sz="3600" dirty="0">
              <a:solidFill>
                <a:schemeClr val="tx1"/>
              </a:solidFill>
              <a:latin typeface="Roboto Medium" panose="02000000000000000000" pitchFamily="2" charset="0"/>
              <a:ea typeface="Roboto Medium" panose="02000000000000000000" pitchFamily="2" charset="0"/>
              <a:cs typeface="Roboto Medium" panose="02000000000000000000" pitchFamily="2" charset="0"/>
            </a:endParaRPr>
          </a:p>
        </p:txBody>
      </p:sp>
      <p:sp>
        <p:nvSpPr>
          <p:cNvPr id="3" name="Platshållare för innehåll 2"/>
          <p:cNvSpPr>
            <a:spLocks noGrp="1"/>
          </p:cNvSpPr>
          <p:nvPr>
            <p:ph idx="1"/>
          </p:nvPr>
        </p:nvSpPr>
        <p:spPr>
          <a:xfrm>
            <a:off x="666520" y="2664350"/>
            <a:ext cx="8229600" cy="3685652"/>
          </a:xfrm>
        </p:spPr>
        <p:txBody>
          <a:bodyPr>
            <a:normAutofit/>
          </a:bodyPr>
          <a:lstStyle/>
          <a:p>
            <a:pPr>
              <a:buFont typeface="Arial" panose="020B0604020202020204" pitchFamily="34" charset="0"/>
              <a:buChar char="•"/>
            </a:pPr>
            <a:r>
              <a:rPr lang="en-US" dirty="0" smtClean="0"/>
              <a:t>The </a:t>
            </a:r>
            <a:r>
              <a:rPr lang="en-US" dirty="0"/>
              <a:t>UN General Assembly adopted the Convention and opened it for </a:t>
            </a:r>
            <a:r>
              <a:rPr lang="en-US" dirty="0" smtClean="0"/>
              <a:t>signatures </a:t>
            </a:r>
            <a:r>
              <a:rPr lang="en-US" dirty="0"/>
              <a:t>on </a:t>
            </a:r>
            <a:r>
              <a:rPr lang="en-US" dirty="0" smtClean="0"/>
              <a:t>20 </a:t>
            </a:r>
            <a:r>
              <a:rPr lang="en-US" dirty="0"/>
              <a:t>November </a:t>
            </a:r>
            <a:r>
              <a:rPr lang="en-US" dirty="0" smtClean="0"/>
              <a:t>1989</a:t>
            </a:r>
          </a:p>
          <a:p>
            <a:pPr>
              <a:buFont typeface="Arial" panose="020B0604020202020204" pitchFamily="34" charset="0"/>
              <a:buChar char="•"/>
            </a:pPr>
            <a:r>
              <a:rPr lang="en-US" dirty="0" smtClean="0">
                <a:solidFill>
                  <a:schemeClr val="tx1"/>
                </a:solidFill>
              </a:rPr>
              <a:t>Sweden </a:t>
            </a:r>
            <a:r>
              <a:rPr lang="en-US" dirty="0" smtClean="0"/>
              <a:t>ratified  </a:t>
            </a:r>
            <a:r>
              <a:rPr lang="en-US" dirty="0" smtClean="0">
                <a:solidFill>
                  <a:schemeClr val="tx1"/>
                </a:solidFill>
              </a:rPr>
              <a:t>th</a:t>
            </a:r>
            <a:r>
              <a:rPr lang="en-US" dirty="0" smtClean="0"/>
              <a:t>e convention 1990 </a:t>
            </a:r>
          </a:p>
          <a:p>
            <a:pPr>
              <a:buFont typeface="Arial" panose="020B0604020202020204" pitchFamily="34" charset="0"/>
              <a:buChar char="•"/>
            </a:pPr>
            <a:r>
              <a:rPr lang="en-US" dirty="0" smtClean="0"/>
              <a:t>Fulfilling the rights of the child in accordance with the convention – all municipalities responsibility  </a:t>
            </a:r>
          </a:p>
          <a:p>
            <a:pPr>
              <a:buFont typeface="Arial" panose="020B0604020202020204" pitchFamily="34" charset="0"/>
              <a:buChar char="•"/>
            </a:pPr>
            <a:r>
              <a:rPr lang="en-US" dirty="0" smtClean="0"/>
              <a:t>The convention </a:t>
            </a:r>
            <a:r>
              <a:rPr lang="en-US" dirty="0" smtClean="0"/>
              <a:t>became Swedish </a:t>
            </a:r>
            <a:r>
              <a:rPr lang="en-US" dirty="0" smtClean="0"/>
              <a:t>law – </a:t>
            </a:r>
            <a:r>
              <a:rPr lang="en-US" dirty="0" smtClean="0">
                <a:solidFill>
                  <a:schemeClr val="tx1"/>
                </a:solidFill>
              </a:rPr>
              <a:t>1st of January 2020 = It will be equal to other laws </a:t>
            </a:r>
          </a:p>
          <a:p>
            <a:pPr marL="0" indent="0">
              <a:buNone/>
            </a:pPr>
            <a:endParaRPr lang="sv-SE" b="1" dirty="0">
              <a:solidFill>
                <a:schemeClr val="tx1"/>
              </a:solidFill>
              <a:latin typeface="+mn-lt"/>
            </a:endParaRPr>
          </a:p>
        </p:txBody>
      </p:sp>
    </p:spTree>
    <p:extLst>
      <p:ext uri="{BB962C8B-B14F-4D97-AF65-F5344CB8AC3E}">
        <p14:creationId xmlns:p14="http://schemas.microsoft.com/office/powerpoint/2010/main" val="3372645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1034"/>
          <p:cNvSpPr txBox="1">
            <a:spLocks noChangeArrowheads="1"/>
          </p:cNvSpPr>
          <p:nvPr/>
        </p:nvSpPr>
        <p:spPr bwMode="auto">
          <a:xfrm>
            <a:off x="1835150" y="2060575"/>
            <a:ext cx="6197600" cy="40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8" tIns="45699" rIns="91398" bIns="45699">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50000"/>
              </a:spcBef>
              <a:buFontTx/>
              <a:buNone/>
            </a:pPr>
            <a:r>
              <a:rPr lang="en-US" altLang="sv-SE" sz="2000" b="1" dirty="0">
                <a:solidFill>
                  <a:schemeClr val="bg1"/>
                </a:solidFill>
                <a:latin typeface="Calibri" panose="020F0502020204030204" pitchFamily="34" charset="0"/>
              </a:rPr>
              <a:t>UN Convention on the Rights of the Child</a:t>
            </a:r>
            <a:endParaRPr lang="sv-SE" altLang="sv-SE" sz="2000" b="1" dirty="0">
              <a:solidFill>
                <a:schemeClr val="bg1"/>
              </a:solidFill>
              <a:latin typeface="Calibri" panose="020F0502020204030204" pitchFamily="34" charset="0"/>
            </a:endParaRPr>
          </a:p>
        </p:txBody>
      </p:sp>
      <p:grpSp>
        <p:nvGrpSpPr>
          <p:cNvPr id="72707" name="Group 1077"/>
          <p:cNvGrpSpPr>
            <a:grpSpLocks/>
          </p:cNvGrpSpPr>
          <p:nvPr/>
        </p:nvGrpSpPr>
        <p:grpSpPr bwMode="auto">
          <a:xfrm>
            <a:off x="6584948" y="3059113"/>
            <a:ext cx="1679575" cy="2530475"/>
            <a:chOff x="4055" y="2322"/>
            <a:chExt cx="1058" cy="1530"/>
          </a:xfrm>
        </p:grpSpPr>
        <p:grpSp>
          <p:nvGrpSpPr>
            <p:cNvPr id="72738" name="Group 1038"/>
            <p:cNvGrpSpPr>
              <a:grpSpLocks/>
            </p:cNvGrpSpPr>
            <p:nvPr/>
          </p:nvGrpSpPr>
          <p:grpSpPr bwMode="auto">
            <a:xfrm>
              <a:off x="4298" y="3211"/>
              <a:ext cx="580" cy="641"/>
              <a:chOff x="4929" y="2224"/>
              <a:chExt cx="580" cy="641"/>
            </a:xfrm>
          </p:grpSpPr>
          <p:sp>
            <p:nvSpPr>
              <p:cNvPr id="72742" name="Freeform 1039"/>
              <p:cNvSpPr>
                <a:spLocks/>
              </p:cNvSpPr>
              <p:nvPr/>
            </p:nvSpPr>
            <p:spPr bwMode="auto">
              <a:xfrm>
                <a:off x="5302" y="2231"/>
                <a:ext cx="52" cy="468"/>
              </a:xfrm>
              <a:custGeom>
                <a:avLst/>
                <a:gdLst>
                  <a:gd name="T0" fmla="*/ 0 w 155"/>
                  <a:gd name="T1" fmla="*/ 0 h 1406"/>
                  <a:gd name="T2" fmla="*/ 0 w 155"/>
                  <a:gd name="T3" fmla="*/ 0 h 1406"/>
                  <a:gd name="T4" fmla="*/ 0 w 155"/>
                  <a:gd name="T5" fmla="*/ 0 h 1406"/>
                  <a:gd name="T6" fmla="*/ 0 w 155"/>
                  <a:gd name="T7" fmla="*/ 0 h 1406"/>
                  <a:gd name="T8" fmla="*/ 0 w 155"/>
                  <a:gd name="T9" fmla="*/ 0 h 1406"/>
                  <a:gd name="T10" fmla="*/ 0 w 155"/>
                  <a:gd name="T11" fmla="*/ 0 h 1406"/>
                  <a:gd name="T12" fmla="*/ 0 w 155"/>
                  <a:gd name="T13" fmla="*/ 0 h 1406"/>
                  <a:gd name="T14" fmla="*/ 0 60000 65536"/>
                  <a:gd name="T15" fmla="*/ 0 60000 65536"/>
                  <a:gd name="T16" fmla="*/ 0 60000 65536"/>
                  <a:gd name="T17" fmla="*/ 0 60000 65536"/>
                  <a:gd name="T18" fmla="*/ 0 60000 65536"/>
                  <a:gd name="T19" fmla="*/ 0 60000 65536"/>
                  <a:gd name="T20" fmla="*/ 0 60000 65536"/>
                  <a:gd name="T21" fmla="*/ 0 w 155"/>
                  <a:gd name="T22" fmla="*/ 0 h 1406"/>
                  <a:gd name="T23" fmla="*/ 155 w 155"/>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1406">
                    <a:moveTo>
                      <a:pt x="42" y="0"/>
                    </a:moveTo>
                    <a:lnTo>
                      <a:pt x="0" y="1406"/>
                    </a:lnTo>
                    <a:lnTo>
                      <a:pt x="91" y="1406"/>
                    </a:lnTo>
                    <a:lnTo>
                      <a:pt x="155" y="1179"/>
                    </a:lnTo>
                    <a:lnTo>
                      <a:pt x="155" y="36"/>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43" name="Freeform 1040"/>
              <p:cNvSpPr>
                <a:spLocks/>
              </p:cNvSpPr>
              <p:nvPr/>
            </p:nvSpPr>
            <p:spPr bwMode="auto">
              <a:xfrm>
                <a:off x="4929" y="2231"/>
                <a:ext cx="580" cy="634"/>
              </a:xfrm>
              <a:custGeom>
                <a:avLst/>
                <a:gdLst>
                  <a:gd name="T0" fmla="*/ 0 w 1740"/>
                  <a:gd name="T1" fmla="*/ 0 h 1903"/>
                  <a:gd name="T2" fmla="*/ 0 w 1740"/>
                  <a:gd name="T3" fmla="*/ 0 h 1903"/>
                  <a:gd name="T4" fmla="*/ 0 w 1740"/>
                  <a:gd name="T5" fmla="*/ 0 h 1903"/>
                  <a:gd name="T6" fmla="*/ 0 w 1740"/>
                  <a:gd name="T7" fmla="*/ 0 h 1903"/>
                  <a:gd name="T8" fmla="*/ 0 w 1740"/>
                  <a:gd name="T9" fmla="*/ 0 h 1903"/>
                  <a:gd name="T10" fmla="*/ 0 w 1740"/>
                  <a:gd name="T11" fmla="*/ 0 h 1903"/>
                  <a:gd name="T12" fmla="*/ 0 w 1740"/>
                  <a:gd name="T13" fmla="*/ 0 h 1903"/>
                  <a:gd name="T14" fmla="*/ 0 w 1740"/>
                  <a:gd name="T15" fmla="*/ 0 h 1903"/>
                  <a:gd name="T16" fmla="*/ 0 w 1740"/>
                  <a:gd name="T17" fmla="*/ 0 h 1903"/>
                  <a:gd name="T18" fmla="*/ 0 w 1740"/>
                  <a:gd name="T19" fmla="*/ 0 h 1903"/>
                  <a:gd name="T20" fmla="*/ 0 w 1740"/>
                  <a:gd name="T21" fmla="*/ 0 h 1903"/>
                  <a:gd name="T22" fmla="*/ 0 w 1740"/>
                  <a:gd name="T23" fmla="*/ 0 h 1903"/>
                  <a:gd name="T24" fmla="*/ 0 w 1740"/>
                  <a:gd name="T25" fmla="*/ 0 h 1903"/>
                  <a:gd name="T26" fmla="*/ 0 w 1740"/>
                  <a:gd name="T27" fmla="*/ 0 h 1903"/>
                  <a:gd name="T28" fmla="*/ 0 w 1740"/>
                  <a:gd name="T29" fmla="*/ 0 h 1903"/>
                  <a:gd name="T30" fmla="*/ 0 w 1740"/>
                  <a:gd name="T31" fmla="*/ 0 h 1903"/>
                  <a:gd name="T32" fmla="*/ 0 w 1740"/>
                  <a:gd name="T33" fmla="*/ 0 h 1903"/>
                  <a:gd name="T34" fmla="*/ 0 w 1740"/>
                  <a:gd name="T35" fmla="*/ 0 h 1903"/>
                  <a:gd name="T36" fmla="*/ 0 w 1740"/>
                  <a:gd name="T37" fmla="*/ 0 h 1903"/>
                  <a:gd name="T38" fmla="*/ 0 w 1740"/>
                  <a:gd name="T39" fmla="*/ 0 h 1903"/>
                  <a:gd name="T40" fmla="*/ 0 w 1740"/>
                  <a:gd name="T41" fmla="*/ 0 h 19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40"/>
                  <a:gd name="T64" fmla="*/ 0 h 1903"/>
                  <a:gd name="T65" fmla="*/ 1740 w 1740"/>
                  <a:gd name="T66" fmla="*/ 1903 h 19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40" h="1903">
                    <a:moveTo>
                      <a:pt x="320" y="178"/>
                    </a:moveTo>
                    <a:lnTo>
                      <a:pt x="320" y="1399"/>
                    </a:lnTo>
                    <a:lnTo>
                      <a:pt x="276" y="1526"/>
                    </a:lnTo>
                    <a:lnTo>
                      <a:pt x="150" y="1554"/>
                    </a:lnTo>
                    <a:lnTo>
                      <a:pt x="157" y="1716"/>
                    </a:lnTo>
                    <a:lnTo>
                      <a:pt x="0" y="1903"/>
                    </a:lnTo>
                    <a:lnTo>
                      <a:pt x="1740" y="1898"/>
                    </a:lnTo>
                    <a:lnTo>
                      <a:pt x="1719" y="1778"/>
                    </a:lnTo>
                    <a:lnTo>
                      <a:pt x="327" y="1751"/>
                    </a:lnTo>
                    <a:lnTo>
                      <a:pt x="320" y="1624"/>
                    </a:lnTo>
                    <a:lnTo>
                      <a:pt x="1347" y="1624"/>
                    </a:lnTo>
                    <a:lnTo>
                      <a:pt x="1466" y="1546"/>
                    </a:lnTo>
                    <a:lnTo>
                      <a:pt x="396" y="1554"/>
                    </a:lnTo>
                    <a:lnTo>
                      <a:pt x="424" y="1427"/>
                    </a:lnTo>
                    <a:lnTo>
                      <a:pt x="1275" y="1434"/>
                    </a:lnTo>
                    <a:lnTo>
                      <a:pt x="1324" y="1502"/>
                    </a:lnTo>
                    <a:lnTo>
                      <a:pt x="1324" y="1334"/>
                    </a:lnTo>
                    <a:lnTo>
                      <a:pt x="439" y="1334"/>
                    </a:lnTo>
                    <a:lnTo>
                      <a:pt x="439" y="0"/>
                    </a:lnTo>
                    <a:lnTo>
                      <a:pt x="32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44" name="Freeform 1041"/>
              <p:cNvSpPr>
                <a:spLocks/>
              </p:cNvSpPr>
              <p:nvPr/>
            </p:nvSpPr>
            <p:spPr bwMode="auto">
              <a:xfrm>
                <a:off x="5138" y="2224"/>
                <a:ext cx="33" cy="421"/>
              </a:xfrm>
              <a:custGeom>
                <a:avLst/>
                <a:gdLst>
                  <a:gd name="T0" fmla="*/ 0 w 99"/>
                  <a:gd name="T1" fmla="*/ 0 h 1262"/>
                  <a:gd name="T2" fmla="*/ 0 w 99"/>
                  <a:gd name="T3" fmla="*/ 0 h 1262"/>
                  <a:gd name="T4" fmla="*/ 0 w 99"/>
                  <a:gd name="T5" fmla="*/ 0 h 1262"/>
                  <a:gd name="T6" fmla="*/ 0 w 99"/>
                  <a:gd name="T7" fmla="*/ 0 h 1262"/>
                  <a:gd name="T8" fmla="*/ 0 w 99"/>
                  <a:gd name="T9" fmla="*/ 0 h 1262"/>
                  <a:gd name="T10" fmla="*/ 0 w 99"/>
                  <a:gd name="T11" fmla="*/ 0 h 1262"/>
                  <a:gd name="T12" fmla="*/ 0 60000 65536"/>
                  <a:gd name="T13" fmla="*/ 0 60000 65536"/>
                  <a:gd name="T14" fmla="*/ 0 60000 65536"/>
                  <a:gd name="T15" fmla="*/ 0 60000 65536"/>
                  <a:gd name="T16" fmla="*/ 0 60000 65536"/>
                  <a:gd name="T17" fmla="*/ 0 60000 65536"/>
                  <a:gd name="T18" fmla="*/ 0 w 99"/>
                  <a:gd name="T19" fmla="*/ 0 h 1262"/>
                  <a:gd name="T20" fmla="*/ 99 w 99"/>
                  <a:gd name="T21" fmla="*/ 1262 h 1262"/>
                </a:gdLst>
                <a:ahLst/>
                <a:cxnLst>
                  <a:cxn ang="T12">
                    <a:pos x="T0" y="T1"/>
                  </a:cxn>
                  <a:cxn ang="T13">
                    <a:pos x="T2" y="T3"/>
                  </a:cxn>
                  <a:cxn ang="T14">
                    <a:pos x="T4" y="T5"/>
                  </a:cxn>
                  <a:cxn ang="T15">
                    <a:pos x="T6" y="T7"/>
                  </a:cxn>
                  <a:cxn ang="T16">
                    <a:pos x="T8" y="T9"/>
                  </a:cxn>
                  <a:cxn ang="T17">
                    <a:pos x="T10" y="T11"/>
                  </a:cxn>
                </a:cxnLst>
                <a:rect l="T18" t="T19" r="T20" b="T21"/>
                <a:pathLst>
                  <a:path w="99" h="1262">
                    <a:moveTo>
                      <a:pt x="0" y="0"/>
                    </a:moveTo>
                    <a:lnTo>
                      <a:pt x="14" y="1262"/>
                    </a:lnTo>
                    <a:lnTo>
                      <a:pt x="99" y="1058"/>
                    </a:lnTo>
                    <a:lnTo>
                      <a:pt x="7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45" name="Freeform 1042"/>
              <p:cNvSpPr>
                <a:spLocks/>
              </p:cNvSpPr>
              <p:nvPr/>
            </p:nvSpPr>
            <p:spPr bwMode="auto">
              <a:xfrm>
                <a:off x="5227" y="2224"/>
                <a:ext cx="35" cy="425"/>
              </a:xfrm>
              <a:custGeom>
                <a:avLst/>
                <a:gdLst>
                  <a:gd name="T0" fmla="*/ 0 w 106"/>
                  <a:gd name="T1" fmla="*/ 0 h 1275"/>
                  <a:gd name="T2" fmla="*/ 0 w 106"/>
                  <a:gd name="T3" fmla="*/ 0 h 1275"/>
                  <a:gd name="T4" fmla="*/ 0 w 106"/>
                  <a:gd name="T5" fmla="*/ 0 h 1275"/>
                  <a:gd name="T6" fmla="*/ 0 w 106"/>
                  <a:gd name="T7" fmla="*/ 0 h 1275"/>
                  <a:gd name="T8" fmla="*/ 0 w 106"/>
                  <a:gd name="T9" fmla="*/ 0 h 1275"/>
                  <a:gd name="T10" fmla="*/ 0 w 106"/>
                  <a:gd name="T11" fmla="*/ 0 h 1275"/>
                  <a:gd name="T12" fmla="*/ 0 60000 65536"/>
                  <a:gd name="T13" fmla="*/ 0 60000 65536"/>
                  <a:gd name="T14" fmla="*/ 0 60000 65536"/>
                  <a:gd name="T15" fmla="*/ 0 60000 65536"/>
                  <a:gd name="T16" fmla="*/ 0 60000 65536"/>
                  <a:gd name="T17" fmla="*/ 0 60000 65536"/>
                  <a:gd name="T18" fmla="*/ 0 w 106"/>
                  <a:gd name="T19" fmla="*/ 0 h 1275"/>
                  <a:gd name="T20" fmla="*/ 106 w 106"/>
                  <a:gd name="T21" fmla="*/ 1275 h 1275"/>
                </a:gdLst>
                <a:ahLst/>
                <a:cxnLst>
                  <a:cxn ang="T12">
                    <a:pos x="T0" y="T1"/>
                  </a:cxn>
                  <a:cxn ang="T13">
                    <a:pos x="T2" y="T3"/>
                  </a:cxn>
                  <a:cxn ang="T14">
                    <a:pos x="T4" y="T5"/>
                  </a:cxn>
                  <a:cxn ang="T15">
                    <a:pos x="T6" y="T7"/>
                  </a:cxn>
                  <a:cxn ang="T16">
                    <a:pos x="T8" y="T9"/>
                  </a:cxn>
                  <a:cxn ang="T17">
                    <a:pos x="T10" y="T11"/>
                  </a:cxn>
                </a:cxnLst>
                <a:rect l="T18" t="T19" r="T20" b="T21"/>
                <a:pathLst>
                  <a:path w="106" h="1275">
                    <a:moveTo>
                      <a:pt x="23" y="0"/>
                    </a:moveTo>
                    <a:lnTo>
                      <a:pt x="0" y="1275"/>
                    </a:lnTo>
                    <a:lnTo>
                      <a:pt x="85" y="1030"/>
                    </a:lnTo>
                    <a:lnTo>
                      <a:pt x="106" y="6"/>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46" name="Freeform 1043"/>
              <p:cNvSpPr>
                <a:spLocks/>
              </p:cNvSpPr>
              <p:nvPr/>
            </p:nvSpPr>
            <p:spPr bwMode="auto">
              <a:xfrm>
                <a:off x="5373" y="2746"/>
                <a:ext cx="47" cy="97"/>
              </a:xfrm>
              <a:custGeom>
                <a:avLst/>
                <a:gdLst>
                  <a:gd name="T0" fmla="*/ 0 w 142"/>
                  <a:gd name="T1" fmla="*/ 0 h 290"/>
                  <a:gd name="T2" fmla="*/ 0 w 142"/>
                  <a:gd name="T3" fmla="*/ 0 h 290"/>
                  <a:gd name="T4" fmla="*/ 0 w 142"/>
                  <a:gd name="T5" fmla="*/ 0 h 290"/>
                  <a:gd name="T6" fmla="*/ 0 w 142"/>
                  <a:gd name="T7" fmla="*/ 0 h 290"/>
                  <a:gd name="T8" fmla="*/ 0 w 142"/>
                  <a:gd name="T9" fmla="*/ 0 h 290"/>
                  <a:gd name="T10" fmla="*/ 0 w 142"/>
                  <a:gd name="T11" fmla="*/ 0 h 290"/>
                  <a:gd name="T12" fmla="*/ 0 60000 65536"/>
                  <a:gd name="T13" fmla="*/ 0 60000 65536"/>
                  <a:gd name="T14" fmla="*/ 0 60000 65536"/>
                  <a:gd name="T15" fmla="*/ 0 60000 65536"/>
                  <a:gd name="T16" fmla="*/ 0 60000 65536"/>
                  <a:gd name="T17" fmla="*/ 0 60000 65536"/>
                  <a:gd name="T18" fmla="*/ 0 w 142"/>
                  <a:gd name="T19" fmla="*/ 0 h 290"/>
                  <a:gd name="T20" fmla="*/ 142 w 142"/>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142" h="290">
                    <a:moveTo>
                      <a:pt x="0" y="15"/>
                    </a:moveTo>
                    <a:lnTo>
                      <a:pt x="0" y="290"/>
                    </a:lnTo>
                    <a:lnTo>
                      <a:pt x="142" y="241"/>
                    </a:lnTo>
                    <a:lnTo>
                      <a:pt x="100" y="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grpSp>
        <p:pic>
          <p:nvPicPr>
            <p:cNvPr id="72739" name="Picture 1044" descr="BL0032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5" y="2322"/>
              <a:ext cx="660" cy="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40" name="Oval 1045"/>
            <p:cNvSpPr>
              <a:spLocks noChangeArrowheads="1"/>
            </p:cNvSpPr>
            <p:nvPr/>
          </p:nvSpPr>
          <p:spPr bwMode="auto">
            <a:xfrm>
              <a:off x="4055" y="2629"/>
              <a:ext cx="1002" cy="773"/>
            </a:xfrm>
            <a:prstGeom prst="ellipse">
              <a:avLst/>
            </a:prstGeom>
            <a:solidFill>
              <a:schemeClr val="bg1"/>
            </a:solidFill>
            <a:ln w="38100">
              <a:solidFill>
                <a:srgbClr val="000000"/>
              </a:solidFill>
              <a:round/>
              <a:headEnd/>
              <a:tailEnd/>
            </a:ln>
          </p:spPr>
          <p:txBody>
            <a:bodyPr wrap="none" lIns="108807" tIns="54404" rIns="108807" bIns="54404" anchor="ct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nSpc>
                  <a:spcPct val="100000"/>
                </a:lnSpc>
                <a:spcBef>
                  <a:spcPct val="0"/>
                </a:spcBef>
                <a:buFontTx/>
                <a:buNone/>
              </a:pPr>
              <a:endParaRPr lang="sv-SE" altLang="sv-SE" sz="2400">
                <a:latin typeface="Calibri" panose="020F0502020204030204" pitchFamily="34" charset="0"/>
              </a:endParaRPr>
            </a:p>
          </p:txBody>
        </p:sp>
        <p:sp>
          <p:nvSpPr>
            <p:cNvPr id="72741" name="Rectangle 1046"/>
            <p:cNvSpPr>
              <a:spLocks noChangeArrowheads="1"/>
            </p:cNvSpPr>
            <p:nvPr/>
          </p:nvSpPr>
          <p:spPr bwMode="auto">
            <a:xfrm>
              <a:off x="4055" y="2727"/>
              <a:ext cx="1058"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07" tIns="54404" rIns="108807" bIns="54404">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0"/>
                </a:spcBef>
                <a:buFontTx/>
                <a:buNone/>
              </a:pPr>
              <a:r>
                <a:rPr lang="sv-SE" altLang="sv-SE" sz="1600" b="1" dirty="0" err="1">
                  <a:solidFill>
                    <a:srgbClr val="0000CC"/>
                  </a:solidFill>
                  <a:latin typeface="Calibri" panose="020F0502020204030204" pitchFamily="34" charset="0"/>
                </a:rPr>
                <a:t>Article</a:t>
              </a:r>
              <a:r>
                <a:rPr lang="sv-SE" altLang="sv-SE" sz="1600" b="1" dirty="0">
                  <a:solidFill>
                    <a:srgbClr val="0000CC"/>
                  </a:solidFill>
                  <a:latin typeface="Calibri" panose="020F0502020204030204" pitchFamily="34" charset="0"/>
                </a:rPr>
                <a:t> 12</a:t>
              </a:r>
              <a:br>
                <a:rPr lang="sv-SE" altLang="sv-SE" sz="1600" b="1" dirty="0">
                  <a:solidFill>
                    <a:srgbClr val="0000CC"/>
                  </a:solidFill>
                  <a:latin typeface="Calibri" panose="020F0502020204030204" pitchFamily="34" charset="0"/>
                </a:rPr>
              </a:br>
              <a:r>
                <a:rPr lang="sv-SE" altLang="sv-SE" sz="1400" dirty="0" smtClean="0">
                  <a:latin typeface="Calibri" panose="020F0502020204030204" pitchFamily="34" charset="0"/>
                </a:rPr>
                <a:t>The </a:t>
              </a:r>
              <a:r>
                <a:rPr lang="sv-SE" altLang="sv-SE" sz="1400" dirty="0" err="1" smtClean="0">
                  <a:latin typeface="Calibri" panose="020F0502020204030204" pitchFamily="34" charset="0"/>
                </a:rPr>
                <a:t>child</a:t>
              </a:r>
              <a:r>
                <a:rPr lang="sv-SE" altLang="sv-SE" sz="1400" dirty="0" smtClean="0">
                  <a:latin typeface="Calibri" panose="020F0502020204030204" pitchFamily="34" charset="0"/>
                </a:rPr>
                <a:t> has the right to express </a:t>
              </a:r>
              <a:r>
                <a:rPr lang="sv-SE" altLang="sv-SE" sz="1400" dirty="0" err="1" smtClean="0">
                  <a:latin typeface="Calibri" panose="020F0502020204030204" pitchFamily="34" charset="0"/>
                </a:rPr>
                <a:t>their</a:t>
              </a:r>
              <a:r>
                <a:rPr lang="sv-SE" altLang="sv-SE" sz="1400" dirty="0" smtClean="0">
                  <a:latin typeface="Calibri" panose="020F0502020204030204" pitchFamily="34" charset="0"/>
                </a:rPr>
                <a:t> opinion</a:t>
              </a:r>
              <a:endParaRPr lang="sv-SE" altLang="sv-SE" sz="1400" dirty="0">
                <a:latin typeface="Calibri" panose="020F0502020204030204" pitchFamily="34" charset="0"/>
              </a:endParaRPr>
            </a:p>
          </p:txBody>
        </p:sp>
      </p:grpSp>
      <p:grpSp>
        <p:nvGrpSpPr>
          <p:cNvPr id="72708" name="Group 1047"/>
          <p:cNvGrpSpPr>
            <a:grpSpLocks/>
          </p:cNvGrpSpPr>
          <p:nvPr/>
        </p:nvGrpSpPr>
        <p:grpSpPr bwMode="auto">
          <a:xfrm>
            <a:off x="1787525" y="4538663"/>
            <a:ext cx="920750" cy="1017587"/>
            <a:chOff x="4929" y="2224"/>
            <a:chExt cx="580" cy="641"/>
          </a:xfrm>
        </p:grpSpPr>
        <p:sp>
          <p:nvSpPr>
            <p:cNvPr id="72733" name="Freeform 1048"/>
            <p:cNvSpPr>
              <a:spLocks/>
            </p:cNvSpPr>
            <p:nvPr/>
          </p:nvSpPr>
          <p:spPr bwMode="auto">
            <a:xfrm>
              <a:off x="5302" y="2231"/>
              <a:ext cx="52" cy="468"/>
            </a:xfrm>
            <a:custGeom>
              <a:avLst/>
              <a:gdLst>
                <a:gd name="T0" fmla="*/ 0 w 155"/>
                <a:gd name="T1" fmla="*/ 0 h 1406"/>
                <a:gd name="T2" fmla="*/ 0 w 155"/>
                <a:gd name="T3" fmla="*/ 0 h 1406"/>
                <a:gd name="T4" fmla="*/ 0 w 155"/>
                <a:gd name="T5" fmla="*/ 0 h 1406"/>
                <a:gd name="T6" fmla="*/ 0 w 155"/>
                <a:gd name="T7" fmla="*/ 0 h 1406"/>
                <a:gd name="T8" fmla="*/ 0 w 155"/>
                <a:gd name="T9" fmla="*/ 0 h 1406"/>
                <a:gd name="T10" fmla="*/ 0 w 155"/>
                <a:gd name="T11" fmla="*/ 0 h 1406"/>
                <a:gd name="T12" fmla="*/ 0 w 155"/>
                <a:gd name="T13" fmla="*/ 0 h 1406"/>
                <a:gd name="T14" fmla="*/ 0 60000 65536"/>
                <a:gd name="T15" fmla="*/ 0 60000 65536"/>
                <a:gd name="T16" fmla="*/ 0 60000 65536"/>
                <a:gd name="T17" fmla="*/ 0 60000 65536"/>
                <a:gd name="T18" fmla="*/ 0 60000 65536"/>
                <a:gd name="T19" fmla="*/ 0 60000 65536"/>
                <a:gd name="T20" fmla="*/ 0 60000 65536"/>
                <a:gd name="T21" fmla="*/ 0 w 155"/>
                <a:gd name="T22" fmla="*/ 0 h 1406"/>
                <a:gd name="T23" fmla="*/ 155 w 155"/>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1406">
                  <a:moveTo>
                    <a:pt x="42" y="0"/>
                  </a:moveTo>
                  <a:lnTo>
                    <a:pt x="0" y="1406"/>
                  </a:lnTo>
                  <a:lnTo>
                    <a:pt x="91" y="1406"/>
                  </a:lnTo>
                  <a:lnTo>
                    <a:pt x="155" y="1179"/>
                  </a:lnTo>
                  <a:lnTo>
                    <a:pt x="155" y="36"/>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4" name="Freeform 1049"/>
            <p:cNvSpPr>
              <a:spLocks/>
            </p:cNvSpPr>
            <p:nvPr/>
          </p:nvSpPr>
          <p:spPr bwMode="auto">
            <a:xfrm>
              <a:off x="4929" y="2231"/>
              <a:ext cx="580" cy="634"/>
            </a:xfrm>
            <a:custGeom>
              <a:avLst/>
              <a:gdLst>
                <a:gd name="T0" fmla="*/ 0 w 1740"/>
                <a:gd name="T1" fmla="*/ 0 h 1903"/>
                <a:gd name="T2" fmla="*/ 0 w 1740"/>
                <a:gd name="T3" fmla="*/ 0 h 1903"/>
                <a:gd name="T4" fmla="*/ 0 w 1740"/>
                <a:gd name="T5" fmla="*/ 0 h 1903"/>
                <a:gd name="T6" fmla="*/ 0 w 1740"/>
                <a:gd name="T7" fmla="*/ 0 h 1903"/>
                <a:gd name="T8" fmla="*/ 0 w 1740"/>
                <a:gd name="T9" fmla="*/ 0 h 1903"/>
                <a:gd name="T10" fmla="*/ 0 w 1740"/>
                <a:gd name="T11" fmla="*/ 0 h 1903"/>
                <a:gd name="T12" fmla="*/ 0 w 1740"/>
                <a:gd name="T13" fmla="*/ 0 h 1903"/>
                <a:gd name="T14" fmla="*/ 0 w 1740"/>
                <a:gd name="T15" fmla="*/ 0 h 1903"/>
                <a:gd name="T16" fmla="*/ 0 w 1740"/>
                <a:gd name="T17" fmla="*/ 0 h 1903"/>
                <a:gd name="T18" fmla="*/ 0 w 1740"/>
                <a:gd name="T19" fmla="*/ 0 h 1903"/>
                <a:gd name="T20" fmla="*/ 0 w 1740"/>
                <a:gd name="T21" fmla="*/ 0 h 1903"/>
                <a:gd name="T22" fmla="*/ 0 w 1740"/>
                <a:gd name="T23" fmla="*/ 0 h 1903"/>
                <a:gd name="T24" fmla="*/ 0 w 1740"/>
                <a:gd name="T25" fmla="*/ 0 h 1903"/>
                <a:gd name="T26" fmla="*/ 0 w 1740"/>
                <a:gd name="T27" fmla="*/ 0 h 1903"/>
                <a:gd name="T28" fmla="*/ 0 w 1740"/>
                <a:gd name="T29" fmla="*/ 0 h 1903"/>
                <a:gd name="T30" fmla="*/ 0 w 1740"/>
                <a:gd name="T31" fmla="*/ 0 h 1903"/>
                <a:gd name="T32" fmla="*/ 0 w 1740"/>
                <a:gd name="T33" fmla="*/ 0 h 1903"/>
                <a:gd name="T34" fmla="*/ 0 w 1740"/>
                <a:gd name="T35" fmla="*/ 0 h 1903"/>
                <a:gd name="T36" fmla="*/ 0 w 1740"/>
                <a:gd name="T37" fmla="*/ 0 h 1903"/>
                <a:gd name="T38" fmla="*/ 0 w 1740"/>
                <a:gd name="T39" fmla="*/ 0 h 1903"/>
                <a:gd name="T40" fmla="*/ 0 w 1740"/>
                <a:gd name="T41" fmla="*/ 0 h 19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40"/>
                <a:gd name="T64" fmla="*/ 0 h 1903"/>
                <a:gd name="T65" fmla="*/ 1740 w 1740"/>
                <a:gd name="T66" fmla="*/ 1903 h 19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40" h="1903">
                  <a:moveTo>
                    <a:pt x="320" y="178"/>
                  </a:moveTo>
                  <a:lnTo>
                    <a:pt x="320" y="1399"/>
                  </a:lnTo>
                  <a:lnTo>
                    <a:pt x="276" y="1526"/>
                  </a:lnTo>
                  <a:lnTo>
                    <a:pt x="150" y="1554"/>
                  </a:lnTo>
                  <a:lnTo>
                    <a:pt x="157" y="1716"/>
                  </a:lnTo>
                  <a:lnTo>
                    <a:pt x="0" y="1903"/>
                  </a:lnTo>
                  <a:lnTo>
                    <a:pt x="1740" y="1898"/>
                  </a:lnTo>
                  <a:lnTo>
                    <a:pt x="1719" y="1778"/>
                  </a:lnTo>
                  <a:lnTo>
                    <a:pt x="327" y="1751"/>
                  </a:lnTo>
                  <a:lnTo>
                    <a:pt x="320" y="1624"/>
                  </a:lnTo>
                  <a:lnTo>
                    <a:pt x="1347" y="1624"/>
                  </a:lnTo>
                  <a:lnTo>
                    <a:pt x="1466" y="1546"/>
                  </a:lnTo>
                  <a:lnTo>
                    <a:pt x="396" y="1554"/>
                  </a:lnTo>
                  <a:lnTo>
                    <a:pt x="424" y="1427"/>
                  </a:lnTo>
                  <a:lnTo>
                    <a:pt x="1275" y="1434"/>
                  </a:lnTo>
                  <a:lnTo>
                    <a:pt x="1324" y="1502"/>
                  </a:lnTo>
                  <a:lnTo>
                    <a:pt x="1324" y="1334"/>
                  </a:lnTo>
                  <a:lnTo>
                    <a:pt x="439" y="1334"/>
                  </a:lnTo>
                  <a:lnTo>
                    <a:pt x="439" y="0"/>
                  </a:lnTo>
                  <a:lnTo>
                    <a:pt x="32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5" name="Freeform 1050"/>
            <p:cNvSpPr>
              <a:spLocks/>
            </p:cNvSpPr>
            <p:nvPr/>
          </p:nvSpPr>
          <p:spPr bwMode="auto">
            <a:xfrm>
              <a:off x="5138" y="2224"/>
              <a:ext cx="33" cy="421"/>
            </a:xfrm>
            <a:custGeom>
              <a:avLst/>
              <a:gdLst>
                <a:gd name="T0" fmla="*/ 0 w 99"/>
                <a:gd name="T1" fmla="*/ 0 h 1262"/>
                <a:gd name="T2" fmla="*/ 0 w 99"/>
                <a:gd name="T3" fmla="*/ 0 h 1262"/>
                <a:gd name="T4" fmla="*/ 0 w 99"/>
                <a:gd name="T5" fmla="*/ 0 h 1262"/>
                <a:gd name="T6" fmla="*/ 0 w 99"/>
                <a:gd name="T7" fmla="*/ 0 h 1262"/>
                <a:gd name="T8" fmla="*/ 0 w 99"/>
                <a:gd name="T9" fmla="*/ 0 h 1262"/>
                <a:gd name="T10" fmla="*/ 0 w 99"/>
                <a:gd name="T11" fmla="*/ 0 h 1262"/>
                <a:gd name="T12" fmla="*/ 0 60000 65536"/>
                <a:gd name="T13" fmla="*/ 0 60000 65536"/>
                <a:gd name="T14" fmla="*/ 0 60000 65536"/>
                <a:gd name="T15" fmla="*/ 0 60000 65536"/>
                <a:gd name="T16" fmla="*/ 0 60000 65536"/>
                <a:gd name="T17" fmla="*/ 0 60000 65536"/>
                <a:gd name="T18" fmla="*/ 0 w 99"/>
                <a:gd name="T19" fmla="*/ 0 h 1262"/>
                <a:gd name="T20" fmla="*/ 99 w 99"/>
                <a:gd name="T21" fmla="*/ 1262 h 1262"/>
              </a:gdLst>
              <a:ahLst/>
              <a:cxnLst>
                <a:cxn ang="T12">
                  <a:pos x="T0" y="T1"/>
                </a:cxn>
                <a:cxn ang="T13">
                  <a:pos x="T2" y="T3"/>
                </a:cxn>
                <a:cxn ang="T14">
                  <a:pos x="T4" y="T5"/>
                </a:cxn>
                <a:cxn ang="T15">
                  <a:pos x="T6" y="T7"/>
                </a:cxn>
                <a:cxn ang="T16">
                  <a:pos x="T8" y="T9"/>
                </a:cxn>
                <a:cxn ang="T17">
                  <a:pos x="T10" y="T11"/>
                </a:cxn>
              </a:cxnLst>
              <a:rect l="T18" t="T19" r="T20" b="T21"/>
              <a:pathLst>
                <a:path w="99" h="1262">
                  <a:moveTo>
                    <a:pt x="0" y="0"/>
                  </a:moveTo>
                  <a:lnTo>
                    <a:pt x="14" y="1262"/>
                  </a:lnTo>
                  <a:lnTo>
                    <a:pt x="99" y="1058"/>
                  </a:lnTo>
                  <a:lnTo>
                    <a:pt x="7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6" name="Freeform 1051"/>
            <p:cNvSpPr>
              <a:spLocks/>
            </p:cNvSpPr>
            <p:nvPr/>
          </p:nvSpPr>
          <p:spPr bwMode="auto">
            <a:xfrm>
              <a:off x="5227" y="2224"/>
              <a:ext cx="35" cy="425"/>
            </a:xfrm>
            <a:custGeom>
              <a:avLst/>
              <a:gdLst>
                <a:gd name="T0" fmla="*/ 0 w 106"/>
                <a:gd name="T1" fmla="*/ 0 h 1275"/>
                <a:gd name="T2" fmla="*/ 0 w 106"/>
                <a:gd name="T3" fmla="*/ 0 h 1275"/>
                <a:gd name="T4" fmla="*/ 0 w 106"/>
                <a:gd name="T5" fmla="*/ 0 h 1275"/>
                <a:gd name="T6" fmla="*/ 0 w 106"/>
                <a:gd name="T7" fmla="*/ 0 h 1275"/>
                <a:gd name="T8" fmla="*/ 0 w 106"/>
                <a:gd name="T9" fmla="*/ 0 h 1275"/>
                <a:gd name="T10" fmla="*/ 0 w 106"/>
                <a:gd name="T11" fmla="*/ 0 h 1275"/>
                <a:gd name="T12" fmla="*/ 0 60000 65536"/>
                <a:gd name="T13" fmla="*/ 0 60000 65536"/>
                <a:gd name="T14" fmla="*/ 0 60000 65536"/>
                <a:gd name="T15" fmla="*/ 0 60000 65536"/>
                <a:gd name="T16" fmla="*/ 0 60000 65536"/>
                <a:gd name="T17" fmla="*/ 0 60000 65536"/>
                <a:gd name="T18" fmla="*/ 0 w 106"/>
                <a:gd name="T19" fmla="*/ 0 h 1275"/>
                <a:gd name="T20" fmla="*/ 106 w 106"/>
                <a:gd name="T21" fmla="*/ 1275 h 1275"/>
              </a:gdLst>
              <a:ahLst/>
              <a:cxnLst>
                <a:cxn ang="T12">
                  <a:pos x="T0" y="T1"/>
                </a:cxn>
                <a:cxn ang="T13">
                  <a:pos x="T2" y="T3"/>
                </a:cxn>
                <a:cxn ang="T14">
                  <a:pos x="T4" y="T5"/>
                </a:cxn>
                <a:cxn ang="T15">
                  <a:pos x="T6" y="T7"/>
                </a:cxn>
                <a:cxn ang="T16">
                  <a:pos x="T8" y="T9"/>
                </a:cxn>
                <a:cxn ang="T17">
                  <a:pos x="T10" y="T11"/>
                </a:cxn>
              </a:cxnLst>
              <a:rect l="T18" t="T19" r="T20" b="T21"/>
              <a:pathLst>
                <a:path w="106" h="1275">
                  <a:moveTo>
                    <a:pt x="23" y="0"/>
                  </a:moveTo>
                  <a:lnTo>
                    <a:pt x="0" y="1275"/>
                  </a:lnTo>
                  <a:lnTo>
                    <a:pt x="85" y="1030"/>
                  </a:lnTo>
                  <a:lnTo>
                    <a:pt x="106" y="6"/>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7" name="Freeform 1052"/>
            <p:cNvSpPr>
              <a:spLocks/>
            </p:cNvSpPr>
            <p:nvPr/>
          </p:nvSpPr>
          <p:spPr bwMode="auto">
            <a:xfrm>
              <a:off x="5373" y="2746"/>
              <a:ext cx="47" cy="97"/>
            </a:xfrm>
            <a:custGeom>
              <a:avLst/>
              <a:gdLst>
                <a:gd name="T0" fmla="*/ 0 w 142"/>
                <a:gd name="T1" fmla="*/ 0 h 290"/>
                <a:gd name="T2" fmla="*/ 0 w 142"/>
                <a:gd name="T3" fmla="*/ 0 h 290"/>
                <a:gd name="T4" fmla="*/ 0 w 142"/>
                <a:gd name="T5" fmla="*/ 0 h 290"/>
                <a:gd name="T6" fmla="*/ 0 w 142"/>
                <a:gd name="T7" fmla="*/ 0 h 290"/>
                <a:gd name="T8" fmla="*/ 0 w 142"/>
                <a:gd name="T9" fmla="*/ 0 h 290"/>
                <a:gd name="T10" fmla="*/ 0 w 142"/>
                <a:gd name="T11" fmla="*/ 0 h 290"/>
                <a:gd name="T12" fmla="*/ 0 60000 65536"/>
                <a:gd name="T13" fmla="*/ 0 60000 65536"/>
                <a:gd name="T14" fmla="*/ 0 60000 65536"/>
                <a:gd name="T15" fmla="*/ 0 60000 65536"/>
                <a:gd name="T16" fmla="*/ 0 60000 65536"/>
                <a:gd name="T17" fmla="*/ 0 60000 65536"/>
                <a:gd name="T18" fmla="*/ 0 w 142"/>
                <a:gd name="T19" fmla="*/ 0 h 290"/>
                <a:gd name="T20" fmla="*/ 142 w 142"/>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142" h="290">
                  <a:moveTo>
                    <a:pt x="0" y="15"/>
                  </a:moveTo>
                  <a:lnTo>
                    <a:pt x="0" y="290"/>
                  </a:lnTo>
                  <a:lnTo>
                    <a:pt x="142" y="241"/>
                  </a:lnTo>
                  <a:lnTo>
                    <a:pt x="100" y="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grpSp>
      <p:pic>
        <p:nvPicPr>
          <p:cNvPr id="72709" name="Picture 1053" descr="BL0032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9738" y="3059113"/>
            <a:ext cx="104775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0" name="Oval 1054"/>
          <p:cNvSpPr>
            <a:spLocks noChangeArrowheads="1"/>
          </p:cNvSpPr>
          <p:nvPr/>
        </p:nvSpPr>
        <p:spPr bwMode="auto">
          <a:xfrm>
            <a:off x="1412875" y="3614738"/>
            <a:ext cx="1590675" cy="1227137"/>
          </a:xfrm>
          <a:prstGeom prst="ellipse">
            <a:avLst/>
          </a:prstGeom>
          <a:solidFill>
            <a:schemeClr val="bg1"/>
          </a:solidFill>
          <a:ln w="38100">
            <a:solidFill>
              <a:srgbClr val="000000"/>
            </a:solidFill>
            <a:round/>
            <a:headEnd/>
            <a:tailEnd/>
          </a:ln>
        </p:spPr>
        <p:txBody>
          <a:bodyPr wrap="none" lIns="91398" tIns="45699" rIns="91398" bIns="45699" anchor="ct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nSpc>
                <a:spcPct val="100000"/>
              </a:lnSpc>
              <a:spcBef>
                <a:spcPct val="0"/>
              </a:spcBef>
              <a:buFontTx/>
              <a:buNone/>
            </a:pPr>
            <a:endParaRPr lang="sv-SE" altLang="sv-SE" sz="2400">
              <a:latin typeface="Calibri" panose="020F0502020204030204" pitchFamily="34" charset="0"/>
            </a:endParaRPr>
          </a:p>
        </p:txBody>
      </p:sp>
      <p:sp>
        <p:nvSpPr>
          <p:cNvPr id="72711" name="Rectangle 1055"/>
          <p:cNvSpPr>
            <a:spLocks noChangeArrowheads="1"/>
          </p:cNvSpPr>
          <p:nvPr/>
        </p:nvSpPr>
        <p:spPr bwMode="auto">
          <a:xfrm>
            <a:off x="1312863" y="3798888"/>
            <a:ext cx="1830387" cy="984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8" tIns="45699" rIns="91398" bIns="45699">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0"/>
              </a:spcBef>
              <a:buFontTx/>
              <a:buNone/>
            </a:pPr>
            <a:r>
              <a:rPr lang="sv-SE" altLang="sv-SE" sz="1600" b="1" dirty="0" err="1" smtClean="0">
                <a:solidFill>
                  <a:srgbClr val="0000CC"/>
                </a:solidFill>
                <a:latin typeface="Calibri" panose="020F0502020204030204" pitchFamily="34" charset="0"/>
              </a:rPr>
              <a:t>Article</a:t>
            </a:r>
            <a:r>
              <a:rPr lang="sv-SE" altLang="sv-SE" sz="1600" b="1" dirty="0" smtClean="0">
                <a:solidFill>
                  <a:srgbClr val="0000CC"/>
                </a:solidFill>
                <a:latin typeface="Calibri" panose="020F0502020204030204" pitchFamily="34" charset="0"/>
              </a:rPr>
              <a:t> </a:t>
            </a:r>
            <a:r>
              <a:rPr lang="sv-SE" altLang="sv-SE" sz="1600" b="1" dirty="0">
                <a:solidFill>
                  <a:srgbClr val="0000CC"/>
                </a:solidFill>
                <a:latin typeface="Calibri" panose="020F0502020204030204" pitchFamily="34" charset="0"/>
              </a:rPr>
              <a:t>2</a:t>
            </a:r>
            <a:br>
              <a:rPr lang="sv-SE" altLang="sv-SE" sz="1600" b="1" dirty="0">
                <a:solidFill>
                  <a:srgbClr val="0000CC"/>
                </a:solidFill>
                <a:latin typeface="Calibri" panose="020F0502020204030204" pitchFamily="34" charset="0"/>
              </a:rPr>
            </a:br>
            <a:r>
              <a:rPr lang="en-US" altLang="sv-SE" sz="1400" dirty="0" smtClean="0">
                <a:latin typeface="Calibri" panose="020F0502020204030204" pitchFamily="34" charset="0"/>
              </a:rPr>
              <a:t>No </a:t>
            </a:r>
            <a:r>
              <a:rPr lang="en-US" altLang="sv-SE" sz="1400" dirty="0">
                <a:latin typeface="Calibri" panose="020F0502020204030204" pitchFamily="34" charset="0"/>
              </a:rPr>
              <a:t>child should be discriminated</a:t>
            </a:r>
          </a:p>
          <a:p>
            <a:pPr algn="ctr">
              <a:lnSpc>
                <a:spcPct val="100000"/>
              </a:lnSpc>
              <a:spcBef>
                <a:spcPct val="0"/>
              </a:spcBef>
              <a:buFontTx/>
              <a:buNone/>
            </a:pPr>
            <a:r>
              <a:rPr lang="en-US" altLang="sv-SE" sz="1400" dirty="0">
                <a:latin typeface="Calibri" panose="020F0502020204030204" pitchFamily="34" charset="0"/>
              </a:rPr>
              <a:t>against</a:t>
            </a:r>
            <a:endParaRPr lang="sv-SE" altLang="sv-SE" sz="1400" dirty="0">
              <a:latin typeface="Calibri" panose="020F0502020204030204" pitchFamily="34" charset="0"/>
            </a:endParaRPr>
          </a:p>
        </p:txBody>
      </p:sp>
      <p:grpSp>
        <p:nvGrpSpPr>
          <p:cNvPr id="72712" name="Group 1075"/>
          <p:cNvGrpSpPr>
            <a:grpSpLocks/>
          </p:cNvGrpSpPr>
          <p:nvPr/>
        </p:nvGrpSpPr>
        <p:grpSpPr bwMode="auto">
          <a:xfrm>
            <a:off x="3048000" y="3059113"/>
            <a:ext cx="1831975" cy="2530475"/>
            <a:chOff x="1830" y="2298"/>
            <a:chExt cx="1153" cy="1530"/>
          </a:xfrm>
        </p:grpSpPr>
        <p:grpSp>
          <p:nvGrpSpPr>
            <p:cNvPr id="72724" name="Group 1056"/>
            <p:cNvGrpSpPr>
              <a:grpSpLocks/>
            </p:cNvGrpSpPr>
            <p:nvPr/>
          </p:nvGrpSpPr>
          <p:grpSpPr bwMode="auto">
            <a:xfrm>
              <a:off x="2129" y="3187"/>
              <a:ext cx="580" cy="641"/>
              <a:chOff x="4929" y="2224"/>
              <a:chExt cx="580" cy="641"/>
            </a:xfrm>
          </p:grpSpPr>
          <p:sp>
            <p:nvSpPr>
              <p:cNvPr id="72728" name="Freeform 1057"/>
              <p:cNvSpPr>
                <a:spLocks/>
              </p:cNvSpPr>
              <p:nvPr/>
            </p:nvSpPr>
            <p:spPr bwMode="auto">
              <a:xfrm>
                <a:off x="5302" y="2231"/>
                <a:ext cx="52" cy="468"/>
              </a:xfrm>
              <a:custGeom>
                <a:avLst/>
                <a:gdLst>
                  <a:gd name="T0" fmla="*/ 0 w 155"/>
                  <a:gd name="T1" fmla="*/ 0 h 1406"/>
                  <a:gd name="T2" fmla="*/ 0 w 155"/>
                  <a:gd name="T3" fmla="*/ 0 h 1406"/>
                  <a:gd name="T4" fmla="*/ 0 w 155"/>
                  <a:gd name="T5" fmla="*/ 0 h 1406"/>
                  <a:gd name="T6" fmla="*/ 0 w 155"/>
                  <a:gd name="T7" fmla="*/ 0 h 1406"/>
                  <a:gd name="T8" fmla="*/ 0 w 155"/>
                  <a:gd name="T9" fmla="*/ 0 h 1406"/>
                  <a:gd name="T10" fmla="*/ 0 w 155"/>
                  <a:gd name="T11" fmla="*/ 0 h 1406"/>
                  <a:gd name="T12" fmla="*/ 0 w 155"/>
                  <a:gd name="T13" fmla="*/ 0 h 1406"/>
                  <a:gd name="T14" fmla="*/ 0 60000 65536"/>
                  <a:gd name="T15" fmla="*/ 0 60000 65536"/>
                  <a:gd name="T16" fmla="*/ 0 60000 65536"/>
                  <a:gd name="T17" fmla="*/ 0 60000 65536"/>
                  <a:gd name="T18" fmla="*/ 0 60000 65536"/>
                  <a:gd name="T19" fmla="*/ 0 60000 65536"/>
                  <a:gd name="T20" fmla="*/ 0 60000 65536"/>
                  <a:gd name="T21" fmla="*/ 0 w 155"/>
                  <a:gd name="T22" fmla="*/ 0 h 1406"/>
                  <a:gd name="T23" fmla="*/ 155 w 155"/>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1406">
                    <a:moveTo>
                      <a:pt x="42" y="0"/>
                    </a:moveTo>
                    <a:lnTo>
                      <a:pt x="0" y="1406"/>
                    </a:lnTo>
                    <a:lnTo>
                      <a:pt x="91" y="1406"/>
                    </a:lnTo>
                    <a:lnTo>
                      <a:pt x="155" y="1179"/>
                    </a:lnTo>
                    <a:lnTo>
                      <a:pt x="155" y="36"/>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9" name="Freeform 1058"/>
              <p:cNvSpPr>
                <a:spLocks/>
              </p:cNvSpPr>
              <p:nvPr/>
            </p:nvSpPr>
            <p:spPr bwMode="auto">
              <a:xfrm>
                <a:off x="4929" y="2231"/>
                <a:ext cx="580" cy="634"/>
              </a:xfrm>
              <a:custGeom>
                <a:avLst/>
                <a:gdLst>
                  <a:gd name="T0" fmla="*/ 0 w 1740"/>
                  <a:gd name="T1" fmla="*/ 0 h 1903"/>
                  <a:gd name="T2" fmla="*/ 0 w 1740"/>
                  <a:gd name="T3" fmla="*/ 0 h 1903"/>
                  <a:gd name="T4" fmla="*/ 0 w 1740"/>
                  <a:gd name="T5" fmla="*/ 0 h 1903"/>
                  <a:gd name="T6" fmla="*/ 0 w 1740"/>
                  <a:gd name="T7" fmla="*/ 0 h 1903"/>
                  <a:gd name="T8" fmla="*/ 0 w 1740"/>
                  <a:gd name="T9" fmla="*/ 0 h 1903"/>
                  <a:gd name="T10" fmla="*/ 0 w 1740"/>
                  <a:gd name="T11" fmla="*/ 0 h 1903"/>
                  <a:gd name="T12" fmla="*/ 0 w 1740"/>
                  <a:gd name="T13" fmla="*/ 0 h 1903"/>
                  <a:gd name="T14" fmla="*/ 0 w 1740"/>
                  <a:gd name="T15" fmla="*/ 0 h 1903"/>
                  <a:gd name="T16" fmla="*/ 0 w 1740"/>
                  <a:gd name="T17" fmla="*/ 0 h 1903"/>
                  <a:gd name="T18" fmla="*/ 0 w 1740"/>
                  <a:gd name="T19" fmla="*/ 0 h 1903"/>
                  <a:gd name="T20" fmla="*/ 0 w 1740"/>
                  <a:gd name="T21" fmla="*/ 0 h 1903"/>
                  <a:gd name="T22" fmla="*/ 0 w 1740"/>
                  <a:gd name="T23" fmla="*/ 0 h 1903"/>
                  <a:gd name="T24" fmla="*/ 0 w 1740"/>
                  <a:gd name="T25" fmla="*/ 0 h 1903"/>
                  <a:gd name="T26" fmla="*/ 0 w 1740"/>
                  <a:gd name="T27" fmla="*/ 0 h 1903"/>
                  <a:gd name="T28" fmla="*/ 0 w 1740"/>
                  <a:gd name="T29" fmla="*/ 0 h 1903"/>
                  <a:gd name="T30" fmla="*/ 0 w 1740"/>
                  <a:gd name="T31" fmla="*/ 0 h 1903"/>
                  <a:gd name="T32" fmla="*/ 0 w 1740"/>
                  <a:gd name="T33" fmla="*/ 0 h 1903"/>
                  <a:gd name="T34" fmla="*/ 0 w 1740"/>
                  <a:gd name="T35" fmla="*/ 0 h 1903"/>
                  <a:gd name="T36" fmla="*/ 0 w 1740"/>
                  <a:gd name="T37" fmla="*/ 0 h 1903"/>
                  <a:gd name="T38" fmla="*/ 0 w 1740"/>
                  <a:gd name="T39" fmla="*/ 0 h 1903"/>
                  <a:gd name="T40" fmla="*/ 0 w 1740"/>
                  <a:gd name="T41" fmla="*/ 0 h 19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40"/>
                  <a:gd name="T64" fmla="*/ 0 h 1903"/>
                  <a:gd name="T65" fmla="*/ 1740 w 1740"/>
                  <a:gd name="T66" fmla="*/ 1903 h 19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40" h="1903">
                    <a:moveTo>
                      <a:pt x="320" y="178"/>
                    </a:moveTo>
                    <a:lnTo>
                      <a:pt x="320" y="1399"/>
                    </a:lnTo>
                    <a:lnTo>
                      <a:pt x="276" y="1526"/>
                    </a:lnTo>
                    <a:lnTo>
                      <a:pt x="150" y="1554"/>
                    </a:lnTo>
                    <a:lnTo>
                      <a:pt x="157" y="1716"/>
                    </a:lnTo>
                    <a:lnTo>
                      <a:pt x="0" y="1903"/>
                    </a:lnTo>
                    <a:lnTo>
                      <a:pt x="1740" y="1898"/>
                    </a:lnTo>
                    <a:lnTo>
                      <a:pt x="1719" y="1778"/>
                    </a:lnTo>
                    <a:lnTo>
                      <a:pt x="327" y="1751"/>
                    </a:lnTo>
                    <a:lnTo>
                      <a:pt x="320" y="1624"/>
                    </a:lnTo>
                    <a:lnTo>
                      <a:pt x="1347" y="1624"/>
                    </a:lnTo>
                    <a:lnTo>
                      <a:pt x="1466" y="1546"/>
                    </a:lnTo>
                    <a:lnTo>
                      <a:pt x="396" y="1554"/>
                    </a:lnTo>
                    <a:lnTo>
                      <a:pt x="424" y="1427"/>
                    </a:lnTo>
                    <a:lnTo>
                      <a:pt x="1275" y="1434"/>
                    </a:lnTo>
                    <a:lnTo>
                      <a:pt x="1324" y="1502"/>
                    </a:lnTo>
                    <a:lnTo>
                      <a:pt x="1324" y="1334"/>
                    </a:lnTo>
                    <a:lnTo>
                      <a:pt x="439" y="1334"/>
                    </a:lnTo>
                    <a:lnTo>
                      <a:pt x="439" y="0"/>
                    </a:lnTo>
                    <a:lnTo>
                      <a:pt x="32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0" name="Freeform 1059"/>
              <p:cNvSpPr>
                <a:spLocks/>
              </p:cNvSpPr>
              <p:nvPr/>
            </p:nvSpPr>
            <p:spPr bwMode="auto">
              <a:xfrm>
                <a:off x="5138" y="2224"/>
                <a:ext cx="33" cy="421"/>
              </a:xfrm>
              <a:custGeom>
                <a:avLst/>
                <a:gdLst>
                  <a:gd name="T0" fmla="*/ 0 w 99"/>
                  <a:gd name="T1" fmla="*/ 0 h 1262"/>
                  <a:gd name="T2" fmla="*/ 0 w 99"/>
                  <a:gd name="T3" fmla="*/ 0 h 1262"/>
                  <a:gd name="T4" fmla="*/ 0 w 99"/>
                  <a:gd name="T5" fmla="*/ 0 h 1262"/>
                  <a:gd name="T6" fmla="*/ 0 w 99"/>
                  <a:gd name="T7" fmla="*/ 0 h 1262"/>
                  <a:gd name="T8" fmla="*/ 0 w 99"/>
                  <a:gd name="T9" fmla="*/ 0 h 1262"/>
                  <a:gd name="T10" fmla="*/ 0 w 99"/>
                  <a:gd name="T11" fmla="*/ 0 h 1262"/>
                  <a:gd name="T12" fmla="*/ 0 60000 65536"/>
                  <a:gd name="T13" fmla="*/ 0 60000 65536"/>
                  <a:gd name="T14" fmla="*/ 0 60000 65536"/>
                  <a:gd name="T15" fmla="*/ 0 60000 65536"/>
                  <a:gd name="T16" fmla="*/ 0 60000 65536"/>
                  <a:gd name="T17" fmla="*/ 0 60000 65536"/>
                  <a:gd name="T18" fmla="*/ 0 w 99"/>
                  <a:gd name="T19" fmla="*/ 0 h 1262"/>
                  <a:gd name="T20" fmla="*/ 99 w 99"/>
                  <a:gd name="T21" fmla="*/ 1262 h 1262"/>
                </a:gdLst>
                <a:ahLst/>
                <a:cxnLst>
                  <a:cxn ang="T12">
                    <a:pos x="T0" y="T1"/>
                  </a:cxn>
                  <a:cxn ang="T13">
                    <a:pos x="T2" y="T3"/>
                  </a:cxn>
                  <a:cxn ang="T14">
                    <a:pos x="T4" y="T5"/>
                  </a:cxn>
                  <a:cxn ang="T15">
                    <a:pos x="T6" y="T7"/>
                  </a:cxn>
                  <a:cxn ang="T16">
                    <a:pos x="T8" y="T9"/>
                  </a:cxn>
                  <a:cxn ang="T17">
                    <a:pos x="T10" y="T11"/>
                  </a:cxn>
                </a:cxnLst>
                <a:rect l="T18" t="T19" r="T20" b="T21"/>
                <a:pathLst>
                  <a:path w="99" h="1262">
                    <a:moveTo>
                      <a:pt x="0" y="0"/>
                    </a:moveTo>
                    <a:lnTo>
                      <a:pt x="14" y="1262"/>
                    </a:lnTo>
                    <a:lnTo>
                      <a:pt x="99" y="1058"/>
                    </a:lnTo>
                    <a:lnTo>
                      <a:pt x="7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1" name="Freeform 1060"/>
              <p:cNvSpPr>
                <a:spLocks/>
              </p:cNvSpPr>
              <p:nvPr/>
            </p:nvSpPr>
            <p:spPr bwMode="auto">
              <a:xfrm>
                <a:off x="5227" y="2224"/>
                <a:ext cx="35" cy="425"/>
              </a:xfrm>
              <a:custGeom>
                <a:avLst/>
                <a:gdLst>
                  <a:gd name="T0" fmla="*/ 0 w 106"/>
                  <a:gd name="T1" fmla="*/ 0 h 1275"/>
                  <a:gd name="T2" fmla="*/ 0 w 106"/>
                  <a:gd name="T3" fmla="*/ 0 h 1275"/>
                  <a:gd name="T4" fmla="*/ 0 w 106"/>
                  <a:gd name="T5" fmla="*/ 0 h 1275"/>
                  <a:gd name="T6" fmla="*/ 0 w 106"/>
                  <a:gd name="T7" fmla="*/ 0 h 1275"/>
                  <a:gd name="T8" fmla="*/ 0 w 106"/>
                  <a:gd name="T9" fmla="*/ 0 h 1275"/>
                  <a:gd name="T10" fmla="*/ 0 w 106"/>
                  <a:gd name="T11" fmla="*/ 0 h 1275"/>
                  <a:gd name="T12" fmla="*/ 0 60000 65536"/>
                  <a:gd name="T13" fmla="*/ 0 60000 65536"/>
                  <a:gd name="T14" fmla="*/ 0 60000 65536"/>
                  <a:gd name="T15" fmla="*/ 0 60000 65536"/>
                  <a:gd name="T16" fmla="*/ 0 60000 65536"/>
                  <a:gd name="T17" fmla="*/ 0 60000 65536"/>
                  <a:gd name="T18" fmla="*/ 0 w 106"/>
                  <a:gd name="T19" fmla="*/ 0 h 1275"/>
                  <a:gd name="T20" fmla="*/ 106 w 106"/>
                  <a:gd name="T21" fmla="*/ 1275 h 1275"/>
                </a:gdLst>
                <a:ahLst/>
                <a:cxnLst>
                  <a:cxn ang="T12">
                    <a:pos x="T0" y="T1"/>
                  </a:cxn>
                  <a:cxn ang="T13">
                    <a:pos x="T2" y="T3"/>
                  </a:cxn>
                  <a:cxn ang="T14">
                    <a:pos x="T4" y="T5"/>
                  </a:cxn>
                  <a:cxn ang="T15">
                    <a:pos x="T6" y="T7"/>
                  </a:cxn>
                  <a:cxn ang="T16">
                    <a:pos x="T8" y="T9"/>
                  </a:cxn>
                  <a:cxn ang="T17">
                    <a:pos x="T10" y="T11"/>
                  </a:cxn>
                </a:cxnLst>
                <a:rect l="T18" t="T19" r="T20" b="T21"/>
                <a:pathLst>
                  <a:path w="106" h="1275">
                    <a:moveTo>
                      <a:pt x="23" y="0"/>
                    </a:moveTo>
                    <a:lnTo>
                      <a:pt x="0" y="1275"/>
                    </a:lnTo>
                    <a:lnTo>
                      <a:pt x="85" y="1030"/>
                    </a:lnTo>
                    <a:lnTo>
                      <a:pt x="106" y="6"/>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2" name="Freeform 1061"/>
              <p:cNvSpPr>
                <a:spLocks/>
              </p:cNvSpPr>
              <p:nvPr/>
            </p:nvSpPr>
            <p:spPr bwMode="auto">
              <a:xfrm>
                <a:off x="5373" y="2746"/>
                <a:ext cx="47" cy="97"/>
              </a:xfrm>
              <a:custGeom>
                <a:avLst/>
                <a:gdLst>
                  <a:gd name="T0" fmla="*/ 0 w 142"/>
                  <a:gd name="T1" fmla="*/ 0 h 290"/>
                  <a:gd name="T2" fmla="*/ 0 w 142"/>
                  <a:gd name="T3" fmla="*/ 0 h 290"/>
                  <a:gd name="T4" fmla="*/ 0 w 142"/>
                  <a:gd name="T5" fmla="*/ 0 h 290"/>
                  <a:gd name="T6" fmla="*/ 0 w 142"/>
                  <a:gd name="T7" fmla="*/ 0 h 290"/>
                  <a:gd name="T8" fmla="*/ 0 w 142"/>
                  <a:gd name="T9" fmla="*/ 0 h 290"/>
                  <a:gd name="T10" fmla="*/ 0 w 142"/>
                  <a:gd name="T11" fmla="*/ 0 h 290"/>
                  <a:gd name="T12" fmla="*/ 0 60000 65536"/>
                  <a:gd name="T13" fmla="*/ 0 60000 65536"/>
                  <a:gd name="T14" fmla="*/ 0 60000 65536"/>
                  <a:gd name="T15" fmla="*/ 0 60000 65536"/>
                  <a:gd name="T16" fmla="*/ 0 60000 65536"/>
                  <a:gd name="T17" fmla="*/ 0 60000 65536"/>
                  <a:gd name="T18" fmla="*/ 0 w 142"/>
                  <a:gd name="T19" fmla="*/ 0 h 290"/>
                  <a:gd name="T20" fmla="*/ 142 w 142"/>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142" h="290">
                    <a:moveTo>
                      <a:pt x="0" y="15"/>
                    </a:moveTo>
                    <a:lnTo>
                      <a:pt x="0" y="290"/>
                    </a:lnTo>
                    <a:lnTo>
                      <a:pt x="142" y="241"/>
                    </a:lnTo>
                    <a:lnTo>
                      <a:pt x="100" y="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grpSp>
        <p:pic>
          <p:nvPicPr>
            <p:cNvPr id="72725" name="Picture 1062" descr="BL0032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6" y="2298"/>
              <a:ext cx="660" cy="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26" name="Oval 1063"/>
            <p:cNvSpPr>
              <a:spLocks noChangeArrowheads="1"/>
            </p:cNvSpPr>
            <p:nvPr/>
          </p:nvSpPr>
          <p:spPr bwMode="auto">
            <a:xfrm>
              <a:off x="1886" y="2605"/>
              <a:ext cx="1002" cy="773"/>
            </a:xfrm>
            <a:prstGeom prst="ellipse">
              <a:avLst/>
            </a:prstGeom>
            <a:solidFill>
              <a:schemeClr val="bg1"/>
            </a:solidFill>
            <a:ln w="38100">
              <a:solidFill>
                <a:srgbClr val="000000"/>
              </a:solidFill>
              <a:round/>
              <a:headEnd/>
              <a:tailEnd/>
            </a:ln>
          </p:spPr>
          <p:txBody>
            <a:bodyPr wrap="none" lIns="108807" tIns="54404" rIns="108807" bIns="54404" anchor="ct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nSpc>
                  <a:spcPct val="100000"/>
                </a:lnSpc>
                <a:spcBef>
                  <a:spcPct val="0"/>
                </a:spcBef>
                <a:buFontTx/>
                <a:buNone/>
              </a:pPr>
              <a:endParaRPr lang="sv-SE" altLang="sv-SE" sz="2400">
                <a:latin typeface="Calibri" panose="020F0502020204030204" pitchFamily="34" charset="0"/>
              </a:endParaRPr>
            </a:p>
          </p:txBody>
        </p:sp>
        <p:sp>
          <p:nvSpPr>
            <p:cNvPr id="72727" name="Rectangle 1064"/>
            <p:cNvSpPr>
              <a:spLocks noChangeArrowheads="1"/>
            </p:cNvSpPr>
            <p:nvPr/>
          </p:nvSpPr>
          <p:spPr bwMode="auto">
            <a:xfrm>
              <a:off x="1830" y="2783"/>
              <a:ext cx="1153"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07" tIns="54404" rIns="108807" bIns="54404">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0"/>
                </a:spcBef>
                <a:buFontTx/>
                <a:buNone/>
              </a:pPr>
              <a:r>
                <a:rPr lang="sv-SE" altLang="sv-SE" sz="1600" b="1" dirty="0" err="1">
                  <a:solidFill>
                    <a:srgbClr val="0000CC"/>
                  </a:solidFill>
                  <a:latin typeface="Calibri" panose="020F0502020204030204" pitchFamily="34" charset="0"/>
                </a:rPr>
                <a:t>Article</a:t>
              </a:r>
              <a:r>
                <a:rPr lang="sv-SE" altLang="sv-SE" sz="1600" b="1" dirty="0">
                  <a:solidFill>
                    <a:srgbClr val="0000CC"/>
                  </a:solidFill>
                  <a:latin typeface="Calibri" panose="020F0502020204030204" pitchFamily="34" charset="0"/>
                </a:rPr>
                <a:t> 3</a:t>
              </a:r>
              <a:r>
                <a:rPr lang="sv-SE" altLang="sv-SE" sz="1600" b="1" dirty="0">
                  <a:solidFill>
                    <a:schemeClr val="bg2"/>
                  </a:solidFill>
                  <a:latin typeface="Calibri" panose="020F0502020204030204" pitchFamily="34" charset="0"/>
                </a:rPr>
                <a:t/>
              </a:r>
              <a:br>
                <a:rPr lang="sv-SE" altLang="sv-SE" sz="1600" b="1" dirty="0">
                  <a:solidFill>
                    <a:schemeClr val="bg2"/>
                  </a:solidFill>
                  <a:latin typeface="Calibri" panose="020F0502020204030204" pitchFamily="34" charset="0"/>
                </a:rPr>
              </a:br>
              <a:r>
                <a:rPr lang="sv-SE" altLang="sv-SE" sz="1400" dirty="0">
                  <a:latin typeface="Calibri" panose="020F0502020204030204" pitchFamily="34" charset="0"/>
                </a:rPr>
                <a:t>T</a:t>
              </a:r>
              <a:r>
                <a:rPr lang="en-US" altLang="sv-SE" sz="1400" dirty="0">
                  <a:latin typeface="Calibri" panose="020F0502020204030204" pitchFamily="34" charset="0"/>
                </a:rPr>
                <a:t>he child’s </a:t>
              </a:r>
              <a:r>
                <a:rPr lang="en-US" altLang="sv-SE" sz="1400" dirty="0" smtClean="0">
                  <a:latin typeface="Calibri" panose="020F0502020204030204" pitchFamily="34" charset="0"/>
                </a:rPr>
                <a:t>best</a:t>
              </a:r>
              <a:endParaRPr lang="sv-SE" altLang="sv-SE" sz="1400" dirty="0">
                <a:latin typeface="Calibri" panose="020F0502020204030204" pitchFamily="34" charset="0"/>
              </a:endParaRPr>
            </a:p>
          </p:txBody>
        </p:sp>
      </p:grpSp>
      <p:grpSp>
        <p:nvGrpSpPr>
          <p:cNvPr id="72713" name="Group 1076"/>
          <p:cNvGrpSpPr>
            <a:grpSpLocks/>
          </p:cNvGrpSpPr>
          <p:nvPr/>
        </p:nvGrpSpPr>
        <p:grpSpPr bwMode="auto">
          <a:xfrm>
            <a:off x="4773613" y="3059113"/>
            <a:ext cx="1828800" cy="2530475"/>
            <a:chOff x="2918" y="2314"/>
            <a:chExt cx="1153" cy="1530"/>
          </a:xfrm>
        </p:grpSpPr>
        <p:grpSp>
          <p:nvGrpSpPr>
            <p:cNvPr id="72715" name="Group 1065"/>
            <p:cNvGrpSpPr>
              <a:grpSpLocks/>
            </p:cNvGrpSpPr>
            <p:nvPr/>
          </p:nvGrpSpPr>
          <p:grpSpPr bwMode="auto">
            <a:xfrm>
              <a:off x="3217" y="3203"/>
              <a:ext cx="580" cy="641"/>
              <a:chOff x="4929" y="2224"/>
              <a:chExt cx="580" cy="641"/>
            </a:xfrm>
          </p:grpSpPr>
          <p:sp>
            <p:nvSpPr>
              <p:cNvPr id="72719" name="Freeform 1066"/>
              <p:cNvSpPr>
                <a:spLocks/>
              </p:cNvSpPr>
              <p:nvPr/>
            </p:nvSpPr>
            <p:spPr bwMode="auto">
              <a:xfrm>
                <a:off x="5302" y="2231"/>
                <a:ext cx="52" cy="468"/>
              </a:xfrm>
              <a:custGeom>
                <a:avLst/>
                <a:gdLst>
                  <a:gd name="T0" fmla="*/ 0 w 155"/>
                  <a:gd name="T1" fmla="*/ 0 h 1406"/>
                  <a:gd name="T2" fmla="*/ 0 w 155"/>
                  <a:gd name="T3" fmla="*/ 0 h 1406"/>
                  <a:gd name="T4" fmla="*/ 0 w 155"/>
                  <a:gd name="T5" fmla="*/ 0 h 1406"/>
                  <a:gd name="T6" fmla="*/ 0 w 155"/>
                  <a:gd name="T7" fmla="*/ 0 h 1406"/>
                  <a:gd name="T8" fmla="*/ 0 w 155"/>
                  <a:gd name="T9" fmla="*/ 0 h 1406"/>
                  <a:gd name="T10" fmla="*/ 0 w 155"/>
                  <a:gd name="T11" fmla="*/ 0 h 1406"/>
                  <a:gd name="T12" fmla="*/ 0 w 155"/>
                  <a:gd name="T13" fmla="*/ 0 h 1406"/>
                  <a:gd name="T14" fmla="*/ 0 60000 65536"/>
                  <a:gd name="T15" fmla="*/ 0 60000 65536"/>
                  <a:gd name="T16" fmla="*/ 0 60000 65536"/>
                  <a:gd name="T17" fmla="*/ 0 60000 65536"/>
                  <a:gd name="T18" fmla="*/ 0 60000 65536"/>
                  <a:gd name="T19" fmla="*/ 0 60000 65536"/>
                  <a:gd name="T20" fmla="*/ 0 60000 65536"/>
                  <a:gd name="T21" fmla="*/ 0 w 155"/>
                  <a:gd name="T22" fmla="*/ 0 h 1406"/>
                  <a:gd name="T23" fmla="*/ 155 w 155"/>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1406">
                    <a:moveTo>
                      <a:pt x="42" y="0"/>
                    </a:moveTo>
                    <a:lnTo>
                      <a:pt x="0" y="1406"/>
                    </a:lnTo>
                    <a:lnTo>
                      <a:pt x="91" y="1406"/>
                    </a:lnTo>
                    <a:lnTo>
                      <a:pt x="155" y="1179"/>
                    </a:lnTo>
                    <a:lnTo>
                      <a:pt x="155" y="36"/>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0" name="Freeform 1067"/>
              <p:cNvSpPr>
                <a:spLocks/>
              </p:cNvSpPr>
              <p:nvPr/>
            </p:nvSpPr>
            <p:spPr bwMode="auto">
              <a:xfrm>
                <a:off x="4929" y="2231"/>
                <a:ext cx="580" cy="634"/>
              </a:xfrm>
              <a:custGeom>
                <a:avLst/>
                <a:gdLst>
                  <a:gd name="T0" fmla="*/ 0 w 1740"/>
                  <a:gd name="T1" fmla="*/ 0 h 1903"/>
                  <a:gd name="T2" fmla="*/ 0 w 1740"/>
                  <a:gd name="T3" fmla="*/ 0 h 1903"/>
                  <a:gd name="T4" fmla="*/ 0 w 1740"/>
                  <a:gd name="T5" fmla="*/ 0 h 1903"/>
                  <a:gd name="T6" fmla="*/ 0 w 1740"/>
                  <a:gd name="T7" fmla="*/ 0 h 1903"/>
                  <a:gd name="T8" fmla="*/ 0 w 1740"/>
                  <a:gd name="T9" fmla="*/ 0 h 1903"/>
                  <a:gd name="T10" fmla="*/ 0 w 1740"/>
                  <a:gd name="T11" fmla="*/ 0 h 1903"/>
                  <a:gd name="T12" fmla="*/ 0 w 1740"/>
                  <a:gd name="T13" fmla="*/ 0 h 1903"/>
                  <a:gd name="T14" fmla="*/ 0 w 1740"/>
                  <a:gd name="T15" fmla="*/ 0 h 1903"/>
                  <a:gd name="T16" fmla="*/ 0 w 1740"/>
                  <a:gd name="T17" fmla="*/ 0 h 1903"/>
                  <a:gd name="T18" fmla="*/ 0 w 1740"/>
                  <a:gd name="T19" fmla="*/ 0 h 1903"/>
                  <a:gd name="T20" fmla="*/ 0 w 1740"/>
                  <a:gd name="T21" fmla="*/ 0 h 1903"/>
                  <a:gd name="T22" fmla="*/ 0 w 1740"/>
                  <a:gd name="T23" fmla="*/ 0 h 1903"/>
                  <a:gd name="T24" fmla="*/ 0 w 1740"/>
                  <a:gd name="T25" fmla="*/ 0 h 1903"/>
                  <a:gd name="T26" fmla="*/ 0 w 1740"/>
                  <a:gd name="T27" fmla="*/ 0 h 1903"/>
                  <a:gd name="T28" fmla="*/ 0 w 1740"/>
                  <a:gd name="T29" fmla="*/ 0 h 1903"/>
                  <a:gd name="T30" fmla="*/ 0 w 1740"/>
                  <a:gd name="T31" fmla="*/ 0 h 1903"/>
                  <a:gd name="T32" fmla="*/ 0 w 1740"/>
                  <a:gd name="T33" fmla="*/ 0 h 1903"/>
                  <a:gd name="T34" fmla="*/ 0 w 1740"/>
                  <a:gd name="T35" fmla="*/ 0 h 1903"/>
                  <a:gd name="T36" fmla="*/ 0 w 1740"/>
                  <a:gd name="T37" fmla="*/ 0 h 1903"/>
                  <a:gd name="T38" fmla="*/ 0 w 1740"/>
                  <a:gd name="T39" fmla="*/ 0 h 1903"/>
                  <a:gd name="T40" fmla="*/ 0 w 1740"/>
                  <a:gd name="T41" fmla="*/ 0 h 19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40"/>
                  <a:gd name="T64" fmla="*/ 0 h 1903"/>
                  <a:gd name="T65" fmla="*/ 1740 w 1740"/>
                  <a:gd name="T66" fmla="*/ 1903 h 19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40" h="1903">
                    <a:moveTo>
                      <a:pt x="320" y="178"/>
                    </a:moveTo>
                    <a:lnTo>
                      <a:pt x="320" y="1399"/>
                    </a:lnTo>
                    <a:lnTo>
                      <a:pt x="276" y="1526"/>
                    </a:lnTo>
                    <a:lnTo>
                      <a:pt x="150" y="1554"/>
                    </a:lnTo>
                    <a:lnTo>
                      <a:pt x="157" y="1716"/>
                    </a:lnTo>
                    <a:lnTo>
                      <a:pt x="0" y="1903"/>
                    </a:lnTo>
                    <a:lnTo>
                      <a:pt x="1740" y="1898"/>
                    </a:lnTo>
                    <a:lnTo>
                      <a:pt x="1719" y="1778"/>
                    </a:lnTo>
                    <a:lnTo>
                      <a:pt x="327" y="1751"/>
                    </a:lnTo>
                    <a:lnTo>
                      <a:pt x="320" y="1624"/>
                    </a:lnTo>
                    <a:lnTo>
                      <a:pt x="1347" y="1624"/>
                    </a:lnTo>
                    <a:lnTo>
                      <a:pt x="1466" y="1546"/>
                    </a:lnTo>
                    <a:lnTo>
                      <a:pt x="396" y="1554"/>
                    </a:lnTo>
                    <a:lnTo>
                      <a:pt x="424" y="1427"/>
                    </a:lnTo>
                    <a:lnTo>
                      <a:pt x="1275" y="1434"/>
                    </a:lnTo>
                    <a:lnTo>
                      <a:pt x="1324" y="1502"/>
                    </a:lnTo>
                    <a:lnTo>
                      <a:pt x="1324" y="1334"/>
                    </a:lnTo>
                    <a:lnTo>
                      <a:pt x="439" y="1334"/>
                    </a:lnTo>
                    <a:lnTo>
                      <a:pt x="439" y="0"/>
                    </a:lnTo>
                    <a:lnTo>
                      <a:pt x="32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1" name="Freeform 1068"/>
              <p:cNvSpPr>
                <a:spLocks/>
              </p:cNvSpPr>
              <p:nvPr/>
            </p:nvSpPr>
            <p:spPr bwMode="auto">
              <a:xfrm>
                <a:off x="5138" y="2224"/>
                <a:ext cx="33" cy="421"/>
              </a:xfrm>
              <a:custGeom>
                <a:avLst/>
                <a:gdLst>
                  <a:gd name="T0" fmla="*/ 0 w 99"/>
                  <a:gd name="T1" fmla="*/ 0 h 1262"/>
                  <a:gd name="T2" fmla="*/ 0 w 99"/>
                  <a:gd name="T3" fmla="*/ 0 h 1262"/>
                  <a:gd name="T4" fmla="*/ 0 w 99"/>
                  <a:gd name="T5" fmla="*/ 0 h 1262"/>
                  <a:gd name="T6" fmla="*/ 0 w 99"/>
                  <a:gd name="T7" fmla="*/ 0 h 1262"/>
                  <a:gd name="T8" fmla="*/ 0 w 99"/>
                  <a:gd name="T9" fmla="*/ 0 h 1262"/>
                  <a:gd name="T10" fmla="*/ 0 w 99"/>
                  <a:gd name="T11" fmla="*/ 0 h 1262"/>
                  <a:gd name="T12" fmla="*/ 0 60000 65536"/>
                  <a:gd name="T13" fmla="*/ 0 60000 65536"/>
                  <a:gd name="T14" fmla="*/ 0 60000 65536"/>
                  <a:gd name="T15" fmla="*/ 0 60000 65536"/>
                  <a:gd name="T16" fmla="*/ 0 60000 65536"/>
                  <a:gd name="T17" fmla="*/ 0 60000 65536"/>
                  <a:gd name="T18" fmla="*/ 0 w 99"/>
                  <a:gd name="T19" fmla="*/ 0 h 1262"/>
                  <a:gd name="T20" fmla="*/ 99 w 99"/>
                  <a:gd name="T21" fmla="*/ 1262 h 1262"/>
                </a:gdLst>
                <a:ahLst/>
                <a:cxnLst>
                  <a:cxn ang="T12">
                    <a:pos x="T0" y="T1"/>
                  </a:cxn>
                  <a:cxn ang="T13">
                    <a:pos x="T2" y="T3"/>
                  </a:cxn>
                  <a:cxn ang="T14">
                    <a:pos x="T4" y="T5"/>
                  </a:cxn>
                  <a:cxn ang="T15">
                    <a:pos x="T6" y="T7"/>
                  </a:cxn>
                  <a:cxn ang="T16">
                    <a:pos x="T8" y="T9"/>
                  </a:cxn>
                  <a:cxn ang="T17">
                    <a:pos x="T10" y="T11"/>
                  </a:cxn>
                </a:cxnLst>
                <a:rect l="T18" t="T19" r="T20" b="T21"/>
                <a:pathLst>
                  <a:path w="99" h="1262">
                    <a:moveTo>
                      <a:pt x="0" y="0"/>
                    </a:moveTo>
                    <a:lnTo>
                      <a:pt x="14" y="1262"/>
                    </a:lnTo>
                    <a:lnTo>
                      <a:pt x="99" y="1058"/>
                    </a:lnTo>
                    <a:lnTo>
                      <a:pt x="7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2" name="Freeform 1069"/>
              <p:cNvSpPr>
                <a:spLocks/>
              </p:cNvSpPr>
              <p:nvPr/>
            </p:nvSpPr>
            <p:spPr bwMode="auto">
              <a:xfrm>
                <a:off x="5227" y="2224"/>
                <a:ext cx="35" cy="425"/>
              </a:xfrm>
              <a:custGeom>
                <a:avLst/>
                <a:gdLst>
                  <a:gd name="T0" fmla="*/ 0 w 106"/>
                  <a:gd name="T1" fmla="*/ 0 h 1275"/>
                  <a:gd name="T2" fmla="*/ 0 w 106"/>
                  <a:gd name="T3" fmla="*/ 0 h 1275"/>
                  <a:gd name="T4" fmla="*/ 0 w 106"/>
                  <a:gd name="T5" fmla="*/ 0 h 1275"/>
                  <a:gd name="T6" fmla="*/ 0 w 106"/>
                  <a:gd name="T7" fmla="*/ 0 h 1275"/>
                  <a:gd name="T8" fmla="*/ 0 w 106"/>
                  <a:gd name="T9" fmla="*/ 0 h 1275"/>
                  <a:gd name="T10" fmla="*/ 0 w 106"/>
                  <a:gd name="T11" fmla="*/ 0 h 1275"/>
                  <a:gd name="T12" fmla="*/ 0 60000 65536"/>
                  <a:gd name="T13" fmla="*/ 0 60000 65536"/>
                  <a:gd name="T14" fmla="*/ 0 60000 65536"/>
                  <a:gd name="T15" fmla="*/ 0 60000 65536"/>
                  <a:gd name="T16" fmla="*/ 0 60000 65536"/>
                  <a:gd name="T17" fmla="*/ 0 60000 65536"/>
                  <a:gd name="T18" fmla="*/ 0 w 106"/>
                  <a:gd name="T19" fmla="*/ 0 h 1275"/>
                  <a:gd name="T20" fmla="*/ 106 w 106"/>
                  <a:gd name="T21" fmla="*/ 1275 h 1275"/>
                </a:gdLst>
                <a:ahLst/>
                <a:cxnLst>
                  <a:cxn ang="T12">
                    <a:pos x="T0" y="T1"/>
                  </a:cxn>
                  <a:cxn ang="T13">
                    <a:pos x="T2" y="T3"/>
                  </a:cxn>
                  <a:cxn ang="T14">
                    <a:pos x="T4" y="T5"/>
                  </a:cxn>
                  <a:cxn ang="T15">
                    <a:pos x="T6" y="T7"/>
                  </a:cxn>
                  <a:cxn ang="T16">
                    <a:pos x="T8" y="T9"/>
                  </a:cxn>
                  <a:cxn ang="T17">
                    <a:pos x="T10" y="T11"/>
                  </a:cxn>
                </a:cxnLst>
                <a:rect l="T18" t="T19" r="T20" b="T21"/>
                <a:pathLst>
                  <a:path w="106" h="1275">
                    <a:moveTo>
                      <a:pt x="23" y="0"/>
                    </a:moveTo>
                    <a:lnTo>
                      <a:pt x="0" y="1275"/>
                    </a:lnTo>
                    <a:lnTo>
                      <a:pt x="85" y="1030"/>
                    </a:lnTo>
                    <a:lnTo>
                      <a:pt x="106" y="6"/>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3" name="Freeform 1070"/>
              <p:cNvSpPr>
                <a:spLocks/>
              </p:cNvSpPr>
              <p:nvPr/>
            </p:nvSpPr>
            <p:spPr bwMode="auto">
              <a:xfrm>
                <a:off x="5373" y="2746"/>
                <a:ext cx="47" cy="97"/>
              </a:xfrm>
              <a:custGeom>
                <a:avLst/>
                <a:gdLst>
                  <a:gd name="T0" fmla="*/ 0 w 142"/>
                  <a:gd name="T1" fmla="*/ 0 h 290"/>
                  <a:gd name="T2" fmla="*/ 0 w 142"/>
                  <a:gd name="T3" fmla="*/ 0 h 290"/>
                  <a:gd name="T4" fmla="*/ 0 w 142"/>
                  <a:gd name="T5" fmla="*/ 0 h 290"/>
                  <a:gd name="T6" fmla="*/ 0 w 142"/>
                  <a:gd name="T7" fmla="*/ 0 h 290"/>
                  <a:gd name="T8" fmla="*/ 0 w 142"/>
                  <a:gd name="T9" fmla="*/ 0 h 290"/>
                  <a:gd name="T10" fmla="*/ 0 w 142"/>
                  <a:gd name="T11" fmla="*/ 0 h 290"/>
                  <a:gd name="T12" fmla="*/ 0 60000 65536"/>
                  <a:gd name="T13" fmla="*/ 0 60000 65536"/>
                  <a:gd name="T14" fmla="*/ 0 60000 65536"/>
                  <a:gd name="T15" fmla="*/ 0 60000 65536"/>
                  <a:gd name="T16" fmla="*/ 0 60000 65536"/>
                  <a:gd name="T17" fmla="*/ 0 60000 65536"/>
                  <a:gd name="T18" fmla="*/ 0 w 142"/>
                  <a:gd name="T19" fmla="*/ 0 h 290"/>
                  <a:gd name="T20" fmla="*/ 142 w 142"/>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142" h="290">
                    <a:moveTo>
                      <a:pt x="0" y="15"/>
                    </a:moveTo>
                    <a:lnTo>
                      <a:pt x="0" y="290"/>
                    </a:lnTo>
                    <a:lnTo>
                      <a:pt x="142" y="241"/>
                    </a:lnTo>
                    <a:lnTo>
                      <a:pt x="100" y="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grpSp>
        <p:pic>
          <p:nvPicPr>
            <p:cNvPr id="72716" name="Picture 1071" descr="BL0032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4" y="2314"/>
              <a:ext cx="660" cy="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7" name="Oval 1072"/>
            <p:cNvSpPr>
              <a:spLocks noChangeArrowheads="1"/>
            </p:cNvSpPr>
            <p:nvPr/>
          </p:nvSpPr>
          <p:spPr bwMode="auto">
            <a:xfrm>
              <a:off x="2974" y="2621"/>
              <a:ext cx="1002" cy="773"/>
            </a:xfrm>
            <a:prstGeom prst="ellipse">
              <a:avLst/>
            </a:prstGeom>
            <a:solidFill>
              <a:schemeClr val="bg1"/>
            </a:solidFill>
            <a:ln w="38100">
              <a:solidFill>
                <a:srgbClr val="000000"/>
              </a:solidFill>
              <a:round/>
              <a:headEnd/>
              <a:tailEnd/>
            </a:ln>
          </p:spPr>
          <p:txBody>
            <a:bodyPr wrap="none" lIns="108807" tIns="54404" rIns="108807" bIns="54404" anchor="ct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nSpc>
                  <a:spcPct val="100000"/>
                </a:lnSpc>
                <a:spcBef>
                  <a:spcPct val="0"/>
                </a:spcBef>
                <a:buFontTx/>
                <a:buNone/>
              </a:pPr>
              <a:endParaRPr lang="sv-SE" altLang="sv-SE" sz="2400">
                <a:latin typeface="Calibri" panose="020F0502020204030204" pitchFamily="34" charset="0"/>
              </a:endParaRPr>
            </a:p>
          </p:txBody>
        </p:sp>
        <p:sp>
          <p:nvSpPr>
            <p:cNvPr id="72718" name="Rectangle 1073"/>
            <p:cNvSpPr>
              <a:spLocks noChangeArrowheads="1"/>
            </p:cNvSpPr>
            <p:nvPr/>
          </p:nvSpPr>
          <p:spPr bwMode="auto">
            <a:xfrm>
              <a:off x="2918" y="2727"/>
              <a:ext cx="1153"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07" tIns="54404" rIns="108807" bIns="54404">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0"/>
                </a:spcBef>
                <a:buFontTx/>
                <a:buNone/>
              </a:pPr>
              <a:r>
                <a:rPr lang="sv-SE" altLang="sv-SE" sz="1600" b="1" dirty="0" err="1">
                  <a:solidFill>
                    <a:srgbClr val="0000CC"/>
                  </a:solidFill>
                  <a:latin typeface="Calibri" panose="020F0502020204030204" pitchFamily="34" charset="0"/>
                </a:rPr>
                <a:t>Article</a:t>
              </a:r>
              <a:r>
                <a:rPr lang="sv-SE" altLang="sv-SE" sz="1600" b="1" dirty="0">
                  <a:solidFill>
                    <a:srgbClr val="0000CC"/>
                  </a:solidFill>
                  <a:latin typeface="Calibri" panose="020F0502020204030204" pitchFamily="34" charset="0"/>
                </a:rPr>
                <a:t> 6</a:t>
              </a:r>
              <a:br>
                <a:rPr lang="sv-SE" altLang="sv-SE" sz="1600" b="1" dirty="0">
                  <a:solidFill>
                    <a:srgbClr val="0000CC"/>
                  </a:solidFill>
                  <a:latin typeface="Calibri" panose="020F0502020204030204" pitchFamily="34" charset="0"/>
                </a:rPr>
              </a:br>
              <a:r>
                <a:rPr lang="sv-SE" altLang="sv-SE" sz="1400" dirty="0" smtClean="0">
                  <a:latin typeface="Calibri" panose="020F0502020204030204" pitchFamily="34" charset="0"/>
                </a:rPr>
                <a:t>The </a:t>
              </a:r>
              <a:r>
                <a:rPr lang="sv-SE" altLang="sv-SE" sz="1400" dirty="0" err="1" smtClean="0">
                  <a:latin typeface="Calibri" panose="020F0502020204030204" pitchFamily="34" charset="0"/>
                </a:rPr>
                <a:t>childs</a:t>
              </a:r>
              <a:r>
                <a:rPr lang="sv-SE" altLang="sv-SE" sz="1400" dirty="0" smtClean="0">
                  <a:latin typeface="Calibri" panose="020F0502020204030204" pitchFamily="34" charset="0"/>
                </a:rPr>
                <a:t> right to </a:t>
              </a:r>
              <a:r>
                <a:rPr lang="sv-SE" altLang="sv-SE" sz="1400" dirty="0" err="1" smtClean="0">
                  <a:latin typeface="Calibri" panose="020F0502020204030204" pitchFamily="34" charset="0"/>
                </a:rPr>
                <a:t>life</a:t>
              </a:r>
              <a:r>
                <a:rPr lang="sv-SE" altLang="sv-SE" sz="1400" dirty="0" smtClean="0">
                  <a:latin typeface="Calibri" panose="020F0502020204030204" pitchFamily="34" charset="0"/>
                </a:rPr>
                <a:t>, </a:t>
              </a:r>
              <a:r>
                <a:rPr lang="sv-SE" altLang="sv-SE" sz="1400" dirty="0" err="1" smtClean="0">
                  <a:latin typeface="Calibri" panose="020F0502020204030204" pitchFamily="34" charset="0"/>
                </a:rPr>
                <a:t>survival</a:t>
              </a:r>
              <a:r>
                <a:rPr lang="sv-SE" altLang="sv-SE" sz="1400" dirty="0" smtClean="0">
                  <a:latin typeface="Calibri" panose="020F0502020204030204" pitchFamily="34" charset="0"/>
                </a:rPr>
                <a:t> and </a:t>
              </a:r>
              <a:r>
                <a:rPr lang="sv-SE" altLang="sv-SE" sz="1400" dirty="0" err="1" smtClean="0">
                  <a:latin typeface="Calibri" panose="020F0502020204030204" pitchFamily="34" charset="0"/>
                </a:rPr>
                <a:t>development</a:t>
              </a:r>
              <a:endParaRPr lang="sv-SE" altLang="sv-SE" sz="1400" dirty="0">
                <a:latin typeface="Calibri" panose="020F0502020204030204" pitchFamily="34" charset="0"/>
              </a:endParaRPr>
            </a:p>
          </p:txBody>
        </p:sp>
      </p:grpSp>
      <p:sp>
        <p:nvSpPr>
          <p:cNvPr id="38922" name="Rectangle 1078"/>
          <p:cNvSpPr>
            <a:spLocks noChangeArrowheads="1"/>
          </p:cNvSpPr>
          <p:nvPr/>
        </p:nvSpPr>
        <p:spPr bwMode="auto">
          <a:xfrm>
            <a:off x="755650" y="54927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8" tIns="45699" rIns="91398" bIns="45699"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a:defRPr/>
            </a:pPr>
            <a:r>
              <a:rPr lang="sv-SE" altLang="sv-SE" sz="4400" dirty="0">
                <a:solidFill>
                  <a:schemeClr val="bg1"/>
                </a:solidFill>
                <a:latin typeface="+mj-lt"/>
              </a:rPr>
              <a:t>The </a:t>
            </a:r>
            <a:r>
              <a:rPr lang="sv-SE" altLang="sv-SE" sz="4400" dirty="0" err="1">
                <a:solidFill>
                  <a:schemeClr val="bg1"/>
                </a:solidFill>
                <a:latin typeface="+mj-lt"/>
              </a:rPr>
              <a:t>core</a:t>
            </a:r>
            <a:r>
              <a:rPr lang="sv-SE" altLang="sv-SE" sz="4400" dirty="0">
                <a:solidFill>
                  <a:schemeClr val="bg1"/>
                </a:solidFill>
                <a:latin typeface="+mj-lt"/>
              </a:rPr>
              <a:t> </a:t>
            </a:r>
            <a:r>
              <a:rPr lang="sv-SE" altLang="sv-SE" sz="4400" dirty="0" err="1">
                <a:solidFill>
                  <a:schemeClr val="bg1"/>
                </a:solidFill>
                <a:latin typeface="+mj-lt"/>
              </a:rPr>
              <a:t>principles</a:t>
            </a:r>
            <a:endParaRPr lang="sv-SE" altLang="sv-SE" sz="4400" dirty="0" smtClean="0">
              <a:solidFill>
                <a:schemeClr val="bg1"/>
              </a:solidFill>
              <a:latin typeface="+mj-lt"/>
            </a:endParaRPr>
          </a:p>
        </p:txBody>
      </p:sp>
    </p:spTree>
    <p:extLst>
      <p:ext uri="{BB962C8B-B14F-4D97-AF65-F5344CB8AC3E}">
        <p14:creationId xmlns:p14="http://schemas.microsoft.com/office/powerpoint/2010/main" val="49162235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a:stretch>
            <a:fillRect/>
          </a:stretch>
        </p:blipFill>
        <p:spPr>
          <a:xfrm>
            <a:off x="948148" y="1361215"/>
            <a:ext cx="7451296" cy="3155702"/>
          </a:xfrm>
          <a:prstGeom prst="rect">
            <a:avLst/>
          </a:prstGeom>
        </p:spPr>
      </p:pic>
      <p:sp>
        <p:nvSpPr>
          <p:cNvPr id="4" name="textruta 3"/>
          <p:cNvSpPr txBox="1"/>
          <p:nvPr/>
        </p:nvSpPr>
        <p:spPr>
          <a:xfrm>
            <a:off x="1488375" y="4704202"/>
            <a:ext cx="955518" cy="369332"/>
          </a:xfrm>
          <a:prstGeom prst="rect">
            <a:avLst/>
          </a:prstGeom>
          <a:noFill/>
        </p:spPr>
        <p:txBody>
          <a:bodyPr wrap="none" rtlCol="0">
            <a:spAutoFit/>
          </a:bodyPr>
          <a:lstStyle/>
          <a:p>
            <a:r>
              <a:rPr lang="sv-SE" b="1" dirty="0" err="1" smtClean="0"/>
              <a:t>Equality</a:t>
            </a:r>
            <a:endParaRPr lang="sv-SE" b="1" dirty="0"/>
          </a:p>
        </p:txBody>
      </p:sp>
      <p:sp>
        <p:nvSpPr>
          <p:cNvPr id="5" name="textruta 4"/>
          <p:cNvSpPr txBox="1"/>
          <p:nvPr/>
        </p:nvSpPr>
        <p:spPr>
          <a:xfrm>
            <a:off x="4087258" y="4704202"/>
            <a:ext cx="821700" cy="369332"/>
          </a:xfrm>
          <a:prstGeom prst="rect">
            <a:avLst/>
          </a:prstGeom>
          <a:noFill/>
        </p:spPr>
        <p:txBody>
          <a:bodyPr wrap="none" rtlCol="0">
            <a:spAutoFit/>
          </a:bodyPr>
          <a:lstStyle/>
          <a:p>
            <a:r>
              <a:rPr lang="sv-SE" b="1" dirty="0" err="1" smtClean="0"/>
              <a:t>Justice</a:t>
            </a:r>
            <a:endParaRPr lang="sv-SE" b="1" dirty="0"/>
          </a:p>
        </p:txBody>
      </p:sp>
      <p:sp>
        <p:nvSpPr>
          <p:cNvPr id="7" name="textruta 6"/>
          <p:cNvSpPr txBox="1"/>
          <p:nvPr/>
        </p:nvSpPr>
        <p:spPr>
          <a:xfrm>
            <a:off x="6203522" y="4704202"/>
            <a:ext cx="2195922" cy="646331"/>
          </a:xfrm>
          <a:prstGeom prst="rect">
            <a:avLst/>
          </a:prstGeom>
          <a:noFill/>
        </p:spPr>
        <p:txBody>
          <a:bodyPr wrap="none" rtlCol="0">
            <a:spAutoFit/>
          </a:bodyPr>
          <a:lstStyle/>
          <a:p>
            <a:r>
              <a:rPr lang="sv-SE" b="1" dirty="0" err="1" smtClean="0"/>
              <a:t>Removing</a:t>
            </a:r>
            <a:r>
              <a:rPr lang="sv-SE" b="1" dirty="0" smtClean="0"/>
              <a:t> </a:t>
            </a:r>
            <a:r>
              <a:rPr lang="sv-SE" b="1" dirty="0" err="1" smtClean="0"/>
              <a:t>systematic</a:t>
            </a:r>
            <a:endParaRPr lang="sv-SE" b="1" dirty="0" smtClean="0"/>
          </a:p>
          <a:p>
            <a:r>
              <a:rPr lang="sv-SE" b="1" dirty="0" err="1" smtClean="0"/>
              <a:t>barriers</a:t>
            </a:r>
            <a:endParaRPr lang="sv-SE" b="1" dirty="0"/>
          </a:p>
        </p:txBody>
      </p:sp>
    </p:spTree>
    <p:extLst>
      <p:ext uri="{BB962C8B-B14F-4D97-AF65-F5344CB8AC3E}">
        <p14:creationId xmlns:p14="http://schemas.microsoft.com/office/powerpoint/2010/main" val="16282038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9" name="Platshållare för innehåll 5"/>
          <p:cNvSpPr>
            <a:spLocks noGrp="1"/>
          </p:cNvSpPr>
          <p:nvPr>
            <p:ph sz="quarter" idx="4294967295"/>
          </p:nvPr>
        </p:nvSpPr>
        <p:spPr>
          <a:xfrm>
            <a:off x="5540375" y="2205038"/>
            <a:ext cx="2925199" cy="3695700"/>
          </a:xfrm>
          <a:prstGeom prst="rect">
            <a:avLst/>
          </a:prstGeom>
        </p:spPr>
        <p:txBody>
          <a:bodyPr lIns="91434" tIns="45717" rIns="91434" bIns="45717"/>
          <a:lstStyle/>
          <a:p>
            <a:pPr marL="0" indent="0">
              <a:buNone/>
            </a:pPr>
            <a:endParaRPr lang="sv-SE" sz="1300" b="1" dirty="0">
              <a:solidFill>
                <a:srgbClr val="0033CC"/>
              </a:solidFill>
            </a:endParaRPr>
          </a:p>
          <a:p>
            <a:pPr marL="0" indent="0">
              <a:buNone/>
            </a:pPr>
            <a:r>
              <a:rPr lang="sv-SE" sz="1500" b="1" dirty="0">
                <a:solidFill>
                  <a:srgbClr val="0033CC"/>
                </a:solidFill>
              </a:rPr>
              <a:t>  </a:t>
            </a:r>
          </a:p>
        </p:txBody>
      </p:sp>
      <p:pic>
        <p:nvPicPr>
          <p:cNvPr id="20491" name="Picture 9" descr="C:\Documents and Settings\ueen9265\Lokala inställningar\Temporary Internet Files\Content.IE5\7AN52RZN\MC90030011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724" y="3517609"/>
            <a:ext cx="1408386"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6" name="Picture 2" descr="http://ss11i01.stream.ip-only.net/images/blog/images/entries/69/45/19/4862/8354339317f30819"/>
          <p:cNvPicPr>
            <a:picLocks noChangeAspect="1" noChangeArrowheads="1"/>
          </p:cNvPicPr>
          <p:nvPr/>
        </p:nvPicPr>
        <p:blipFill rotWithShape="1">
          <a:blip r:embed="rId4">
            <a:extLst>
              <a:ext uri="{28A0092B-C50C-407E-A947-70E740481C1C}">
                <a14:useLocalDpi xmlns:a14="http://schemas.microsoft.com/office/drawing/2010/main" val="0"/>
              </a:ext>
            </a:extLst>
          </a:blip>
          <a:srcRect t="10167"/>
          <a:stretch/>
        </p:blipFill>
        <p:spPr bwMode="auto">
          <a:xfrm>
            <a:off x="5961966" y="2634191"/>
            <a:ext cx="2579808" cy="29197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Kommentar i oval 2"/>
          <p:cNvSpPr/>
          <p:nvPr/>
        </p:nvSpPr>
        <p:spPr>
          <a:xfrm>
            <a:off x="484667" y="1124600"/>
            <a:ext cx="3091644" cy="2015207"/>
          </a:xfrm>
          <a:prstGeom prst="wedgeEllipseCallou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 name="textruta 3"/>
          <p:cNvSpPr txBox="1"/>
          <p:nvPr/>
        </p:nvSpPr>
        <p:spPr>
          <a:xfrm>
            <a:off x="987104" y="1255040"/>
            <a:ext cx="2633031" cy="1477328"/>
          </a:xfrm>
          <a:prstGeom prst="rect">
            <a:avLst/>
          </a:prstGeom>
          <a:noFill/>
        </p:spPr>
        <p:txBody>
          <a:bodyPr wrap="square" rtlCol="0">
            <a:spAutoFit/>
          </a:bodyPr>
          <a:lstStyle/>
          <a:p>
            <a:r>
              <a:rPr lang="sv-SE" b="1" dirty="0" smtClean="0">
                <a:solidFill>
                  <a:schemeClr val="bg1"/>
                </a:solidFill>
              </a:rPr>
              <a:t>Child </a:t>
            </a:r>
            <a:r>
              <a:rPr lang="sv-SE" b="1" dirty="0" err="1" smtClean="0">
                <a:solidFill>
                  <a:schemeClr val="bg1"/>
                </a:solidFill>
              </a:rPr>
              <a:t>perspective</a:t>
            </a:r>
            <a:endParaRPr lang="sv-SE" b="1" dirty="0" smtClean="0">
              <a:solidFill>
                <a:schemeClr val="bg1"/>
              </a:solidFill>
            </a:endParaRPr>
          </a:p>
          <a:p>
            <a:r>
              <a:rPr lang="en-US" dirty="0" smtClean="0">
                <a:solidFill>
                  <a:schemeClr val="bg1"/>
                </a:solidFill>
              </a:rPr>
              <a:t>Adults </a:t>
            </a:r>
            <a:r>
              <a:rPr lang="en-US" dirty="0">
                <a:solidFill>
                  <a:schemeClr val="bg1"/>
                </a:solidFill>
              </a:rPr>
              <a:t>with knowledge and skills see the child and </a:t>
            </a:r>
            <a:r>
              <a:rPr lang="en-US" dirty="0" smtClean="0">
                <a:solidFill>
                  <a:schemeClr val="bg1"/>
                </a:solidFill>
              </a:rPr>
              <a:t>try </a:t>
            </a:r>
            <a:r>
              <a:rPr lang="en-US" dirty="0">
                <a:solidFill>
                  <a:schemeClr val="bg1"/>
                </a:solidFill>
              </a:rPr>
              <a:t>to understand and do the best for the child</a:t>
            </a:r>
            <a:endParaRPr lang="sv-SE" dirty="0">
              <a:solidFill>
                <a:schemeClr val="bg1"/>
              </a:solidFill>
            </a:endParaRPr>
          </a:p>
        </p:txBody>
      </p:sp>
      <p:sp>
        <p:nvSpPr>
          <p:cNvPr id="12" name="Kommentar i oval 11"/>
          <p:cNvSpPr/>
          <p:nvPr/>
        </p:nvSpPr>
        <p:spPr>
          <a:xfrm>
            <a:off x="2668701" y="3183981"/>
            <a:ext cx="3267052" cy="1971913"/>
          </a:xfrm>
          <a:prstGeom prst="wedgeEllipseCallout">
            <a:avLst>
              <a:gd name="adj1" fmla="val -13350"/>
              <a:gd name="adj2" fmla="val 64947"/>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 name="textruta 12"/>
          <p:cNvSpPr txBox="1"/>
          <p:nvPr/>
        </p:nvSpPr>
        <p:spPr>
          <a:xfrm>
            <a:off x="5984943" y="727710"/>
            <a:ext cx="2633031" cy="1477328"/>
          </a:xfrm>
          <a:prstGeom prst="rect">
            <a:avLst/>
          </a:prstGeom>
          <a:noFill/>
        </p:spPr>
        <p:txBody>
          <a:bodyPr wrap="square" rtlCol="0">
            <a:spAutoFit/>
          </a:bodyPr>
          <a:lstStyle/>
          <a:p>
            <a:r>
              <a:rPr lang="en-US" b="1" dirty="0">
                <a:solidFill>
                  <a:schemeClr val="bg1"/>
                </a:solidFill>
              </a:rPr>
              <a:t>The child's perspective</a:t>
            </a:r>
          </a:p>
          <a:p>
            <a:r>
              <a:rPr lang="en-US" dirty="0" smtClean="0">
                <a:solidFill>
                  <a:schemeClr val="bg1"/>
                </a:solidFill>
              </a:rPr>
              <a:t>What the child itself experiences</a:t>
            </a:r>
            <a:r>
              <a:rPr lang="en-US" dirty="0">
                <a:solidFill>
                  <a:schemeClr val="bg1"/>
                </a:solidFill>
              </a:rPr>
              <a:t>, sees, feels &amp; describes. Nothing </a:t>
            </a:r>
            <a:r>
              <a:rPr lang="en-US" dirty="0" smtClean="0">
                <a:solidFill>
                  <a:schemeClr val="bg1"/>
                </a:solidFill>
              </a:rPr>
              <a:t>that we </a:t>
            </a:r>
            <a:r>
              <a:rPr lang="en-US" dirty="0">
                <a:solidFill>
                  <a:schemeClr val="bg1"/>
                </a:solidFill>
              </a:rPr>
              <a:t>adults can </a:t>
            </a:r>
            <a:r>
              <a:rPr lang="en-US" dirty="0" smtClean="0">
                <a:solidFill>
                  <a:schemeClr val="bg1"/>
                </a:solidFill>
              </a:rPr>
              <a:t>guess</a:t>
            </a:r>
            <a:r>
              <a:rPr lang="en-US" b="1" dirty="0">
                <a:solidFill>
                  <a:schemeClr val="bg1"/>
                </a:solidFill>
              </a:rPr>
              <a:t>.</a:t>
            </a:r>
            <a:endParaRPr lang="sv-SE" dirty="0">
              <a:solidFill>
                <a:schemeClr val="bg1"/>
              </a:solidFill>
            </a:endParaRPr>
          </a:p>
        </p:txBody>
      </p:sp>
      <p:sp>
        <p:nvSpPr>
          <p:cNvPr id="14" name="Kommentar i oval 13"/>
          <p:cNvSpPr/>
          <p:nvPr/>
        </p:nvSpPr>
        <p:spPr>
          <a:xfrm>
            <a:off x="5453349" y="555206"/>
            <a:ext cx="3164625" cy="1839798"/>
          </a:xfrm>
          <a:prstGeom prst="wedgeEllipseCallout">
            <a:avLst>
              <a:gd name="adj1" fmla="val 5995"/>
              <a:gd name="adj2" fmla="val 63465"/>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textruta 14"/>
          <p:cNvSpPr txBox="1"/>
          <p:nvPr/>
        </p:nvSpPr>
        <p:spPr>
          <a:xfrm>
            <a:off x="3285422" y="3275832"/>
            <a:ext cx="2633031" cy="1754326"/>
          </a:xfrm>
          <a:prstGeom prst="rect">
            <a:avLst/>
          </a:prstGeom>
          <a:noFill/>
        </p:spPr>
        <p:txBody>
          <a:bodyPr wrap="square" rtlCol="0">
            <a:spAutoFit/>
          </a:bodyPr>
          <a:lstStyle/>
          <a:p>
            <a:r>
              <a:rPr lang="sv-SE" b="1" dirty="0" smtClean="0">
                <a:solidFill>
                  <a:schemeClr val="bg1"/>
                </a:solidFill>
              </a:rPr>
              <a:t>The </a:t>
            </a:r>
            <a:r>
              <a:rPr lang="sv-SE" b="1" dirty="0" err="1" smtClean="0">
                <a:solidFill>
                  <a:schemeClr val="bg1"/>
                </a:solidFill>
              </a:rPr>
              <a:t>child</a:t>
            </a:r>
            <a:r>
              <a:rPr lang="sv-SE" b="1" dirty="0" smtClean="0">
                <a:solidFill>
                  <a:schemeClr val="bg1"/>
                </a:solidFill>
              </a:rPr>
              <a:t> </a:t>
            </a:r>
            <a:r>
              <a:rPr lang="sv-SE" b="1" dirty="0" err="1" smtClean="0">
                <a:solidFill>
                  <a:schemeClr val="bg1"/>
                </a:solidFill>
              </a:rPr>
              <a:t>rights</a:t>
            </a:r>
            <a:r>
              <a:rPr lang="sv-SE" b="1" dirty="0" smtClean="0">
                <a:solidFill>
                  <a:schemeClr val="bg1"/>
                </a:solidFill>
              </a:rPr>
              <a:t> </a:t>
            </a:r>
            <a:r>
              <a:rPr lang="sv-SE" b="1" dirty="0" err="1" smtClean="0">
                <a:solidFill>
                  <a:schemeClr val="bg1"/>
                </a:solidFill>
              </a:rPr>
              <a:t>perspective</a:t>
            </a:r>
            <a:endParaRPr lang="sv-SE" b="1" dirty="0" smtClean="0">
              <a:solidFill>
                <a:schemeClr val="bg1"/>
              </a:solidFill>
            </a:endParaRPr>
          </a:p>
          <a:p>
            <a:r>
              <a:rPr lang="sv-SE" dirty="0" err="1" smtClean="0">
                <a:solidFill>
                  <a:schemeClr val="bg1"/>
                </a:solidFill>
              </a:rPr>
              <a:t>When</a:t>
            </a:r>
            <a:r>
              <a:rPr lang="sv-SE" dirty="0" smtClean="0">
                <a:solidFill>
                  <a:schemeClr val="bg1"/>
                </a:solidFill>
              </a:rPr>
              <a:t> </a:t>
            </a:r>
            <a:r>
              <a:rPr lang="sv-SE" dirty="0" err="1" smtClean="0">
                <a:solidFill>
                  <a:schemeClr val="bg1"/>
                </a:solidFill>
              </a:rPr>
              <a:t>we</a:t>
            </a:r>
            <a:r>
              <a:rPr lang="sv-SE" dirty="0" smtClean="0">
                <a:solidFill>
                  <a:schemeClr val="bg1"/>
                </a:solidFill>
              </a:rPr>
              <a:t> plan and </a:t>
            </a:r>
            <a:r>
              <a:rPr lang="sv-SE" dirty="0" err="1" smtClean="0">
                <a:solidFill>
                  <a:schemeClr val="bg1"/>
                </a:solidFill>
              </a:rPr>
              <a:t>decide</a:t>
            </a:r>
            <a:r>
              <a:rPr lang="sv-SE" dirty="0" smtClean="0">
                <a:solidFill>
                  <a:schemeClr val="bg1"/>
                </a:solidFill>
              </a:rPr>
              <a:t> </a:t>
            </a:r>
            <a:r>
              <a:rPr lang="sv-SE" dirty="0" err="1" smtClean="0">
                <a:solidFill>
                  <a:schemeClr val="bg1"/>
                </a:solidFill>
              </a:rPr>
              <a:t>based</a:t>
            </a:r>
            <a:r>
              <a:rPr lang="sv-SE" dirty="0" smtClean="0">
                <a:solidFill>
                  <a:schemeClr val="bg1"/>
                </a:solidFill>
              </a:rPr>
              <a:t> on the </a:t>
            </a:r>
            <a:r>
              <a:rPr lang="sv-SE" dirty="0" err="1" smtClean="0">
                <a:solidFill>
                  <a:schemeClr val="bg1"/>
                </a:solidFill>
              </a:rPr>
              <a:t>rights</a:t>
            </a:r>
            <a:r>
              <a:rPr lang="sv-SE" dirty="0" smtClean="0">
                <a:solidFill>
                  <a:schemeClr val="bg1"/>
                </a:solidFill>
              </a:rPr>
              <a:t> </a:t>
            </a:r>
            <a:r>
              <a:rPr lang="sv-SE" dirty="0" err="1" smtClean="0">
                <a:solidFill>
                  <a:schemeClr val="bg1"/>
                </a:solidFill>
              </a:rPr>
              <a:t>that</a:t>
            </a:r>
            <a:r>
              <a:rPr lang="sv-SE" dirty="0" smtClean="0">
                <a:solidFill>
                  <a:schemeClr val="bg1"/>
                </a:solidFill>
              </a:rPr>
              <a:t> </a:t>
            </a:r>
            <a:r>
              <a:rPr lang="sv-SE" dirty="0" err="1" smtClean="0">
                <a:solidFill>
                  <a:schemeClr val="bg1"/>
                </a:solidFill>
              </a:rPr>
              <a:t>children</a:t>
            </a:r>
            <a:r>
              <a:rPr lang="sv-SE" dirty="0" smtClean="0">
                <a:solidFill>
                  <a:schemeClr val="bg1"/>
                </a:solidFill>
              </a:rPr>
              <a:t> </a:t>
            </a:r>
            <a:r>
              <a:rPr lang="sv-SE" dirty="0" err="1" smtClean="0">
                <a:solidFill>
                  <a:schemeClr val="bg1"/>
                </a:solidFill>
              </a:rPr>
              <a:t>have</a:t>
            </a:r>
            <a:r>
              <a:rPr lang="sv-SE" dirty="0" smtClean="0">
                <a:solidFill>
                  <a:schemeClr val="bg1"/>
                </a:solidFill>
              </a:rPr>
              <a:t>. </a:t>
            </a:r>
            <a:r>
              <a:rPr lang="sv-SE" dirty="0" err="1" smtClean="0">
                <a:solidFill>
                  <a:schemeClr val="bg1"/>
                </a:solidFill>
              </a:rPr>
              <a:t>Includes</a:t>
            </a:r>
            <a:r>
              <a:rPr lang="sv-SE" dirty="0" smtClean="0">
                <a:solidFill>
                  <a:schemeClr val="bg1"/>
                </a:solidFill>
              </a:rPr>
              <a:t> a legal </a:t>
            </a:r>
            <a:r>
              <a:rPr lang="sv-SE" dirty="0" err="1" smtClean="0">
                <a:solidFill>
                  <a:schemeClr val="bg1"/>
                </a:solidFill>
              </a:rPr>
              <a:t>aspect</a:t>
            </a:r>
            <a:r>
              <a:rPr lang="sv-SE" dirty="0" smtClean="0">
                <a:solidFill>
                  <a:schemeClr val="bg1"/>
                </a:solidFill>
              </a:rPr>
              <a:t>.</a:t>
            </a:r>
            <a:endParaRPr lang="sv-SE" dirty="0">
              <a:solidFill>
                <a:schemeClr val="bg1"/>
              </a:solidFill>
            </a:endParaRPr>
          </a:p>
        </p:txBody>
      </p:sp>
      <p:sp>
        <p:nvSpPr>
          <p:cNvPr id="5" name="textruta 4"/>
          <p:cNvSpPr txBox="1"/>
          <p:nvPr/>
        </p:nvSpPr>
        <p:spPr>
          <a:xfrm>
            <a:off x="3838327" y="2414227"/>
            <a:ext cx="2074858" cy="369332"/>
          </a:xfrm>
          <a:prstGeom prst="rect">
            <a:avLst/>
          </a:prstGeom>
          <a:noFill/>
        </p:spPr>
        <p:txBody>
          <a:bodyPr wrap="square" rtlCol="0">
            <a:spAutoFit/>
          </a:bodyPr>
          <a:lstStyle/>
          <a:p>
            <a:r>
              <a:rPr lang="sv-SE" b="1" i="1" dirty="0" smtClean="0">
                <a:solidFill>
                  <a:schemeClr val="bg1"/>
                </a:solidFill>
              </a:rPr>
              <a:t>Three </a:t>
            </a:r>
            <a:r>
              <a:rPr lang="sv-SE" b="1" i="1" dirty="0" err="1" smtClean="0">
                <a:solidFill>
                  <a:schemeClr val="bg1"/>
                </a:solidFill>
              </a:rPr>
              <a:t>perspectives</a:t>
            </a:r>
            <a:endParaRPr lang="sv-SE" b="1" i="1" dirty="0">
              <a:solidFill>
                <a:schemeClr val="bg1"/>
              </a:solidFill>
            </a:endParaRPr>
          </a:p>
        </p:txBody>
      </p:sp>
      <p:pic>
        <p:nvPicPr>
          <p:cNvPr id="6" name="Bildobjekt 5"/>
          <p:cNvPicPr>
            <a:picLocks noChangeAspect="1"/>
          </p:cNvPicPr>
          <p:nvPr/>
        </p:nvPicPr>
        <p:blipFill>
          <a:blip r:embed="rId5"/>
          <a:stretch>
            <a:fillRect/>
          </a:stretch>
        </p:blipFill>
        <p:spPr>
          <a:xfrm>
            <a:off x="3237408" y="5634338"/>
            <a:ext cx="1004085" cy="1094679"/>
          </a:xfrm>
          <a:prstGeom prst="rect">
            <a:avLst/>
          </a:prstGeom>
        </p:spPr>
      </p:pic>
    </p:spTree>
    <p:extLst>
      <p:ext uri="{BB962C8B-B14F-4D97-AF65-F5344CB8AC3E}">
        <p14:creationId xmlns:p14="http://schemas.microsoft.com/office/powerpoint/2010/main" val="27984979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320879" y="2274850"/>
            <a:ext cx="5309402" cy="1107996"/>
          </a:xfrm>
          <a:prstGeom prst="rect">
            <a:avLst/>
          </a:prstGeom>
        </p:spPr>
        <p:txBody>
          <a:bodyPr wrap="none">
            <a:spAutoFit/>
          </a:bodyPr>
          <a:lstStyle/>
          <a:p>
            <a:r>
              <a:rPr lang="sv-SE" sz="6600" dirty="0" smtClean="0"/>
              <a:t>Test </a:t>
            </a:r>
            <a:r>
              <a:rPr lang="sv-SE" sz="6600" dirty="0" err="1"/>
              <a:t>your</a:t>
            </a:r>
            <a:r>
              <a:rPr lang="sv-SE" sz="6600" dirty="0"/>
              <a:t> </a:t>
            </a:r>
            <a:r>
              <a:rPr lang="sv-SE" sz="6600" dirty="0" err="1"/>
              <a:t>skills</a:t>
            </a:r>
            <a:r>
              <a:rPr lang="sv-SE" sz="6600" dirty="0"/>
              <a:t> </a:t>
            </a:r>
          </a:p>
        </p:txBody>
      </p:sp>
    </p:spTree>
    <p:extLst>
      <p:ext uri="{BB962C8B-B14F-4D97-AF65-F5344CB8AC3E}">
        <p14:creationId xmlns:p14="http://schemas.microsoft.com/office/powerpoint/2010/main" val="994294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1235074" y="2280072"/>
            <a:ext cx="7908925" cy="3797300"/>
          </a:xfrm>
        </p:spPr>
        <p:txBody>
          <a:bodyPr/>
          <a:lstStyle/>
          <a:p>
            <a:r>
              <a:rPr lang="en-US" sz="2600" b="1" dirty="0" smtClean="0"/>
              <a:t>The </a:t>
            </a:r>
            <a:r>
              <a:rPr lang="en-US" sz="2600" b="1" dirty="0"/>
              <a:t>Convention on the Rights of the Child is </a:t>
            </a:r>
            <a:r>
              <a:rPr lang="en-US" sz="2600" b="1" dirty="0" smtClean="0"/>
              <a:t>now </a:t>
            </a:r>
            <a:r>
              <a:rPr lang="en-US" sz="2600" b="1" dirty="0"/>
              <a:t>a law in </a:t>
            </a:r>
            <a:r>
              <a:rPr lang="en-US" sz="2600" b="1" dirty="0" smtClean="0"/>
              <a:t>Sweden. Before it was a law it was </a:t>
            </a:r>
            <a:r>
              <a:rPr lang="en-US" sz="2600" b="1" dirty="0"/>
              <a:t>to be regarded as a recommendation to </a:t>
            </a:r>
            <a:r>
              <a:rPr lang="en-US" sz="2600" b="1" dirty="0" smtClean="0"/>
              <a:t>us. </a:t>
            </a:r>
          </a:p>
          <a:p>
            <a:r>
              <a:rPr lang="sv-SE" sz="2600" b="1" dirty="0" err="1" smtClean="0">
                <a:solidFill>
                  <a:srgbClr val="00B050"/>
                </a:solidFill>
              </a:rPr>
              <a:t>True</a:t>
            </a:r>
            <a:r>
              <a:rPr lang="sv-SE" sz="2600" b="1" dirty="0" smtClean="0"/>
              <a:t> </a:t>
            </a:r>
          </a:p>
          <a:p>
            <a:r>
              <a:rPr lang="sv-SE" sz="2600" b="1" dirty="0" err="1" smtClean="0">
                <a:solidFill>
                  <a:srgbClr val="FF0000"/>
                </a:solidFill>
              </a:rPr>
              <a:t>False</a:t>
            </a:r>
            <a:r>
              <a:rPr lang="sv-SE" sz="2600" b="1" dirty="0" smtClean="0">
                <a:solidFill>
                  <a:srgbClr val="FF0000"/>
                </a:solidFill>
              </a:rPr>
              <a:t> </a:t>
            </a:r>
          </a:p>
          <a:p>
            <a:endParaRPr lang="sv-SE" dirty="0"/>
          </a:p>
        </p:txBody>
      </p:sp>
      <p:sp>
        <p:nvSpPr>
          <p:cNvPr id="4" name="Rubrik 3"/>
          <p:cNvSpPr>
            <a:spLocks noGrp="1"/>
          </p:cNvSpPr>
          <p:nvPr>
            <p:ph type="title" idx="4294967295"/>
          </p:nvPr>
        </p:nvSpPr>
        <p:spPr>
          <a:xfrm>
            <a:off x="275423" y="255702"/>
            <a:ext cx="8868576" cy="1143000"/>
          </a:xfrm>
        </p:spPr>
        <p:txBody>
          <a:bodyPr/>
          <a:lstStyle/>
          <a:p>
            <a:r>
              <a:rPr lang="sv-SE" dirty="0" smtClean="0"/>
              <a:t> </a:t>
            </a:r>
            <a:endParaRPr lang="sv-SE" dirty="0">
              <a:solidFill>
                <a:schemeClr val="tx1"/>
              </a:solidFill>
            </a:endParaRPr>
          </a:p>
        </p:txBody>
      </p:sp>
      <p:sp>
        <p:nvSpPr>
          <p:cNvPr id="6" name="textruta 5"/>
          <p:cNvSpPr txBox="1"/>
          <p:nvPr/>
        </p:nvSpPr>
        <p:spPr>
          <a:xfrm>
            <a:off x="1100666" y="5560142"/>
            <a:ext cx="6708605" cy="1292662"/>
          </a:xfrm>
          <a:prstGeom prst="rect">
            <a:avLst/>
          </a:prstGeom>
          <a:noFill/>
        </p:spPr>
        <p:txBody>
          <a:bodyPr wrap="square" rtlCol="0">
            <a:spAutoFit/>
          </a:bodyPr>
          <a:lstStyle/>
          <a:p>
            <a:r>
              <a:rPr lang="sv-SE" sz="2000" b="1" dirty="0" err="1" smtClean="0">
                <a:solidFill>
                  <a:srgbClr val="FF0000"/>
                </a:solidFill>
              </a:rPr>
              <a:t>False</a:t>
            </a:r>
            <a:r>
              <a:rPr lang="sv-SE" sz="2000" b="1" dirty="0" smtClean="0">
                <a:solidFill>
                  <a:srgbClr val="FF0000"/>
                </a:solidFill>
              </a:rPr>
              <a:t> </a:t>
            </a:r>
            <a:r>
              <a:rPr lang="sv-SE" sz="2000" b="1" dirty="0">
                <a:solidFill>
                  <a:srgbClr val="FF0000"/>
                </a:solidFill>
              </a:rPr>
              <a:t>– </a:t>
            </a:r>
            <a:r>
              <a:rPr lang="sv-SE" sz="2000" b="1" dirty="0" err="1"/>
              <a:t>Sw</a:t>
            </a:r>
            <a:r>
              <a:rPr lang="en-US" sz="2000" b="1" dirty="0" err="1" smtClean="0"/>
              <a:t>eden</a:t>
            </a:r>
            <a:r>
              <a:rPr lang="en-US" sz="2000" b="1" dirty="0" smtClean="0"/>
              <a:t> ratified </a:t>
            </a:r>
            <a:r>
              <a:rPr lang="en-US" sz="2000" b="1" dirty="0"/>
              <a:t>the Convention on the Rights </a:t>
            </a:r>
            <a:r>
              <a:rPr lang="en-US" sz="2000" b="1" dirty="0" smtClean="0"/>
              <a:t>of </a:t>
            </a:r>
            <a:r>
              <a:rPr lang="en-US" sz="2000" b="1" dirty="0"/>
              <a:t>the Child in </a:t>
            </a:r>
            <a:r>
              <a:rPr lang="en-US" sz="2000" b="1" dirty="0" smtClean="0"/>
              <a:t>1990 </a:t>
            </a:r>
            <a:r>
              <a:rPr lang="en-US" sz="2000" b="1" dirty="0"/>
              <a:t>and </a:t>
            </a:r>
            <a:r>
              <a:rPr lang="en-US" sz="2000" b="1" dirty="0" smtClean="0"/>
              <a:t>should </a:t>
            </a:r>
            <a:r>
              <a:rPr lang="en-US" sz="2000" b="1" dirty="0"/>
              <a:t>therefore </a:t>
            </a:r>
            <a:r>
              <a:rPr lang="en-US" sz="2000" b="1" dirty="0" smtClean="0"/>
              <a:t>comply </a:t>
            </a:r>
            <a:r>
              <a:rPr lang="en-US" sz="2000" b="1" dirty="0"/>
              <a:t>with it at all levels of society</a:t>
            </a:r>
            <a:r>
              <a:rPr lang="sv-SE" sz="2000" b="1" dirty="0" smtClean="0"/>
              <a:t>.</a:t>
            </a:r>
            <a:endParaRPr lang="sv-SE" sz="2000" b="1" dirty="0"/>
          </a:p>
          <a:p>
            <a:endParaRPr lang="sv-SE" dirty="0"/>
          </a:p>
        </p:txBody>
      </p:sp>
      <p:sp>
        <p:nvSpPr>
          <p:cNvPr id="2" name="Rektangel 1"/>
          <p:cNvSpPr/>
          <p:nvPr/>
        </p:nvSpPr>
        <p:spPr>
          <a:xfrm>
            <a:off x="187288" y="690816"/>
            <a:ext cx="8868576" cy="707886"/>
          </a:xfrm>
          <a:prstGeom prst="rect">
            <a:avLst/>
          </a:prstGeom>
        </p:spPr>
        <p:txBody>
          <a:bodyPr vert="horz" lIns="0" tIns="0" rIns="0" bIns="0" rtlCol="0" anchor="ctr">
            <a:normAutofit/>
          </a:bodyPr>
          <a:lstStyle/>
          <a:p>
            <a:pPr algn="ctr">
              <a:spcBef>
                <a:spcPct val="0"/>
              </a:spcBef>
            </a:pPr>
            <a:r>
              <a:rPr lang="sv-SE" sz="4000" dirty="0" smtClean="0">
                <a:latin typeface="Roboto Light" panose="02000000000000000000" pitchFamily="2" charset="0"/>
                <a:ea typeface="Roboto Light" panose="02000000000000000000" pitchFamily="2" charset="0"/>
                <a:cs typeface="Roboto Light" panose="02000000000000000000" pitchFamily="2" charset="0"/>
              </a:rPr>
              <a:t>QUESTION 1</a:t>
            </a:r>
            <a:endParaRPr lang="sv-SE" sz="4000" dirty="0">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813611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1235076" y="1600200"/>
            <a:ext cx="7314014" cy="3487738"/>
          </a:xfrm>
        </p:spPr>
        <p:txBody>
          <a:bodyPr/>
          <a:lstStyle/>
          <a:p>
            <a:endParaRPr lang="sv-SE" dirty="0"/>
          </a:p>
          <a:p>
            <a:r>
              <a:rPr lang="en-US" sz="2600" b="1" dirty="0"/>
              <a:t>All UN Member States have </a:t>
            </a:r>
            <a:r>
              <a:rPr lang="en-US" sz="2600" b="1" dirty="0" smtClean="0"/>
              <a:t>ratified </a:t>
            </a:r>
            <a:r>
              <a:rPr lang="en-US" sz="2600" b="1" dirty="0"/>
              <a:t>the Convention on the Rights of the Child.</a:t>
            </a:r>
            <a:endParaRPr lang="sv-SE" dirty="0" smtClean="0"/>
          </a:p>
          <a:p>
            <a:endParaRPr lang="sv-SE" dirty="0" smtClean="0"/>
          </a:p>
          <a:p>
            <a:r>
              <a:rPr lang="sv-SE" sz="2600" b="1" dirty="0" err="1" smtClean="0">
                <a:solidFill>
                  <a:srgbClr val="00B050"/>
                </a:solidFill>
              </a:rPr>
              <a:t>True</a:t>
            </a:r>
            <a:r>
              <a:rPr lang="sv-SE" sz="2600" b="1" dirty="0" smtClean="0"/>
              <a:t> </a:t>
            </a:r>
            <a:endParaRPr lang="sv-SE" sz="2600" b="1" dirty="0"/>
          </a:p>
          <a:p>
            <a:r>
              <a:rPr lang="sv-SE" sz="2600" b="1" dirty="0" err="1" smtClean="0">
                <a:solidFill>
                  <a:srgbClr val="FF0000"/>
                </a:solidFill>
              </a:rPr>
              <a:t>False</a:t>
            </a:r>
            <a:endParaRPr lang="sv-SE" sz="2600" b="1" dirty="0">
              <a:solidFill>
                <a:srgbClr val="FF0000"/>
              </a:solidFill>
            </a:endParaRPr>
          </a:p>
          <a:p>
            <a:endParaRPr lang="sv-SE" dirty="0" smtClean="0"/>
          </a:p>
        </p:txBody>
      </p:sp>
      <p:sp>
        <p:nvSpPr>
          <p:cNvPr id="4" name="Rubrik 3"/>
          <p:cNvSpPr>
            <a:spLocks noGrp="1"/>
          </p:cNvSpPr>
          <p:nvPr>
            <p:ph type="title" idx="4294967295"/>
          </p:nvPr>
        </p:nvSpPr>
        <p:spPr>
          <a:xfrm>
            <a:off x="364742" y="600741"/>
            <a:ext cx="8558921" cy="1143000"/>
          </a:xfrm>
        </p:spPr>
        <p:txBody>
          <a:bodyPr/>
          <a:lstStyle/>
          <a:p>
            <a:r>
              <a:rPr lang="sv-SE" dirty="0" smtClean="0">
                <a:solidFill>
                  <a:schemeClr val="tx1"/>
                </a:solidFill>
              </a:rPr>
              <a:t>2</a:t>
            </a:r>
            <a:endParaRPr lang="sv-SE" dirty="0">
              <a:solidFill>
                <a:schemeClr val="tx1"/>
              </a:solidFill>
            </a:endParaRPr>
          </a:p>
        </p:txBody>
      </p:sp>
      <p:sp>
        <p:nvSpPr>
          <p:cNvPr id="2" name="textruta 1"/>
          <p:cNvSpPr txBox="1"/>
          <p:nvPr/>
        </p:nvSpPr>
        <p:spPr>
          <a:xfrm>
            <a:off x="1100666" y="5515897"/>
            <a:ext cx="5963811" cy="677108"/>
          </a:xfrm>
          <a:prstGeom prst="rect">
            <a:avLst/>
          </a:prstGeom>
          <a:noFill/>
        </p:spPr>
        <p:txBody>
          <a:bodyPr wrap="square" rtlCol="0">
            <a:spAutoFit/>
          </a:bodyPr>
          <a:lstStyle/>
          <a:p>
            <a:r>
              <a:rPr lang="sv-SE" sz="2000" b="1" dirty="0" err="1" smtClean="0">
                <a:solidFill>
                  <a:srgbClr val="FF0000"/>
                </a:solidFill>
              </a:rPr>
              <a:t>False</a:t>
            </a:r>
            <a:r>
              <a:rPr lang="sv-SE" sz="2000" b="1" dirty="0" smtClean="0">
                <a:solidFill>
                  <a:srgbClr val="FF0000"/>
                </a:solidFill>
              </a:rPr>
              <a:t> </a:t>
            </a:r>
            <a:r>
              <a:rPr lang="sv-SE" sz="2000" b="1" dirty="0">
                <a:solidFill>
                  <a:srgbClr val="FF0000"/>
                </a:solidFill>
              </a:rPr>
              <a:t>– </a:t>
            </a:r>
            <a:r>
              <a:rPr lang="sv-SE" sz="2000" b="1" dirty="0"/>
              <a:t>USA </a:t>
            </a:r>
            <a:r>
              <a:rPr lang="sv-SE" sz="2000" b="1" dirty="0" smtClean="0"/>
              <a:t>has </a:t>
            </a:r>
            <a:r>
              <a:rPr lang="sv-SE" sz="2000" b="1" dirty="0" err="1" smtClean="0"/>
              <a:t>signed</a:t>
            </a:r>
            <a:r>
              <a:rPr lang="sv-SE" sz="2000" b="1" dirty="0" smtClean="0"/>
              <a:t> </a:t>
            </a:r>
            <a:r>
              <a:rPr lang="sv-SE" sz="2000" b="1" dirty="0" err="1" smtClean="0"/>
              <a:t>but</a:t>
            </a:r>
            <a:r>
              <a:rPr lang="sv-SE" sz="2000" b="1" dirty="0" smtClean="0"/>
              <a:t> not </a:t>
            </a:r>
            <a:r>
              <a:rPr lang="sv-SE" sz="2000" b="1" dirty="0" err="1" smtClean="0"/>
              <a:t>ratified</a:t>
            </a:r>
            <a:r>
              <a:rPr lang="sv-SE" sz="2000" b="1" dirty="0" smtClean="0"/>
              <a:t>.</a:t>
            </a:r>
            <a:endParaRPr lang="sv-SE" sz="2000" b="1" dirty="0"/>
          </a:p>
          <a:p>
            <a:endParaRPr lang="sv-SE" dirty="0"/>
          </a:p>
        </p:txBody>
      </p:sp>
    </p:spTree>
    <p:extLst>
      <p:ext uri="{BB962C8B-B14F-4D97-AF65-F5344CB8AC3E}">
        <p14:creationId xmlns:p14="http://schemas.microsoft.com/office/powerpoint/2010/main" val="196751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1235075" y="1600200"/>
            <a:ext cx="7908925" cy="3155950"/>
          </a:xfrm>
        </p:spPr>
        <p:txBody>
          <a:bodyPr/>
          <a:lstStyle/>
          <a:p>
            <a:endParaRPr lang="sv-SE" dirty="0"/>
          </a:p>
          <a:p>
            <a:r>
              <a:rPr lang="en-US" sz="2600" b="1" dirty="0"/>
              <a:t>The </a:t>
            </a:r>
            <a:r>
              <a:rPr lang="en-US" sz="2600" b="1" dirty="0" smtClean="0"/>
              <a:t>convention </a:t>
            </a:r>
            <a:r>
              <a:rPr lang="en-US" sz="2600" b="1" dirty="0"/>
              <a:t>applies only to children born in Sweden</a:t>
            </a:r>
            <a:r>
              <a:rPr lang="sv-SE" sz="2600" b="1" dirty="0" smtClean="0"/>
              <a:t>.</a:t>
            </a:r>
            <a:endParaRPr lang="sv-SE" sz="2600" b="1" dirty="0"/>
          </a:p>
          <a:p>
            <a:endParaRPr lang="sv-SE" sz="2600" dirty="0"/>
          </a:p>
          <a:p>
            <a:r>
              <a:rPr lang="sv-SE" sz="2600" b="1" dirty="0" err="1">
                <a:solidFill>
                  <a:srgbClr val="00B050"/>
                </a:solidFill>
              </a:rPr>
              <a:t>True</a:t>
            </a:r>
            <a:r>
              <a:rPr lang="sv-SE" sz="2600" b="1" dirty="0"/>
              <a:t> </a:t>
            </a:r>
          </a:p>
          <a:p>
            <a:r>
              <a:rPr lang="sv-SE" sz="2600" b="1" dirty="0" err="1">
                <a:solidFill>
                  <a:srgbClr val="FF0000"/>
                </a:solidFill>
              </a:rPr>
              <a:t>False</a:t>
            </a:r>
            <a:r>
              <a:rPr lang="sv-SE" sz="2600" b="1" dirty="0">
                <a:solidFill>
                  <a:srgbClr val="FF0000"/>
                </a:solidFill>
              </a:rPr>
              <a:t> </a:t>
            </a:r>
          </a:p>
          <a:p>
            <a:endParaRPr lang="sv-SE" dirty="0" smtClean="0"/>
          </a:p>
        </p:txBody>
      </p:sp>
      <p:sp>
        <p:nvSpPr>
          <p:cNvPr id="4" name="Rubrik 3"/>
          <p:cNvSpPr>
            <a:spLocks noGrp="1"/>
          </p:cNvSpPr>
          <p:nvPr>
            <p:ph type="title" idx="4294967295"/>
          </p:nvPr>
        </p:nvSpPr>
        <p:spPr>
          <a:xfrm>
            <a:off x="463634" y="549173"/>
            <a:ext cx="7908925" cy="1143000"/>
          </a:xfrm>
        </p:spPr>
        <p:txBody>
          <a:bodyPr/>
          <a:lstStyle/>
          <a:p>
            <a:r>
              <a:rPr lang="sv-SE" dirty="0" smtClean="0">
                <a:solidFill>
                  <a:schemeClr val="tx1"/>
                </a:solidFill>
              </a:rPr>
              <a:t>3</a:t>
            </a:r>
            <a:endParaRPr lang="sv-SE" dirty="0">
              <a:solidFill>
                <a:schemeClr val="tx1"/>
              </a:solidFill>
            </a:endParaRPr>
          </a:p>
        </p:txBody>
      </p:sp>
      <p:sp>
        <p:nvSpPr>
          <p:cNvPr id="2" name="textruta 1"/>
          <p:cNvSpPr txBox="1"/>
          <p:nvPr/>
        </p:nvSpPr>
        <p:spPr>
          <a:xfrm>
            <a:off x="1100666" y="5235677"/>
            <a:ext cx="6634863" cy="984885"/>
          </a:xfrm>
          <a:prstGeom prst="rect">
            <a:avLst/>
          </a:prstGeom>
          <a:noFill/>
        </p:spPr>
        <p:txBody>
          <a:bodyPr wrap="square" rtlCol="0">
            <a:spAutoFit/>
          </a:bodyPr>
          <a:lstStyle/>
          <a:p>
            <a:r>
              <a:rPr lang="sv-SE" sz="2000" b="1" dirty="0" err="1" smtClean="0">
                <a:solidFill>
                  <a:srgbClr val="FF0000"/>
                </a:solidFill>
              </a:rPr>
              <a:t>False</a:t>
            </a:r>
            <a:r>
              <a:rPr lang="sv-SE" sz="2000" b="1" dirty="0" smtClean="0">
                <a:solidFill>
                  <a:srgbClr val="FF0000"/>
                </a:solidFill>
              </a:rPr>
              <a:t> </a:t>
            </a:r>
            <a:r>
              <a:rPr lang="sv-SE" sz="2000" b="1" dirty="0">
                <a:solidFill>
                  <a:srgbClr val="FF0000"/>
                </a:solidFill>
              </a:rPr>
              <a:t>– </a:t>
            </a:r>
            <a:r>
              <a:rPr lang="sv-SE" sz="2000" b="1" dirty="0" smtClean="0"/>
              <a:t>The </a:t>
            </a:r>
            <a:r>
              <a:rPr lang="sv-SE" sz="2000" b="1" dirty="0" err="1" smtClean="0"/>
              <a:t>convention</a:t>
            </a:r>
            <a:r>
              <a:rPr lang="sv-SE" sz="2000" b="1" dirty="0" smtClean="0"/>
              <a:t> on the </a:t>
            </a:r>
            <a:r>
              <a:rPr lang="sv-SE" sz="2000" b="1" dirty="0" err="1" smtClean="0"/>
              <a:t>rights</a:t>
            </a:r>
            <a:r>
              <a:rPr lang="sv-SE" sz="2000" b="1" dirty="0" smtClean="0"/>
              <a:t> of the </a:t>
            </a:r>
            <a:r>
              <a:rPr lang="sv-SE" sz="2000" b="1" dirty="0" err="1" smtClean="0"/>
              <a:t>child</a:t>
            </a:r>
            <a:r>
              <a:rPr lang="sv-SE" sz="2000" b="1" dirty="0" smtClean="0"/>
              <a:t>  </a:t>
            </a:r>
            <a:r>
              <a:rPr lang="en-US" sz="2000" b="1" dirty="0"/>
              <a:t>applies to all children staying in Sweden.</a:t>
            </a:r>
            <a:endParaRPr lang="sv-SE" sz="2000" b="1" dirty="0"/>
          </a:p>
          <a:p>
            <a:endParaRPr lang="sv-SE" dirty="0"/>
          </a:p>
        </p:txBody>
      </p:sp>
    </p:spTree>
    <p:extLst>
      <p:ext uri="{BB962C8B-B14F-4D97-AF65-F5344CB8AC3E}">
        <p14:creationId xmlns:p14="http://schemas.microsoft.com/office/powerpoint/2010/main" val="284524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1027113" y="1600200"/>
            <a:ext cx="7610111" cy="3340100"/>
          </a:xfrm>
        </p:spPr>
        <p:txBody>
          <a:bodyPr/>
          <a:lstStyle/>
          <a:p>
            <a:endParaRPr lang="sv-SE" dirty="0"/>
          </a:p>
          <a:p>
            <a:r>
              <a:rPr lang="en-US" sz="2600" b="1" dirty="0" smtClean="0"/>
              <a:t>Each municipality/region </a:t>
            </a:r>
            <a:r>
              <a:rPr lang="en-US" sz="2600" b="1" dirty="0"/>
              <a:t>must make its own decision </a:t>
            </a:r>
            <a:r>
              <a:rPr lang="en-US" sz="2600" b="1" dirty="0" smtClean="0"/>
              <a:t>for the </a:t>
            </a:r>
            <a:r>
              <a:rPr lang="en-US" sz="2600" b="1" dirty="0"/>
              <a:t>convention </a:t>
            </a:r>
            <a:r>
              <a:rPr lang="en-US" sz="2600" b="1" dirty="0" smtClean="0"/>
              <a:t>to </a:t>
            </a:r>
            <a:r>
              <a:rPr lang="en-US" sz="2600" b="1" dirty="0"/>
              <a:t>apply right there</a:t>
            </a:r>
            <a:r>
              <a:rPr lang="en-US" sz="2600" b="1" dirty="0" smtClean="0"/>
              <a:t>.</a:t>
            </a:r>
          </a:p>
          <a:p>
            <a:endParaRPr lang="sv-SE" sz="2600" b="1" dirty="0" smtClean="0">
              <a:solidFill>
                <a:srgbClr val="00B050"/>
              </a:solidFill>
            </a:endParaRPr>
          </a:p>
          <a:p>
            <a:r>
              <a:rPr lang="sv-SE" sz="2600" b="1" dirty="0" err="1" smtClean="0">
                <a:solidFill>
                  <a:srgbClr val="00B050"/>
                </a:solidFill>
              </a:rPr>
              <a:t>True</a:t>
            </a:r>
            <a:r>
              <a:rPr lang="sv-SE" sz="2600" b="1" dirty="0" smtClean="0"/>
              <a:t> </a:t>
            </a:r>
            <a:endParaRPr lang="sv-SE" sz="2600" b="1" dirty="0"/>
          </a:p>
          <a:p>
            <a:r>
              <a:rPr lang="sv-SE" sz="2600" b="1" dirty="0" err="1">
                <a:solidFill>
                  <a:srgbClr val="FF0000"/>
                </a:solidFill>
              </a:rPr>
              <a:t>False</a:t>
            </a:r>
            <a:r>
              <a:rPr lang="sv-SE" sz="2600" b="1" dirty="0">
                <a:solidFill>
                  <a:srgbClr val="FF0000"/>
                </a:solidFill>
              </a:rPr>
              <a:t> </a:t>
            </a:r>
          </a:p>
          <a:p>
            <a:endParaRPr lang="sv-SE" dirty="0" smtClean="0"/>
          </a:p>
        </p:txBody>
      </p:sp>
      <p:sp>
        <p:nvSpPr>
          <p:cNvPr id="4" name="Rubrik 3"/>
          <p:cNvSpPr>
            <a:spLocks noGrp="1"/>
          </p:cNvSpPr>
          <p:nvPr>
            <p:ph type="title" idx="4294967295"/>
          </p:nvPr>
        </p:nvSpPr>
        <p:spPr>
          <a:xfrm>
            <a:off x="595414" y="512097"/>
            <a:ext cx="7908925" cy="1143000"/>
          </a:xfrm>
        </p:spPr>
        <p:txBody>
          <a:bodyPr/>
          <a:lstStyle/>
          <a:p>
            <a:r>
              <a:rPr lang="sv-SE" dirty="0" smtClean="0">
                <a:solidFill>
                  <a:schemeClr val="tx1"/>
                </a:solidFill>
              </a:rPr>
              <a:t>4</a:t>
            </a:r>
            <a:endParaRPr lang="sv-SE" dirty="0">
              <a:solidFill>
                <a:schemeClr val="tx1"/>
              </a:solidFill>
            </a:endParaRPr>
          </a:p>
        </p:txBody>
      </p:sp>
      <p:sp>
        <p:nvSpPr>
          <p:cNvPr id="2" name="textruta 1"/>
          <p:cNvSpPr txBox="1"/>
          <p:nvPr/>
        </p:nvSpPr>
        <p:spPr>
          <a:xfrm>
            <a:off x="892278" y="5456903"/>
            <a:ext cx="7315199" cy="400110"/>
          </a:xfrm>
          <a:prstGeom prst="rect">
            <a:avLst/>
          </a:prstGeom>
          <a:noFill/>
        </p:spPr>
        <p:txBody>
          <a:bodyPr wrap="square" rtlCol="0">
            <a:spAutoFit/>
          </a:bodyPr>
          <a:lstStyle/>
          <a:p>
            <a:r>
              <a:rPr lang="sv-SE" sz="2000" b="1" dirty="0" err="1" smtClean="0">
                <a:solidFill>
                  <a:srgbClr val="FF0000"/>
                </a:solidFill>
              </a:rPr>
              <a:t>False</a:t>
            </a:r>
            <a:r>
              <a:rPr lang="sv-SE" sz="2000" b="1" dirty="0" smtClean="0">
                <a:solidFill>
                  <a:srgbClr val="FF0000"/>
                </a:solidFill>
              </a:rPr>
              <a:t> </a:t>
            </a:r>
            <a:r>
              <a:rPr lang="sv-SE" sz="2000" b="1" dirty="0">
                <a:solidFill>
                  <a:srgbClr val="FF0000"/>
                </a:solidFill>
              </a:rPr>
              <a:t>– </a:t>
            </a:r>
            <a:r>
              <a:rPr lang="en-US" sz="2000" b="1" dirty="0" smtClean="0"/>
              <a:t>Of course not – it´s a law.</a:t>
            </a:r>
            <a:endParaRPr lang="sv-SE" dirty="0"/>
          </a:p>
        </p:txBody>
      </p:sp>
    </p:spTree>
    <p:extLst>
      <p:ext uri="{BB962C8B-B14F-4D97-AF65-F5344CB8AC3E}">
        <p14:creationId xmlns:p14="http://schemas.microsoft.com/office/powerpoint/2010/main" val="7338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1235075" y="1600200"/>
            <a:ext cx="7908925" cy="3030538"/>
          </a:xfrm>
        </p:spPr>
        <p:txBody>
          <a:bodyPr/>
          <a:lstStyle/>
          <a:p>
            <a:endParaRPr lang="sv-SE" dirty="0"/>
          </a:p>
          <a:p>
            <a:r>
              <a:rPr lang="sv-SE" sz="2600" b="1" dirty="0" smtClean="0"/>
              <a:t>The </a:t>
            </a:r>
            <a:r>
              <a:rPr lang="sv-SE" sz="2600" b="1" dirty="0" err="1" smtClean="0"/>
              <a:t>convention</a:t>
            </a:r>
            <a:r>
              <a:rPr lang="sv-SE" sz="2600" b="1" dirty="0" smtClean="0"/>
              <a:t> </a:t>
            </a:r>
            <a:r>
              <a:rPr lang="en-US" sz="2600" b="1" dirty="0"/>
              <a:t>gives children the right to decide on their own lives.</a:t>
            </a:r>
            <a:endParaRPr lang="sv-SE" sz="2600" b="1" dirty="0"/>
          </a:p>
          <a:p>
            <a:endParaRPr lang="sv-SE" sz="2600" dirty="0"/>
          </a:p>
          <a:p>
            <a:r>
              <a:rPr lang="sv-SE" sz="2600" b="1" dirty="0" err="1">
                <a:solidFill>
                  <a:srgbClr val="00B050"/>
                </a:solidFill>
              </a:rPr>
              <a:t>True</a:t>
            </a:r>
            <a:r>
              <a:rPr lang="sv-SE" sz="2600" b="1" dirty="0"/>
              <a:t> </a:t>
            </a:r>
          </a:p>
          <a:p>
            <a:r>
              <a:rPr lang="sv-SE" sz="2600" b="1" dirty="0" err="1">
                <a:solidFill>
                  <a:srgbClr val="FF0000"/>
                </a:solidFill>
              </a:rPr>
              <a:t>False</a:t>
            </a:r>
            <a:r>
              <a:rPr lang="sv-SE" sz="2600" b="1" dirty="0">
                <a:solidFill>
                  <a:srgbClr val="FF0000"/>
                </a:solidFill>
              </a:rPr>
              <a:t> </a:t>
            </a:r>
          </a:p>
          <a:p>
            <a:endParaRPr lang="sv-SE" dirty="0" smtClean="0"/>
          </a:p>
        </p:txBody>
      </p:sp>
      <p:sp>
        <p:nvSpPr>
          <p:cNvPr id="4" name="Rubrik 3"/>
          <p:cNvSpPr>
            <a:spLocks noGrp="1"/>
          </p:cNvSpPr>
          <p:nvPr>
            <p:ph type="title" idx="4294967295"/>
          </p:nvPr>
        </p:nvSpPr>
        <p:spPr>
          <a:xfrm>
            <a:off x="253389" y="478450"/>
            <a:ext cx="8890612" cy="1143000"/>
          </a:xfrm>
        </p:spPr>
        <p:txBody>
          <a:bodyPr/>
          <a:lstStyle/>
          <a:p>
            <a:r>
              <a:rPr lang="sv-SE" dirty="0" smtClean="0">
                <a:solidFill>
                  <a:schemeClr val="tx1"/>
                </a:solidFill>
              </a:rPr>
              <a:t>5</a:t>
            </a:r>
            <a:endParaRPr lang="sv-SE" dirty="0">
              <a:solidFill>
                <a:schemeClr val="tx1"/>
              </a:solidFill>
            </a:endParaRPr>
          </a:p>
        </p:txBody>
      </p:sp>
      <p:sp>
        <p:nvSpPr>
          <p:cNvPr id="2" name="textruta 1"/>
          <p:cNvSpPr txBox="1"/>
          <p:nvPr/>
        </p:nvSpPr>
        <p:spPr>
          <a:xfrm>
            <a:off x="1100666" y="5220929"/>
            <a:ext cx="6974076" cy="707886"/>
          </a:xfrm>
          <a:prstGeom prst="rect">
            <a:avLst/>
          </a:prstGeom>
          <a:noFill/>
        </p:spPr>
        <p:txBody>
          <a:bodyPr wrap="square" rtlCol="0">
            <a:spAutoFit/>
          </a:bodyPr>
          <a:lstStyle/>
          <a:p>
            <a:r>
              <a:rPr lang="sv-SE" sz="2000" b="1" dirty="0" err="1" smtClean="0">
                <a:solidFill>
                  <a:srgbClr val="FF0000"/>
                </a:solidFill>
              </a:rPr>
              <a:t>False</a:t>
            </a:r>
            <a:r>
              <a:rPr lang="sv-SE" sz="2000" b="1" dirty="0" smtClean="0">
                <a:solidFill>
                  <a:srgbClr val="FF0000"/>
                </a:solidFill>
              </a:rPr>
              <a:t> </a:t>
            </a:r>
            <a:r>
              <a:rPr lang="sv-SE" sz="2000" b="1" dirty="0">
                <a:solidFill>
                  <a:srgbClr val="FF0000"/>
                </a:solidFill>
              </a:rPr>
              <a:t>– </a:t>
            </a:r>
            <a:r>
              <a:rPr lang="en-US" sz="2000" b="1" dirty="0"/>
              <a:t>Article 12 is not about self-determination but about participation and influence</a:t>
            </a:r>
            <a:endParaRPr lang="sv-SE" dirty="0"/>
          </a:p>
        </p:txBody>
      </p:sp>
    </p:spTree>
    <p:extLst>
      <p:ext uri="{BB962C8B-B14F-4D97-AF65-F5344CB8AC3E}">
        <p14:creationId xmlns:p14="http://schemas.microsoft.com/office/powerpoint/2010/main" val="395370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990600" y="1600200"/>
            <a:ext cx="8153400" cy="3214688"/>
          </a:xfrm>
        </p:spPr>
        <p:txBody>
          <a:bodyPr/>
          <a:lstStyle/>
          <a:p>
            <a:endParaRPr lang="sv-SE" dirty="0"/>
          </a:p>
          <a:p>
            <a:r>
              <a:rPr lang="en-US" sz="2600" b="1" dirty="0"/>
              <a:t>The authority that is to monitor compliance with the Children's Convention in Sweden </a:t>
            </a:r>
            <a:r>
              <a:rPr lang="en-US" sz="2600" b="1" dirty="0" smtClean="0"/>
              <a:t>is</a:t>
            </a:r>
            <a:r>
              <a:rPr lang="sv-SE" sz="2600" b="1" dirty="0" smtClean="0"/>
              <a:t> </a:t>
            </a:r>
            <a:r>
              <a:rPr lang="sv-SE" sz="2600" b="1" dirty="0"/>
              <a:t>Barnombudsmannen.</a:t>
            </a:r>
          </a:p>
          <a:p>
            <a:endParaRPr lang="sv-SE" sz="2600" dirty="0"/>
          </a:p>
          <a:p>
            <a:r>
              <a:rPr lang="sv-SE" sz="2600" b="1" dirty="0" err="1">
                <a:solidFill>
                  <a:srgbClr val="00B050"/>
                </a:solidFill>
              </a:rPr>
              <a:t>True</a:t>
            </a:r>
            <a:r>
              <a:rPr lang="sv-SE" sz="2600" b="1" dirty="0"/>
              <a:t> </a:t>
            </a:r>
          </a:p>
          <a:p>
            <a:r>
              <a:rPr lang="sv-SE" sz="2600" b="1" dirty="0" err="1">
                <a:solidFill>
                  <a:srgbClr val="FF0000"/>
                </a:solidFill>
              </a:rPr>
              <a:t>False</a:t>
            </a:r>
            <a:r>
              <a:rPr lang="sv-SE" sz="2600" b="1" dirty="0">
                <a:solidFill>
                  <a:srgbClr val="FF0000"/>
                </a:solidFill>
              </a:rPr>
              <a:t> </a:t>
            </a:r>
          </a:p>
          <a:p>
            <a:endParaRPr lang="sv-SE" dirty="0" smtClean="0"/>
          </a:p>
        </p:txBody>
      </p:sp>
      <p:sp>
        <p:nvSpPr>
          <p:cNvPr id="4" name="Rubrik 3"/>
          <p:cNvSpPr>
            <a:spLocks noGrp="1"/>
          </p:cNvSpPr>
          <p:nvPr>
            <p:ph type="title" idx="4294967295"/>
          </p:nvPr>
        </p:nvSpPr>
        <p:spPr>
          <a:xfrm>
            <a:off x="264405" y="583110"/>
            <a:ext cx="8879595" cy="1143000"/>
          </a:xfrm>
        </p:spPr>
        <p:txBody>
          <a:bodyPr/>
          <a:lstStyle/>
          <a:p>
            <a:r>
              <a:rPr lang="sv-SE" dirty="0" smtClean="0">
                <a:solidFill>
                  <a:schemeClr val="tx1"/>
                </a:solidFill>
              </a:rPr>
              <a:t>6</a:t>
            </a:r>
            <a:endParaRPr lang="sv-SE" dirty="0">
              <a:solidFill>
                <a:schemeClr val="tx1"/>
              </a:solidFill>
            </a:endParaRPr>
          </a:p>
        </p:txBody>
      </p:sp>
      <p:sp>
        <p:nvSpPr>
          <p:cNvPr id="2" name="textruta 1"/>
          <p:cNvSpPr txBox="1"/>
          <p:nvPr/>
        </p:nvSpPr>
        <p:spPr>
          <a:xfrm>
            <a:off x="1108039" y="4940710"/>
            <a:ext cx="6915083" cy="707886"/>
          </a:xfrm>
          <a:prstGeom prst="rect">
            <a:avLst/>
          </a:prstGeom>
          <a:noFill/>
        </p:spPr>
        <p:txBody>
          <a:bodyPr wrap="square" rtlCol="0">
            <a:spAutoFit/>
          </a:bodyPr>
          <a:lstStyle/>
          <a:p>
            <a:r>
              <a:rPr lang="sv-SE" sz="2000" b="1" dirty="0" err="1" smtClean="0">
                <a:solidFill>
                  <a:srgbClr val="199A29"/>
                </a:solidFill>
              </a:rPr>
              <a:t>True</a:t>
            </a:r>
            <a:r>
              <a:rPr lang="sv-SE" sz="2000" b="1" dirty="0" smtClean="0">
                <a:solidFill>
                  <a:srgbClr val="199A29"/>
                </a:solidFill>
              </a:rPr>
              <a:t> </a:t>
            </a:r>
            <a:r>
              <a:rPr lang="sv-SE" sz="2000" b="1" dirty="0">
                <a:solidFill>
                  <a:srgbClr val="199A29"/>
                </a:solidFill>
              </a:rPr>
              <a:t>– </a:t>
            </a:r>
            <a:r>
              <a:rPr lang="en-US" sz="2000" b="1" dirty="0" smtClean="0"/>
              <a:t>It </a:t>
            </a:r>
            <a:r>
              <a:rPr lang="en-US" sz="2000" b="1" dirty="0"/>
              <a:t>is regulated by </a:t>
            </a:r>
            <a:r>
              <a:rPr lang="en-US" sz="2000" b="1" dirty="0" smtClean="0"/>
              <a:t>law: </a:t>
            </a:r>
            <a:r>
              <a:rPr lang="sv-SE" sz="2000" b="1" dirty="0" smtClean="0"/>
              <a:t>Barnombudsman </a:t>
            </a:r>
            <a:r>
              <a:rPr lang="sv-SE" sz="2000" b="1" dirty="0"/>
              <a:t>SFS 1993:335 §2.</a:t>
            </a:r>
          </a:p>
          <a:p>
            <a:endParaRPr lang="sv-SE" sz="2000" dirty="0"/>
          </a:p>
        </p:txBody>
      </p:sp>
    </p:spTree>
    <p:extLst>
      <p:ext uri="{BB962C8B-B14F-4D97-AF65-F5344CB8AC3E}">
        <p14:creationId xmlns:p14="http://schemas.microsoft.com/office/powerpoint/2010/main" val="776952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948636" y="1600200"/>
            <a:ext cx="7908925" cy="3303588"/>
          </a:xfrm>
        </p:spPr>
        <p:txBody>
          <a:bodyPr/>
          <a:lstStyle/>
          <a:p>
            <a:endParaRPr lang="sv-SE" dirty="0"/>
          </a:p>
          <a:p>
            <a:r>
              <a:rPr lang="en-US" sz="2600" b="1" dirty="0"/>
              <a:t>The rights in the </a:t>
            </a:r>
            <a:r>
              <a:rPr lang="en-US" sz="2600" b="1" dirty="0" smtClean="0"/>
              <a:t>convention </a:t>
            </a:r>
            <a:r>
              <a:rPr lang="en-US" sz="2600" b="1" dirty="0"/>
              <a:t>also </a:t>
            </a:r>
            <a:r>
              <a:rPr lang="en-US" sz="2600" b="1" dirty="0" smtClean="0"/>
              <a:t>means </a:t>
            </a:r>
            <a:r>
              <a:rPr lang="en-US" sz="2600" b="1" dirty="0"/>
              <a:t>that children have obligations</a:t>
            </a:r>
            <a:r>
              <a:rPr lang="en-US" sz="2600" b="1" dirty="0" smtClean="0"/>
              <a:t>.</a:t>
            </a:r>
          </a:p>
          <a:p>
            <a:endParaRPr lang="sv-SE" sz="2600" dirty="0"/>
          </a:p>
          <a:p>
            <a:r>
              <a:rPr lang="sv-SE" sz="2600" b="1" dirty="0" err="1">
                <a:solidFill>
                  <a:srgbClr val="00B050"/>
                </a:solidFill>
              </a:rPr>
              <a:t>True</a:t>
            </a:r>
            <a:r>
              <a:rPr lang="sv-SE" sz="2600" b="1" dirty="0"/>
              <a:t> </a:t>
            </a:r>
          </a:p>
          <a:p>
            <a:r>
              <a:rPr lang="sv-SE" sz="2600" b="1" dirty="0" err="1">
                <a:solidFill>
                  <a:srgbClr val="FF0000"/>
                </a:solidFill>
              </a:rPr>
              <a:t>False</a:t>
            </a:r>
            <a:r>
              <a:rPr lang="sv-SE" sz="2600" b="1" dirty="0">
                <a:solidFill>
                  <a:srgbClr val="FF0000"/>
                </a:solidFill>
              </a:rPr>
              <a:t> </a:t>
            </a:r>
          </a:p>
          <a:p>
            <a:endParaRPr lang="sv-SE" dirty="0" smtClean="0"/>
          </a:p>
        </p:txBody>
      </p:sp>
      <p:sp>
        <p:nvSpPr>
          <p:cNvPr id="4" name="Rubrik 3"/>
          <p:cNvSpPr>
            <a:spLocks noGrp="1"/>
          </p:cNvSpPr>
          <p:nvPr>
            <p:ph type="title" idx="4294967295"/>
          </p:nvPr>
        </p:nvSpPr>
        <p:spPr>
          <a:xfrm>
            <a:off x="253389" y="637817"/>
            <a:ext cx="8890612" cy="1143000"/>
          </a:xfrm>
        </p:spPr>
        <p:txBody>
          <a:bodyPr/>
          <a:lstStyle/>
          <a:p>
            <a:r>
              <a:rPr lang="sv-SE" dirty="0" smtClean="0">
                <a:solidFill>
                  <a:schemeClr val="tx1"/>
                </a:solidFill>
              </a:rPr>
              <a:t>7</a:t>
            </a:r>
            <a:endParaRPr lang="sv-SE" dirty="0">
              <a:solidFill>
                <a:schemeClr val="tx1"/>
              </a:solidFill>
            </a:endParaRPr>
          </a:p>
        </p:txBody>
      </p:sp>
      <p:sp>
        <p:nvSpPr>
          <p:cNvPr id="2" name="textruta 1"/>
          <p:cNvSpPr txBox="1"/>
          <p:nvPr/>
        </p:nvSpPr>
        <p:spPr>
          <a:xfrm>
            <a:off x="1165123" y="5294671"/>
            <a:ext cx="6636774" cy="707886"/>
          </a:xfrm>
          <a:prstGeom prst="rect">
            <a:avLst/>
          </a:prstGeom>
          <a:noFill/>
        </p:spPr>
        <p:txBody>
          <a:bodyPr wrap="square" rtlCol="0">
            <a:spAutoFit/>
          </a:bodyPr>
          <a:lstStyle/>
          <a:p>
            <a:r>
              <a:rPr lang="sv-SE" sz="2000" b="1" dirty="0" err="1" smtClean="0">
                <a:solidFill>
                  <a:srgbClr val="D9000F"/>
                </a:solidFill>
              </a:rPr>
              <a:t>False</a:t>
            </a:r>
            <a:r>
              <a:rPr lang="sv-SE" sz="2000" b="1" dirty="0" smtClean="0">
                <a:solidFill>
                  <a:srgbClr val="D9000F"/>
                </a:solidFill>
              </a:rPr>
              <a:t> </a:t>
            </a:r>
            <a:r>
              <a:rPr lang="sv-SE" sz="2000" b="1" dirty="0">
                <a:solidFill>
                  <a:srgbClr val="D9000F"/>
                </a:solidFill>
              </a:rPr>
              <a:t>– </a:t>
            </a:r>
            <a:r>
              <a:rPr lang="en-US" sz="2000" b="1" dirty="0"/>
              <a:t>Human rights are not conditional. Obligations are regulated in </a:t>
            </a:r>
            <a:r>
              <a:rPr lang="en-US" sz="2000" b="1" dirty="0" smtClean="0"/>
              <a:t>other laws and legislations.</a:t>
            </a:r>
            <a:endParaRPr lang="sv-SE" dirty="0">
              <a:solidFill>
                <a:schemeClr val="bg1"/>
              </a:solidFill>
            </a:endParaRPr>
          </a:p>
        </p:txBody>
      </p:sp>
    </p:spTree>
    <p:extLst>
      <p:ext uri="{BB962C8B-B14F-4D97-AF65-F5344CB8AC3E}">
        <p14:creationId xmlns:p14="http://schemas.microsoft.com/office/powerpoint/2010/main" val="414902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755248" y="1613971"/>
            <a:ext cx="7908925" cy="2935288"/>
          </a:xfrm>
        </p:spPr>
        <p:txBody>
          <a:bodyPr/>
          <a:lstStyle/>
          <a:p>
            <a:endParaRPr lang="sv-SE" dirty="0"/>
          </a:p>
          <a:p>
            <a:r>
              <a:rPr lang="en-US" sz="2600" b="1" dirty="0"/>
              <a:t>I need to know the content of the </a:t>
            </a:r>
            <a:r>
              <a:rPr lang="en-US" sz="2600" b="1" dirty="0" smtClean="0"/>
              <a:t>articles </a:t>
            </a:r>
            <a:r>
              <a:rPr lang="en-US" sz="2600" b="1" dirty="0"/>
              <a:t>in order to apply them in my work</a:t>
            </a:r>
            <a:r>
              <a:rPr lang="en-US" sz="2600" b="1" dirty="0" smtClean="0"/>
              <a:t>.</a:t>
            </a:r>
          </a:p>
          <a:p>
            <a:endParaRPr lang="sv-SE" sz="2600" dirty="0"/>
          </a:p>
          <a:p>
            <a:r>
              <a:rPr lang="sv-SE" sz="2600" b="1" dirty="0" err="1">
                <a:solidFill>
                  <a:srgbClr val="00B050"/>
                </a:solidFill>
              </a:rPr>
              <a:t>True</a:t>
            </a:r>
            <a:r>
              <a:rPr lang="sv-SE" sz="2600" b="1" dirty="0"/>
              <a:t> </a:t>
            </a:r>
          </a:p>
          <a:p>
            <a:r>
              <a:rPr lang="sv-SE" sz="2600" b="1" dirty="0" err="1">
                <a:solidFill>
                  <a:srgbClr val="FF0000"/>
                </a:solidFill>
              </a:rPr>
              <a:t>False</a:t>
            </a:r>
            <a:r>
              <a:rPr lang="sv-SE" sz="2600" b="1" dirty="0">
                <a:solidFill>
                  <a:srgbClr val="FF0000"/>
                </a:solidFill>
              </a:rPr>
              <a:t> </a:t>
            </a:r>
          </a:p>
          <a:p>
            <a:endParaRPr lang="sv-SE" dirty="0" smtClean="0"/>
          </a:p>
        </p:txBody>
      </p:sp>
      <p:sp>
        <p:nvSpPr>
          <p:cNvPr id="4" name="Rubrik 3"/>
          <p:cNvSpPr>
            <a:spLocks noGrp="1"/>
          </p:cNvSpPr>
          <p:nvPr>
            <p:ph type="title" idx="4294967295"/>
          </p:nvPr>
        </p:nvSpPr>
        <p:spPr>
          <a:xfrm>
            <a:off x="275422" y="605144"/>
            <a:ext cx="8868578" cy="1143000"/>
          </a:xfrm>
        </p:spPr>
        <p:txBody>
          <a:bodyPr/>
          <a:lstStyle/>
          <a:p>
            <a:r>
              <a:rPr lang="sv-SE" dirty="0" smtClean="0">
                <a:solidFill>
                  <a:schemeClr val="tx1"/>
                </a:solidFill>
              </a:rPr>
              <a:t>8</a:t>
            </a:r>
            <a:endParaRPr lang="sv-SE" dirty="0">
              <a:solidFill>
                <a:schemeClr val="tx1"/>
              </a:solidFill>
            </a:endParaRPr>
          </a:p>
        </p:txBody>
      </p:sp>
      <p:sp>
        <p:nvSpPr>
          <p:cNvPr id="2" name="textruta 1"/>
          <p:cNvSpPr txBox="1"/>
          <p:nvPr/>
        </p:nvSpPr>
        <p:spPr>
          <a:xfrm>
            <a:off x="1100666" y="4874342"/>
            <a:ext cx="7047818" cy="707886"/>
          </a:xfrm>
          <a:prstGeom prst="rect">
            <a:avLst/>
          </a:prstGeom>
          <a:noFill/>
        </p:spPr>
        <p:txBody>
          <a:bodyPr wrap="square" rtlCol="0">
            <a:spAutoFit/>
          </a:bodyPr>
          <a:lstStyle/>
          <a:p>
            <a:r>
              <a:rPr lang="sv-SE" sz="2000" b="1" dirty="0" err="1" smtClean="0">
                <a:solidFill>
                  <a:srgbClr val="199A29"/>
                </a:solidFill>
              </a:rPr>
              <a:t>True</a:t>
            </a:r>
            <a:r>
              <a:rPr lang="sv-SE" sz="2000" b="1" dirty="0" smtClean="0">
                <a:solidFill>
                  <a:srgbClr val="199A29"/>
                </a:solidFill>
              </a:rPr>
              <a:t> </a:t>
            </a:r>
            <a:r>
              <a:rPr lang="sv-SE" sz="2000" b="1" dirty="0">
                <a:solidFill>
                  <a:srgbClr val="199A29"/>
                </a:solidFill>
              </a:rPr>
              <a:t>– </a:t>
            </a:r>
            <a:r>
              <a:rPr lang="en-US" sz="2000" b="1" dirty="0"/>
              <a:t>If you do not know what the rights </a:t>
            </a:r>
            <a:r>
              <a:rPr lang="en-US" sz="2000" b="1" dirty="0" smtClean="0"/>
              <a:t>are, you </a:t>
            </a:r>
            <a:r>
              <a:rPr lang="en-US" sz="2000" b="1" dirty="0"/>
              <a:t>cannot apply </a:t>
            </a:r>
            <a:r>
              <a:rPr lang="en-US" sz="2000" b="1" dirty="0" smtClean="0"/>
              <a:t>them</a:t>
            </a:r>
            <a:endParaRPr lang="sv-SE" dirty="0"/>
          </a:p>
        </p:txBody>
      </p:sp>
    </p:spTree>
    <p:extLst>
      <p:ext uri="{BB962C8B-B14F-4D97-AF65-F5344CB8AC3E}">
        <p14:creationId xmlns:p14="http://schemas.microsoft.com/office/powerpoint/2010/main" val="53000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1235075" y="1600200"/>
            <a:ext cx="7908925" cy="3052763"/>
          </a:xfrm>
        </p:spPr>
        <p:txBody>
          <a:bodyPr/>
          <a:lstStyle/>
          <a:p>
            <a:endParaRPr lang="sv-SE" dirty="0"/>
          </a:p>
          <a:p>
            <a:r>
              <a:rPr lang="sv-SE" sz="2600" b="1" dirty="0" smtClean="0"/>
              <a:t>”</a:t>
            </a:r>
            <a:r>
              <a:rPr lang="en-US" sz="2600" b="1" dirty="0"/>
              <a:t> I work with children, so I apply the Children's Convention automatically</a:t>
            </a:r>
            <a:r>
              <a:rPr lang="sv-SE" sz="2600" b="1" dirty="0" smtClean="0"/>
              <a:t>”.</a:t>
            </a:r>
            <a:endParaRPr lang="sv-SE" sz="2600" b="1" dirty="0"/>
          </a:p>
          <a:p>
            <a:endParaRPr lang="sv-SE" sz="2600" dirty="0"/>
          </a:p>
          <a:p>
            <a:r>
              <a:rPr lang="sv-SE" sz="2600" b="1" dirty="0" err="1">
                <a:solidFill>
                  <a:srgbClr val="00B050"/>
                </a:solidFill>
              </a:rPr>
              <a:t>True</a:t>
            </a:r>
            <a:r>
              <a:rPr lang="sv-SE" sz="2600" b="1" dirty="0"/>
              <a:t> </a:t>
            </a:r>
          </a:p>
          <a:p>
            <a:r>
              <a:rPr lang="sv-SE" sz="2600" b="1" dirty="0" err="1">
                <a:solidFill>
                  <a:srgbClr val="FF0000"/>
                </a:solidFill>
              </a:rPr>
              <a:t>False</a:t>
            </a:r>
            <a:r>
              <a:rPr lang="sv-SE" sz="2600" b="1" dirty="0">
                <a:solidFill>
                  <a:srgbClr val="FF0000"/>
                </a:solidFill>
              </a:rPr>
              <a:t> </a:t>
            </a:r>
          </a:p>
          <a:p>
            <a:endParaRPr lang="sv-SE" dirty="0" smtClean="0"/>
          </a:p>
        </p:txBody>
      </p:sp>
      <p:sp>
        <p:nvSpPr>
          <p:cNvPr id="4" name="Rubrik 3"/>
          <p:cNvSpPr>
            <a:spLocks noGrp="1"/>
          </p:cNvSpPr>
          <p:nvPr>
            <p:ph type="title" idx="4294967295"/>
          </p:nvPr>
        </p:nvSpPr>
        <p:spPr>
          <a:xfrm>
            <a:off x="286439" y="616161"/>
            <a:ext cx="8857561" cy="1143000"/>
          </a:xfrm>
        </p:spPr>
        <p:txBody>
          <a:bodyPr/>
          <a:lstStyle/>
          <a:p>
            <a:r>
              <a:rPr lang="sv-SE" dirty="0" smtClean="0">
                <a:solidFill>
                  <a:schemeClr val="tx1"/>
                </a:solidFill>
              </a:rPr>
              <a:t>9</a:t>
            </a:r>
            <a:endParaRPr lang="sv-SE" dirty="0">
              <a:solidFill>
                <a:schemeClr val="tx1"/>
              </a:solidFill>
            </a:endParaRPr>
          </a:p>
        </p:txBody>
      </p:sp>
      <p:sp>
        <p:nvSpPr>
          <p:cNvPr id="2" name="textruta 1"/>
          <p:cNvSpPr txBox="1"/>
          <p:nvPr/>
        </p:nvSpPr>
        <p:spPr>
          <a:xfrm>
            <a:off x="1100665" y="5213555"/>
            <a:ext cx="6996199" cy="1292662"/>
          </a:xfrm>
          <a:prstGeom prst="rect">
            <a:avLst/>
          </a:prstGeom>
          <a:noFill/>
        </p:spPr>
        <p:txBody>
          <a:bodyPr wrap="square" rtlCol="0">
            <a:spAutoFit/>
          </a:bodyPr>
          <a:lstStyle/>
          <a:p>
            <a:r>
              <a:rPr lang="sv-SE" sz="2000" b="1" dirty="0" err="1" smtClean="0">
                <a:solidFill>
                  <a:srgbClr val="FF0000"/>
                </a:solidFill>
              </a:rPr>
              <a:t>False</a:t>
            </a:r>
            <a:r>
              <a:rPr lang="sv-SE" sz="2000" b="1" dirty="0" smtClean="0">
                <a:solidFill>
                  <a:srgbClr val="FF0000"/>
                </a:solidFill>
              </a:rPr>
              <a:t> </a:t>
            </a:r>
            <a:r>
              <a:rPr lang="sv-SE" sz="2000" b="1" dirty="0">
                <a:solidFill>
                  <a:srgbClr val="FF0000"/>
                </a:solidFill>
              </a:rPr>
              <a:t>– </a:t>
            </a:r>
            <a:r>
              <a:rPr lang="sv-SE" sz="2000" b="1" dirty="0" smtClean="0"/>
              <a:t>To </a:t>
            </a:r>
            <a:r>
              <a:rPr lang="sv-SE" sz="2000" b="1" dirty="0" err="1" smtClean="0"/>
              <a:t>many</a:t>
            </a:r>
            <a:r>
              <a:rPr lang="sv-SE" sz="2000" b="1" dirty="0" smtClean="0"/>
              <a:t> a</a:t>
            </a:r>
            <a:r>
              <a:rPr lang="en-US" sz="2000" b="1" dirty="0" err="1" smtClean="0"/>
              <a:t>dults</a:t>
            </a:r>
            <a:r>
              <a:rPr lang="en-US" sz="2000" b="1" dirty="0" smtClean="0"/>
              <a:t> think it is enough to try </a:t>
            </a:r>
            <a:r>
              <a:rPr lang="en-US" sz="2000" b="1" dirty="0"/>
              <a:t>to understand and do the best for the </a:t>
            </a:r>
            <a:r>
              <a:rPr lang="en-US" sz="2000" b="1" dirty="0" smtClean="0"/>
              <a:t>child. We miss to ask the child and </a:t>
            </a:r>
            <a:endParaRPr lang="en-US" sz="2000" b="1" dirty="0"/>
          </a:p>
          <a:p>
            <a:endParaRPr lang="sv-SE" sz="2000" b="1" dirty="0"/>
          </a:p>
          <a:p>
            <a:endParaRPr lang="sv-SE" dirty="0"/>
          </a:p>
        </p:txBody>
      </p:sp>
    </p:spTree>
    <p:extLst>
      <p:ext uri="{BB962C8B-B14F-4D97-AF65-F5344CB8AC3E}">
        <p14:creationId xmlns:p14="http://schemas.microsoft.com/office/powerpoint/2010/main" val="9983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4294967295"/>
          </p:nvPr>
        </p:nvSpPr>
        <p:spPr>
          <a:xfrm>
            <a:off x="1235075" y="1600200"/>
            <a:ext cx="7908925" cy="3252788"/>
          </a:xfrm>
        </p:spPr>
        <p:txBody>
          <a:bodyPr/>
          <a:lstStyle/>
          <a:p>
            <a:endParaRPr lang="sv-SE" dirty="0"/>
          </a:p>
          <a:p>
            <a:r>
              <a:rPr lang="en-US" sz="2600" b="1" dirty="0"/>
              <a:t>The right to express one's opinion (Article 12) is a civil and political right </a:t>
            </a:r>
            <a:r>
              <a:rPr lang="en-US" sz="2600" b="1" dirty="0" smtClean="0"/>
              <a:t>that should </a:t>
            </a:r>
            <a:r>
              <a:rPr lang="en-US" sz="2600" b="1" dirty="0"/>
              <a:t>be implemented regardless of a country's financial resources</a:t>
            </a:r>
            <a:r>
              <a:rPr lang="en-US" sz="2600" b="1" dirty="0" smtClean="0"/>
              <a:t>.</a:t>
            </a:r>
          </a:p>
          <a:p>
            <a:endParaRPr lang="sv-SE" sz="2600" dirty="0"/>
          </a:p>
          <a:p>
            <a:r>
              <a:rPr lang="sv-SE" sz="2600" b="1" dirty="0" err="1">
                <a:solidFill>
                  <a:srgbClr val="00B050"/>
                </a:solidFill>
              </a:rPr>
              <a:t>True</a:t>
            </a:r>
            <a:r>
              <a:rPr lang="sv-SE" sz="2600" b="1" dirty="0"/>
              <a:t> </a:t>
            </a:r>
          </a:p>
          <a:p>
            <a:r>
              <a:rPr lang="sv-SE" sz="2600" b="1" dirty="0" err="1">
                <a:solidFill>
                  <a:srgbClr val="FF0000"/>
                </a:solidFill>
              </a:rPr>
              <a:t>False</a:t>
            </a:r>
            <a:r>
              <a:rPr lang="sv-SE" sz="2600" b="1" dirty="0">
                <a:solidFill>
                  <a:srgbClr val="FF0000"/>
                </a:solidFill>
              </a:rPr>
              <a:t> </a:t>
            </a:r>
          </a:p>
          <a:p>
            <a:endParaRPr lang="sv-SE" dirty="0" smtClean="0"/>
          </a:p>
        </p:txBody>
      </p:sp>
      <p:sp>
        <p:nvSpPr>
          <p:cNvPr id="4" name="Rubrik 3"/>
          <p:cNvSpPr>
            <a:spLocks noGrp="1"/>
          </p:cNvSpPr>
          <p:nvPr>
            <p:ph type="title" idx="4294967295"/>
          </p:nvPr>
        </p:nvSpPr>
        <p:spPr>
          <a:xfrm>
            <a:off x="286439" y="649212"/>
            <a:ext cx="8857561" cy="1143000"/>
          </a:xfrm>
        </p:spPr>
        <p:txBody>
          <a:bodyPr/>
          <a:lstStyle/>
          <a:p>
            <a:r>
              <a:rPr lang="sv-SE" dirty="0" smtClean="0">
                <a:solidFill>
                  <a:schemeClr val="tx1"/>
                </a:solidFill>
              </a:rPr>
              <a:t>10</a:t>
            </a:r>
            <a:endParaRPr lang="sv-SE" dirty="0">
              <a:solidFill>
                <a:schemeClr val="tx1"/>
              </a:solidFill>
            </a:endParaRPr>
          </a:p>
        </p:txBody>
      </p:sp>
      <p:sp>
        <p:nvSpPr>
          <p:cNvPr id="2" name="textruta 1"/>
          <p:cNvSpPr txBox="1"/>
          <p:nvPr/>
        </p:nvSpPr>
        <p:spPr>
          <a:xfrm>
            <a:off x="1100665" y="5368413"/>
            <a:ext cx="7010947" cy="707886"/>
          </a:xfrm>
          <a:prstGeom prst="rect">
            <a:avLst/>
          </a:prstGeom>
          <a:noFill/>
        </p:spPr>
        <p:txBody>
          <a:bodyPr wrap="square" rtlCol="0">
            <a:spAutoFit/>
          </a:bodyPr>
          <a:lstStyle/>
          <a:p>
            <a:r>
              <a:rPr lang="sv-SE" sz="2000" b="1" dirty="0" err="1" smtClean="0">
                <a:solidFill>
                  <a:srgbClr val="199A29"/>
                </a:solidFill>
              </a:rPr>
              <a:t>True</a:t>
            </a:r>
            <a:r>
              <a:rPr lang="sv-SE" sz="2000" b="1" dirty="0" smtClean="0">
                <a:solidFill>
                  <a:srgbClr val="199A29"/>
                </a:solidFill>
              </a:rPr>
              <a:t> </a:t>
            </a:r>
            <a:r>
              <a:rPr lang="sv-SE" sz="2000" b="1" dirty="0">
                <a:solidFill>
                  <a:srgbClr val="199A29"/>
                </a:solidFill>
              </a:rPr>
              <a:t>– </a:t>
            </a:r>
            <a:r>
              <a:rPr lang="en-US" sz="2000" b="1" dirty="0" smtClean="0"/>
              <a:t>All </a:t>
            </a:r>
            <a:r>
              <a:rPr lang="en-US" sz="2000" b="1" dirty="0"/>
              <a:t>civil and political rights must be implemented </a:t>
            </a:r>
            <a:r>
              <a:rPr lang="en-US" sz="2000" b="1" dirty="0" smtClean="0"/>
              <a:t>regardless of the </a:t>
            </a:r>
            <a:r>
              <a:rPr lang="en-US" sz="2000" b="1" dirty="0"/>
              <a:t>economy of a country</a:t>
            </a:r>
            <a:endParaRPr lang="sv-SE" dirty="0">
              <a:solidFill>
                <a:schemeClr val="bg1"/>
              </a:solidFill>
            </a:endParaRPr>
          </a:p>
        </p:txBody>
      </p:sp>
    </p:spTree>
    <p:extLst>
      <p:ext uri="{BB962C8B-B14F-4D97-AF65-F5344CB8AC3E}">
        <p14:creationId xmlns:p14="http://schemas.microsoft.com/office/powerpoint/2010/main" val="144237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a:xfrm>
            <a:off x="220337" y="704961"/>
            <a:ext cx="8736376" cy="1143000"/>
          </a:xfrm>
        </p:spPr>
        <p:txBody>
          <a:bodyPr/>
          <a:lstStyle/>
          <a:p>
            <a:r>
              <a:rPr lang="sv-SE" dirty="0" smtClean="0">
                <a:solidFill>
                  <a:schemeClr val="tx1"/>
                </a:solidFill>
              </a:rPr>
              <a:t>11</a:t>
            </a:r>
            <a:endParaRPr lang="sv-SE" dirty="0">
              <a:solidFill>
                <a:schemeClr val="tx1"/>
              </a:solidFill>
            </a:endParaRPr>
          </a:p>
        </p:txBody>
      </p:sp>
      <p:sp>
        <p:nvSpPr>
          <p:cNvPr id="5" name="Platshållare för innehåll 4"/>
          <p:cNvSpPr>
            <a:spLocks noGrp="1"/>
          </p:cNvSpPr>
          <p:nvPr>
            <p:ph idx="4294967295"/>
          </p:nvPr>
        </p:nvSpPr>
        <p:spPr>
          <a:xfrm>
            <a:off x="1235075" y="1600200"/>
            <a:ext cx="7908925" cy="3200400"/>
          </a:xfrm>
        </p:spPr>
        <p:txBody>
          <a:bodyPr/>
          <a:lstStyle/>
          <a:p>
            <a:endParaRPr lang="sv-SE" dirty="0"/>
          </a:p>
          <a:p>
            <a:r>
              <a:rPr lang="en-US" sz="2600" b="1" dirty="0"/>
              <a:t>According to the c</a:t>
            </a:r>
            <a:r>
              <a:rPr lang="en-US" sz="2600" b="1" dirty="0" smtClean="0"/>
              <a:t>onvention, you </a:t>
            </a:r>
            <a:r>
              <a:rPr lang="en-US" sz="2600" b="1" dirty="0"/>
              <a:t>are a child in Sweden from the day you are born </a:t>
            </a:r>
            <a:r>
              <a:rPr lang="en-US" sz="2600" b="1" dirty="0" smtClean="0"/>
              <a:t>till </a:t>
            </a:r>
            <a:r>
              <a:rPr lang="en-US" sz="2600" b="1" dirty="0"/>
              <a:t>the day you turn 18 years old</a:t>
            </a:r>
            <a:r>
              <a:rPr lang="sv-SE" sz="2600" b="1" dirty="0" smtClean="0"/>
              <a:t>.</a:t>
            </a:r>
            <a:endParaRPr lang="sv-SE" sz="2600" b="1" dirty="0"/>
          </a:p>
          <a:p>
            <a:endParaRPr lang="sv-SE" sz="2600" dirty="0"/>
          </a:p>
          <a:p>
            <a:r>
              <a:rPr lang="sv-SE" sz="2600" b="1" dirty="0" err="1">
                <a:solidFill>
                  <a:srgbClr val="00B050"/>
                </a:solidFill>
              </a:rPr>
              <a:t>True</a:t>
            </a:r>
            <a:r>
              <a:rPr lang="sv-SE" sz="2600" b="1" dirty="0"/>
              <a:t> </a:t>
            </a:r>
          </a:p>
          <a:p>
            <a:r>
              <a:rPr lang="sv-SE" sz="2600" b="1" dirty="0" err="1">
                <a:solidFill>
                  <a:srgbClr val="FF0000"/>
                </a:solidFill>
              </a:rPr>
              <a:t>False</a:t>
            </a:r>
            <a:r>
              <a:rPr lang="sv-SE" sz="2600" b="1" dirty="0">
                <a:solidFill>
                  <a:srgbClr val="FF0000"/>
                </a:solidFill>
              </a:rPr>
              <a:t> </a:t>
            </a:r>
          </a:p>
          <a:p>
            <a:endParaRPr lang="sv-SE" dirty="0" smtClean="0"/>
          </a:p>
          <a:p>
            <a:endParaRPr lang="sv-SE" dirty="0"/>
          </a:p>
          <a:p>
            <a:endParaRPr lang="sv-SE" dirty="0" smtClean="0"/>
          </a:p>
        </p:txBody>
      </p:sp>
      <p:sp>
        <p:nvSpPr>
          <p:cNvPr id="3" name="textruta 2"/>
          <p:cNvSpPr txBox="1"/>
          <p:nvPr/>
        </p:nvSpPr>
        <p:spPr>
          <a:xfrm>
            <a:off x="1100666" y="4883345"/>
            <a:ext cx="6939116" cy="707886"/>
          </a:xfrm>
          <a:prstGeom prst="rect">
            <a:avLst/>
          </a:prstGeom>
          <a:noFill/>
        </p:spPr>
        <p:txBody>
          <a:bodyPr wrap="square" rtlCol="0">
            <a:spAutoFit/>
          </a:bodyPr>
          <a:lstStyle/>
          <a:p>
            <a:r>
              <a:rPr lang="sv-SE" sz="2000" b="1" dirty="0" err="1" smtClean="0">
                <a:solidFill>
                  <a:srgbClr val="FF0000"/>
                </a:solidFill>
              </a:rPr>
              <a:t>False</a:t>
            </a:r>
            <a:r>
              <a:rPr lang="sv-SE" sz="2000" b="1" dirty="0" smtClean="0">
                <a:solidFill>
                  <a:srgbClr val="FF0000"/>
                </a:solidFill>
              </a:rPr>
              <a:t> </a:t>
            </a:r>
            <a:r>
              <a:rPr lang="sv-SE" sz="2000" b="1" dirty="0">
                <a:solidFill>
                  <a:srgbClr val="FF0000"/>
                </a:solidFill>
              </a:rPr>
              <a:t>– </a:t>
            </a:r>
            <a:r>
              <a:rPr lang="en-US" sz="2000" b="1" dirty="0"/>
              <a:t>National law determines when you </a:t>
            </a:r>
            <a:r>
              <a:rPr lang="en-US" sz="2000" b="1" dirty="0" smtClean="0"/>
              <a:t>become </a:t>
            </a:r>
            <a:r>
              <a:rPr lang="en-US" sz="2000" b="1" dirty="0"/>
              <a:t>a child, in Sweden it is in the 23rd week of pregnancy.</a:t>
            </a:r>
            <a:endParaRPr lang="sv-SE" dirty="0">
              <a:solidFill>
                <a:schemeClr val="bg1"/>
              </a:solidFill>
            </a:endParaRPr>
          </a:p>
        </p:txBody>
      </p:sp>
    </p:spTree>
    <p:extLst>
      <p:ext uri="{BB962C8B-B14F-4D97-AF65-F5344CB8AC3E}">
        <p14:creationId xmlns:p14="http://schemas.microsoft.com/office/powerpoint/2010/main" val="350151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0941" y="479169"/>
            <a:ext cx="8229600" cy="1143000"/>
          </a:xfrm>
        </p:spPr>
        <p:txBody>
          <a:bodyPr>
            <a:normAutofit/>
          </a:bodyPr>
          <a:lstStyle/>
          <a:p>
            <a:r>
              <a:rPr lang="sv-SE" b="1" dirty="0" smtClean="0">
                <a:solidFill>
                  <a:schemeClr val="tx1"/>
                </a:solidFill>
              </a:rPr>
              <a:t>HIGH 5 for the </a:t>
            </a:r>
            <a:r>
              <a:rPr lang="sv-SE" b="1" dirty="0" err="1" smtClean="0">
                <a:solidFill>
                  <a:schemeClr val="tx1"/>
                </a:solidFill>
              </a:rPr>
              <a:t>rights</a:t>
            </a:r>
            <a:r>
              <a:rPr lang="sv-SE" b="1" dirty="0" smtClean="0">
                <a:solidFill>
                  <a:schemeClr val="tx1"/>
                </a:solidFill>
              </a:rPr>
              <a:t> of the Child </a:t>
            </a:r>
            <a:endParaRPr lang="sv-SE" b="1" dirty="0">
              <a:solidFill>
                <a:schemeClr val="tx1"/>
              </a:solidFill>
            </a:endParaRPr>
          </a:p>
        </p:txBody>
      </p:sp>
      <p:pic>
        <p:nvPicPr>
          <p:cNvPr id="7" name="Picture 9"/>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582023" y="2021198"/>
            <a:ext cx="2442867" cy="276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textruta 4"/>
          <p:cNvSpPr txBox="1"/>
          <p:nvPr/>
        </p:nvSpPr>
        <p:spPr>
          <a:xfrm>
            <a:off x="963956" y="1264119"/>
            <a:ext cx="5618067" cy="5632311"/>
          </a:xfrm>
          <a:prstGeom prst="rect">
            <a:avLst/>
          </a:prstGeom>
          <a:noFill/>
        </p:spPr>
        <p:txBody>
          <a:bodyPr wrap="square" rtlCol="0">
            <a:spAutoFit/>
          </a:bodyPr>
          <a:lstStyle/>
          <a:p>
            <a:r>
              <a:rPr lang="sv-SE" sz="2400" dirty="0" smtClean="0"/>
              <a:t>Groups of 5-7 persons/</a:t>
            </a:r>
            <a:r>
              <a:rPr lang="sv-SE" sz="2400" dirty="0" err="1" smtClean="0"/>
              <a:t>group</a:t>
            </a:r>
            <a:endParaRPr lang="sv-SE" sz="2400" dirty="0"/>
          </a:p>
          <a:p>
            <a:r>
              <a:rPr lang="en-US" sz="2400" dirty="0" smtClean="0"/>
              <a:t>Focus </a:t>
            </a:r>
            <a:r>
              <a:rPr lang="en-US" sz="2400" dirty="0"/>
              <a:t>on your </a:t>
            </a:r>
            <a:r>
              <a:rPr lang="en-US" sz="2400" dirty="0" smtClean="0"/>
              <a:t>work – both individually and as a school</a:t>
            </a:r>
            <a:endParaRPr lang="en-US" sz="2400" dirty="0"/>
          </a:p>
          <a:p>
            <a:pPr marL="285750" indent="-285750">
              <a:buFont typeface="Arial" panose="020B0604020202020204" pitchFamily="34" charset="0"/>
              <a:buChar char="•"/>
            </a:pPr>
            <a:r>
              <a:rPr lang="sv-SE" sz="2400" dirty="0" smtClean="0"/>
              <a:t>Hand </a:t>
            </a:r>
            <a:r>
              <a:rPr lang="sv-SE" sz="2400" dirty="0" err="1" smtClean="0"/>
              <a:t>out</a:t>
            </a:r>
            <a:r>
              <a:rPr lang="sv-SE" sz="2400" dirty="0" smtClean="0"/>
              <a:t> the </a:t>
            </a:r>
            <a:r>
              <a:rPr lang="sv-SE" sz="2400" dirty="0" err="1" smtClean="0"/>
              <a:t>cards</a:t>
            </a:r>
            <a:r>
              <a:rPr lang="sv-SE" sz="2400" dirty="0" smtClean="0"/>
              <a:t>/</a:t>
            </a:r>
            <a:r>
              <a:rPr lang="sv-SE" sz="2400" dirty="0" err="1" smtClean="0"/>
              <a:t>articles</a:t>
            </a:r>
            <a:r>
              <a:rPr lang="sv-SE" sz="2400" dirty="0" smtClean="0"/>
              <a:t> to the </a:t>
            </a:r>
            <a:r>
              <a:rPr lang="sv-SE" sz="2400" dirty="0" err="1" smtClean="0"/>
              <a:t>group</a:t>
            </a:r>
            <a:r>
              <a:rPr lang="sv-SE" sz="2400" dirty="0" smtClean="0"/>
              <a:t> </a:t>
            </a:r>
          </a:p>
          <a:p>
            <a:pPr marL="285750" indent="-285750">
              <a:buFont typeface="Arial" panose="020B0604020202020204" pitchFamily="34" charset="0"/>
              <a:buChar char="•"/>
            </a:pPr>
            <a:r>
              <a:rPr lang="en-US" sz="2400" dirty="0" smtClean="0"/>
              <a:t>Select two cards/articles per person that most affects your work</a:t>
            </a:r>
          </a:p>
          <a:p>
            <a:pPr marL="285750" indent="-285750">
              <a:buFont typeface="Arial" panose="020B0604020202020204" pitchFamily="34" charset="0"/>
              <a:buChar char="•"/>
            </a:pPr>
            <a:r>
              <a:rPr lang="en-US" sz="2400" dirty="0" smtClean="0"/>
              <a:t>Agree on which five ones are the most relevant </a:t>
            </a:r>
            <a:endParaRPr lang="en-US" sz="2400" dirty="0"/>
          </a:p>
          <a:p>
            <a:pPr marL="285750" indent="-285750">
              <a:buFont typeface="Arial" panose="020B0604020202020204" pitchFamily="34" charset="0"/>
              <a:buChar char="•"/>
            </a:pPr>
            <a:r>
              <a:rPr lang="sv-SE" sz="2400" dirty="0" err="1" smtClean="0"/>
              <a:t>Write</a:t>
            </a:r>
            <a:r>
              <a:rPr lang="sv-SE" sz="2400" dirty="0" smtClean="0"/>
              <a:t> the </a:t>
            </a:r>
            <a:r>
              <a:rPr lang="sv-SE" sz="2400" dirty="0" err="1" smtClean="0"/>
              <a:t>five</a:t>
            </a:r>
            <a:r>
              <a:rPr lang="sv-SE" sz="2400" dirty="0" smtClean="0"/>
              <a:t> </a:t>
            </a:r>
            <a:r>
              <a:rPr lang="sv-SE" sz="2400" dirty="0" err="1" smtClean="0"/>
              <a:t>most</a:t>
            </a:r>
            <a:r>
              <a:rPr lang="sv-SE" sz="2400" dirty="0" smtClean="0"/>
              <a:t> relevant </a:t>
            </a:r>
            <a:r>
              <a:rPr lang="sv-SE" sz="2400" dirty="0" err="1" smtClean="0"/>
              <a:t>articles</a:t>
            </a:r>
            <a:r>
              <a:rPr lang="sv-SE" sz="2400" dirty="0" smtClean="0"/>
              <a:t> on the </a:t>
            </a:r>
            <a:r>
              <a:rPr lang="sv-SE" sz="2400" dirty="0" err="1" smtClean="0"/>
              <a:t>five</a:t>
            </a:r>
            <a:r>
              <a:rPr lang="sv-SE" sz="2400" dirty="0" smtClean="0"/>
              <a:t> fingers of the hand </a:t>
            </a:r>
          </a:p>
          <a:p>
            <a:pPr marL="285750" indent="-285750">
              <a:buFont typeface="Arial" panose="020B0604020202020204" pitchFamily="34" charset="0"/>
              <a:buChar char="•"/>
            </a:pPr>
            <a:r>
              <a:rPr lang="en-US" sz="2400" dirty="0"/>
              <a:t>Discuss ideas on what you could develop, add, start </a:t>
            </a:r>
            <a:r>
              <a:rPr lang="en-US" sz="2400" dirty="0" smtClean="0"/>
              <a:t>doing. </a:t>
            </a:r>
            <a:r>
              <a:rPr lang="sv-SE" sz="2400" dirty="0" err="1" smtClean="0"/>
              <a:t>Write</a:t>
            </a:r>
            <a:r>
              <a:rPr lang="sv-SE" sz="2400" dirty="0" smtClean="0"/>
              <a:t> the </a:t>
            </a:r>
            <a:r>
              <a:rPr lang="sv-SE" sz="2400" dirty="0" err="1" smtClean="0"/>
              <a:t>ideas</a:t>
            </a:r>
            <a:r>
              <a:rPr lang="sv-SE" sz="2400" dirty="0" smtClean="0"/>
              <a:t> in the palm of the hand/on the back</a:t>
            </a:r>
          </a:p>
          <a:p>
            <a:pPr marL="285750" indent="-285750">
              <a:buFont typeface="Arial" panose="020B0604020202020204" pitchFamily="34" charset="0"/>
              <a:buChar char="•"/>
            </a:pPr>
            <a:r>
              <a:rPr lang="sv-SE" sz="2400" dirty="0" err="1" smtClean="0"/>
              <a:t>Summing</a:t>
            </a:r>
            <a:r>
              <a:rPr lang="sv-SE" sz="2400" dirty="0" smtClean="0"/>
              <a:t> </a:t>
            </a:r>
            <a:r>
              <a:rPr lang="sv-SE" sz="2400" dirty="0" err="1" smtClean="0"/>
              <a:t>up</a:t>
            </a:r>
            <a:r>
              <a:rPr lang="sv-SE" sz="2400" dirty="0" smtClean="0"/>
              <a:t> – 2 min to </a:t>
            </a:r>
            <a:r>
              <a:rPr lang="sv-SE" sz="2400" dirty="0" err="1" smtClean="0"/>
              <a:t>tell</a:t>
            </a:r>
            <a:r>
              <a:rPr lang="sv-SE" sz="2400" dirty="0" smtClean="0"/>
              <a:t> the </a:t>
            </a:r>
            <a:r>
              <a:rPr lang="sv-SE" sz="2400" dirty="0" err="1" smtClean="0"/>
              <a:t>other</a:t>
            </a:r>
            <a:r>
              <a:rPr lang="sv-SE" sz="2400" dirty="0" smtClean="0"/>
              <a:t> </a:t>
            </a:r>
            <a:r>
              <a:rPr lang="sv-SE" sz="2400" dirty="0" err="1" smtClean="0"/>
              <a:t>groups</a:t>
            </a:r>
            <a:r>
              <a:rPr lang="sv-SE" sz="2400" dirty="0" smtClean="0"/>
              <a:t> the </a:t>
            </a:r>
            <a:r>
              <a:rPr lang="sv-SE" sz="2400" dirty="0" err="1" smtClean="0"/>
              <a:t>conclusion</a:t>
            </a:r>
            <a:r>
              <a:rPr lang="sv-SE" sz="2400" dirty="0" smtClean="0"/>
              <a:t> of </a:t>
            </a:r>
            <a:r>
              <a:rPr lang="sv-SE" sz="2400" dirty="0" err="1" smtClean="0"/>
              <a:t>your</a:t>
            </a:r>
            <a:r>
              <a:rPr lang="sv-SE" sz="2400" dirty="0" smtClean="0"/>
              <a:t> </a:t>
            </a:r>
            <a:r>
              <a:rPr lang="sv-SE" sz="2400" dirty="0" err="1" smtClean="0"/>
              <a:t>discussions</a:t>
            </a:r>
            <a:endParaRPr lang="sv-SE" sz="2400" dirty="0"/>
          </a:p>
        </p:txBody>
      </p:sp>
    </p:spTree>
    <p:extLst>
      <p:ext uri="{BB962C8B-B14F-4D97-AF65-F5344CB8AC3E}">
        <p14:creationId xmlns:p14="http://schemas.microsoft.com/office/powerpoint/2010/main" val="27568732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65600"/>
            <a:ext cx="8229600" cy="1143000"/>
          </a:xfrm>
        </p:spPr>
        <p:txBody>
          <a:bodyPr/>
          <a:lstStyle/>
          <a:p>
            <a:r>
              <a:rPr lang="sv-SE" dirty="0" smtClean="0"/>
              <a:t>Links for </a:t>
            </a:r>
            <a:r>
              <a:rPr lang="sv-SE" dirty="0" err="1" smtClean="0"/>
              <a:t>more</a:t>
            </a:r>
            <a:r>
              <a:rPr lang="sv-SE" dirty="0" smtClean="0"/>
              <a:t> information</a:t>
            </a:r>
            <a:endParaRPr lang="sv-SE" dirty="0"/>
          </a:p>
        </p:txBody>
      </p:sp>
      <p:sp>
        <p:nvSpPr>
          <p:cNvPr id="3" name="Platshållare för innehåll 2"/>
          <p:cNvSpPr>
            <a:spLocks noGrp="1"/>
          </p:cNvSpPr>
          <p:nvPr>
            <p:ph idx="1"/>
          </p:nvPr>
        </p:nvSpPr>
        <p:spPr>
          <a:xfrm>
            <a:off x="1206347" y="2664350"/>
            <a:ext cx="7199523" cy="3685652"/>
          </a:xfrm>
        </p:spPr>
        <p:txBody>
          <a:bodyPr>
            <a:normAutofit/>
          </a:bodyPr>
          <a:lstStyle/>
          <a:p>
            <a:pPr marL="0" indent="0">
              <a:buNone/>
            </a:pPr>
            <a:r>
              <a:rPr lang="sv-SE" dirty="0" smtClean="0">
                <a:hlinkClick r:id="rId3"/>
              </a:rPr>
              <a:t>Intranätet Helsingborg Barnets rättigheter</a:t>
            </a:r>
            <a:r>
              <a:rPr lang="sv-SE" dirty="0" smtClean="0"/>
              <a:t> </a:t>
            </a:r>
          </a:p>
          <a:p>
            <a:pPr marL="0" indent="0">
              <a:buNone/>
            </a:pPr>
            <a:r>
              <a:rPr lang="sv-SE" dirty="0">
                <a:hlinkClick r:id="rId4"/>
              </a:rPr>
              <a:t>Stödmaterial Stockholm stad</a:t>
            </a:r>
            <a:r>
              <a:rPr lang="sv-SE" dirty="0"/>
              <a:t> </a:t>
            </a:r>
          </a:p>
          <a:p>
            <a:pPr marL="0" indent="0">
              <a:buNone/>
            </a:pPr>
            <a:r>
              <a:rPr lang="sv-SE" dirty="0">
                <a:hlinkClick r:id="rId5"/>
              </a:rPr>
              <a:t>Barnrättsresan i fyra steg – utbildning</a:t>
            </a:r>
            <a:endParaRPr lang="sv-SE" dirty="0"/>
          </a:p>
          <a:p>
            <a:pPr marL="0" indent="0">
              <a:buNone/>
            </a:pPr>
            <a:r>
              <a:rPr lang="en-US" dirty="0" smtClean="0">
                <a:hlinkClick r:id="rId6"/>
              </a:rPr>
              <a:t>UN Convention on the </a:t>
            </a:r>
            <a:r>
              <a:rPr lang="en-US" dirty="0" err="1" smtClean="0">
                <a:hlinkClick r:id="rId6"/>
              </a:rPr>
              <a:t>Rigths</a:t>
            </a:r>
            <a:r>
              <a:rPr lang="en-US" dirty="0" smtClean="0">
                <a:hlinkClick r:id="rId6"/>
              </a:rPr>
              <a:t> of the Child</a:t>
            </a:r>
            <a:endParaRPr lang="en-US" dirty="0"/>
          </a:p>
          <a:p>
            <a:pPr marL="0" indent="0">
              <a:buNone/>
            </a:pPr>
            <a:r>
              <a:rPr lang="sv-SE" dirty="0" smtClean="0">
                <a:hlinkClick r:id="rId7"/>
              </a:rPr>
              <a:t>SKR Barnets rättigheter</a:t>
            </a:r>
            <a:endParaRPr lang="sv-SE" dirty="0" smtClean="0"/>
          </a:p>
          <a:p>
            <a:pPr marL="0" indent="0">
              <a:buNone/>
            </a:pPr>
            <a:r>
              <a:rPr lang="sv-SE" dirty="0" smtClean="0">
                <a:hlinkClick r:id="rId8"/>
              </a:rPr>
              <a:t>Artikel om implementering av Barnkonventionen</a:t>
            </a:r>
            <a:r>
              <a:rPr lang="sv-SE" dirty="0" smtClean="0"/>
              <a:t> </a:t>
            </a:r>
          </a:p>
          <a:p>
            <a:pPr marL="0" indent="0">
              <a:buNone/>
            </a:pPr>
            <a:r>
              <a:rPr lang="sv-SE" dirty="0" smtClean="0">
                <a:hlinkClick r:id="rId9"/>
              </a:rPr>
              <a:t>UNICEF - UN - </a:t>
            </a:r>
            <a:r>
              <a:rPr lang="sv-SE" dirty="0" err="1" smtClean="0">
                <a:hlinkClick r:id="rId9"/>
              </a:rPr>
              <a:t>Discover</a:t>
            </a:r>
            <a:r>
              <a:rPr lang="sv-SE" dirty="0" smtClean="0">
                <a:hlinkClick r:id="rId9"/>
              </a:rPr>
              <a:t> </a:t>
            </a:r>
            <a:r>
              <a:rPr lang="sv-SE" dirty="0" err="1" smtClean="0">
                <a:hlinkClick r:id="rId9"/>
              </a:rPr>
              <a:t>more</a:t>
            </a:r>
            <a:endParaRPr lang="sv-SE" dirty="0" smtClean="0"/>
          </a:p>
        </p:txBody>
      </p:sp>
    </p:spTree>
    <p:extLst>
      <p:ext uri="{BB962C8B-B14F-4D97-AF65-F5344CB8AC3E}">
        <p14:creationId xmlns:p14="http://schemas.microsoft.com/office/powerpoint/2010/main" val="3610977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a:t>C</a:t>
            </a:r>
            <a:r>
              <a:rPr lang="sv-SE" dirty="0" smtClean="0">
                <a:solidFill>
                  <a:schemeClr val="tx1"/>
                </a:solidFill>
              </a:rPr>
              <a:t>ontacts</a:t>
            </a:r>
            <a:endParaRPr lang="sv-SE" dirty="0">
              <a:solidFill>
                <a:schemeClr val="tx1"/>
              </a:solidFill>
            </a:endParaRPr>
          </a:p>
        </p:txBody>
      </p:sp>
      <p:sp>
        <p:nvSpPr>
          <p:cNvPr id="2" name="Platshållare för innehåll 1"/>
          <p:cNvSpPr>
            <a:spLocks noGrp="1"/>
          </p:cNvSpPr>
          <p:nvPr>
            <p:ph idx="1"/>
          </p:nvPr>
        </p:nvSpPr>
        <p:spPr/>
        <p:txBody>
          <a:bodyPr/>
          <a:lstStyle/>
          <a:p>
            <a:r>
              <a:rPr lang="sv-SE" b="1" dirty="0">
                <a:solidFill>
                  <a:schemeClr val="tx1"/>
                </a:solidFill>
              </a:rPr>
              <a:t>Pia </a:t>
            </a:r>
            <a:r>
              <a:rPr lang="sv-SE" b="1" dirty="0" err="1">
                <a:solidFill>
                  <a:schemeClr val="tx1"/>
                </a:solidFill>
              </a:rPr>
              <a:t>Bastholm</a:t>
            </a:r>
            <a:r>
              <a:rPr lang="sv-SE" b="1" dirty="0">
                <a:solidFill>
                  <a:schemeClr val="tx1"/>
                </a:solidFill>
              </a:rPr>
              <a:t> </a:t>
            </a:r>
            <a:r>
              <a:rPr lang="sv-SE" b="1" dirty="0" smtClean="0">
                <a:solidFill>
                  <a:schemeClr val="tx1"/>
                </a:solidFill>
              </a:rPr>
              <a:t>		</a:t>
            </a:r>
            <a:r>
              <a:rPr lang="sv-SE" dirty="0" smtClean="0">
                <a:solidFill>
                  <a:schemeClr val="tx1"/>
                </a:solidFill>
              </a:rPr>
              <a:t>pia.bastholm@helsingborg.se</a:t>
            </a:r>
            <a:endParaRPr lang="sv-SE" dirty="0">
              <a:solidFill>
                <a:schemeClr val="tx1"/>
              </a:solidFill>
            </a:endParaRPr>
          </a:p>
          <a:p>
            <a:pPr>
              <a:spcBef>
                <a:spcPts val="1800"/>
              </a:spcBef>
            </a:pPr>
            <a:r>
              <a:rPr lang="sv-SE" b="1" dirty="0">
                <a:solidFill>
                  <a:schemeClr val="tx1"/>
                </a:solidFill>
              </a:rPr>
              <a:t>Sofia Mattsson </a:t>
            </a:r>
            <a:r>
              <a:rPr lang="sv-SE" b="1" dirty="0" smtClean="0">
                <a:solidFill>
                  <a:schemeClr val="tx1"/>
                </a:solidFill>
              </a:rPr>
              <a:t>	</a:t>
            </a:r>
            <a:r>
              <a:rPr lang="sv-SE" dirty="0" smtClean="0">
                <a:solidFill>
                  <a:schemeClr val="tx1"/>
                </a:solidFill>
              </a:rPr>
              <a:t>sofia.mattsson@helsingborg.se</a:t>
            </a:r>
            <a:endParaRPr lang="sv-SE" dirty="0">
              <a:solidFill>
                <a:schemeClr val="tx1"/>
              </a:solidFill>
            </a:endParaRPr>
          </a:p>
          <a:p>
            <a:pPr>
              <a:spcBef>
                <a:spcPts val="1800"/>
              </a:spcBef>
            </a:pPr>
            <a:r>
              <a:rPr lang="sv-SE" b="1" dirty="0">
                <a:solidFill>
                  <a:schemeClr val="tx1"/>
                </a:solidFill>
              </a:rPr>
              <a:t>Maria </a:t>
            </a:r>
            <a:r>
              <a:rPr lang="sv-SE" b="1" dirty="0" err="1">
                <a:solidFill>
                  <a:schemeClr val="tx1"/>
                </a:solidFill>
              </a:rPr>
              <a:t>Grönhave</a:t>
            </a:r>
            <a:r>
              <a:rPr lang="sv-SE" b="1" dirty="0">
                <a:solidFill>
                  <a:schemeClr val="tx1"/>
                </a:solidFill>
              </a:rPr>
              <a:t> </a:t>
            </a:r>
            <a:r>
              <a:rPr lang="sv-SE" b="1" dirty="0" smtClean="0">
                <a:solidFill>
                  <a:schemeClr val="tx1"/>
                </a:solidFill>
              </a:rPr>
              <a:t>	</a:t>
            </a:r>
            <a:r>
              <a:rPr lang="sv-SE" dirty="0" smtClean="0">
                <a:solidFill>
                  <a:schemeClr val="tx1"/>
                </a:solidFill>
              </a:rPr>
              <a:t>maria.gronhave@helsingborg.se</a:t>
            </a:r>
            <a:endParaRPr lang="sv-SE" dirty="0">
              <a:solidFill>
                <a:schemeClr val="tx1"/>
              </a:solidFill>
            </a:endParaRPr>
          </a:p>
        </p:txBody>
      </p:sp>
    </p:spTree>
    <p:extLst>
      <p:ext uri="{BB962C8B-B14F-4D97-AF65-F5344CB8AC3E}">
        <p14:creationId xmlns:p14="http://schemas.microsoft.com/office/powerpoint/2010/main" val="4188583856"/>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mall">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Powerpointmall">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60C1BF24619FB47809B6595F9AECFB0" ma:contentTypeVersion="0" ma:contentTypeDescription="Skapa ett nytt dokument." ma:contentTypeScope="" ma:versionID="9d45c0013541f1f15988e508be82309c">
  <xsd:schema xmlns:xsd="http://www.w3.org/2001/XMLSchema" xmlns:p="http://schemas.microsoft.com/office/2006/metadata/properties" targetNamespace="http://schemas.microsoft.com/office/2006/metadata/properties" ma:root="true" ma:fieldsID="0972d9b87414d3d716947ba00104245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2115B3C-5436-4279-92AC-2C5DA2293E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55711E73-CE5E-49DB-A204-7D6BB8B0CFA2}">
  <ds:schemaRefs>
    <ds:schemaRef ds:uri="http://schemas.microsoft.com/sharepoint/v3/contenttype/forms"/>
  </ds:schemaRefs>
</ds:datastoreItem>
</file>

<file path=customXml/itemProps3.xml><?xml version="1.0" encoding="utf-8"?>
<ds:datastoreItem xmlns:ds="http://schemas.openxmlformats.org/officeDocument/2006/customXml" ds:itemID="{9D8809CD-79EC-41EE-BAEE-A279EA17A25C}">
  <ds:schemaRefs>
    <ds:schemaRef ds:uri="http://purl.org/dc/elements/1.1/"/>
    <ds:schemaRef ds:uri="http://schemas.microsoft.com/office/2006/metadata/properties"/>
    <ds:schemaRef ds:uri="http://purl.org/dc/terms/"/>
    <ds:schemaRef ds:uri="http://schemas.microsoft.com/office/2006/documentManagement/types"/>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Powerpointmall</Template>
  <TotalTime>3150</TotalTime>
  <Words>1977</Words>
  <Application>Microsoft Office PowerPoint</Application>
  <PresentationFormat>Bildspel på skärmen (4:3)</PresentationFormat>
  <Paragraphs>196</Paragraphs>
  <Slides>22</Slides>
  <Notes>22</Notes>
  <HiddenSlides>0</HiddenSlides>
  <MMClips>0</MMClips>
  <ScaleCrop>false</ScaleCrop>
  <HeadingPairs>
    <vt:vector size="6" baseType="variant">
      <vt:variant>
        <vt:lpstr>Använt teckensnitt</vt:lpstr>
      </vt:variant>
      <vt:variant>
        <vt:i4>5</vt:i4>
      </vt:variant>
      <vt:variant>
        <vt:lpstr>Tema</vt:lpstr>
      </vt:variant>
      <vt:variant>
        <vt:i4>4</vt:i4>
      </vt:variant>
      <vt:variant>
        <vt:lpstr>Bildrubriker</vt:lpstr>
      </vt:variant>
      <vt:variant>
        <vt:i4>22</vt:i4>
      </vt:variant>
    </vt:vector>
  </HeadingPairs>
  <TitlesOfParts>
    <vt:vector size="31" baseType="lpstr">
      <vt:lpstr>Arial</vt:lpstr>
      <vt:lpstr>Calibri</vt:lpstr>
      <vt:lpstr>HelveticaNeueLT Std</vt:lpstr>
      <vt:lpstr>Roboto Light</vt:lpstr>
      <vt:lpstr>Roboto Medium</vt:lpstr>
      <vt:lpstr>Powerpointmall</vt:lpstr>
      <vt:lpstr>1_Powerpointmall</vt:lpstr>
      <vt:lpstr>Följande sidor</vt:lpstr>
      <vt:lpstr>1_Följande sidor</vt:lpstr>
      <vt:lpstr>PowerPoint-presentation</vt:lpstr>
      <vt:lpstr>PowerPoint-presentation</vt:lpstr>
      <vt:lpstr>Quality of life program, Plan for equal opportunities</vt:lpstr>
      <vt:lpstr>UN Convention on the Rights of the Child</vt:lpstr>
      <vt:lpstr>PowerPoint-presentation</vt:lpstr>
      <vt:lpstr>PowerPoint-presentation</vt:lpstr>
      <vt:lpstr>PowerPoint-presentation</vt:lpstr>
      <vt:lpstr>PowerPoint-presentation</vt:lpstr>
      <vt:lpstr> </vt:lpstr>
      <vt:lpstr>2</vt:lpstr>
      <vt:lpstr>3</vt:lpstr>
      <vt:lpstr>4</vt:lpstr>
      <vt:lpstr>5</vt:lpstr>
      <vt:lpstr>6</vt:lpstr>
      <vt:lpstr>7</vt:lpstr>
      <vt:lpstr>8</vt:lpstr>
      <vt:lpstr>9</vt:lpstr>
      <vt:lpstr>10</vt:lpstr>
      <vt:lpstr>11</vt:lpstr>
      <vt:lpstr>HIGH 5 for the rights of the Child </vt:lpstr>
      <vt:lpstr>Links for more information</vt:lpstr>
      <vt:lpstr>Contacts</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Westerlund Anna - SLF</dc:creator>
  <cp:lastModifiedBy>Mattsson Sofia - MF</cp:lastModifiedBy>
  <cp:revision>221</cp:revision>
  <cp:lastPrinted>2020-01-06T11:13:00Z</cp:lastPrinted>
  <dcterms:created xsi:type="dcterms:W3CDTF">2013-05-13T07:15:36Z</dcterms:created>
  <dcterms:modified xsi:type="dcterms:W3CDTF">2020-01-06T11:15:04Z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0x010100A60C1BF24619FB47809B6595F9AECFB0</vt:lpwstr>
  </property>
</Properties>
</file>