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8" r:id="rId6"/>
    <p:sldId id="270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365D"/>
    <a:srgbClr val="FBDDE5"/>
    <a:srgbClr val="F6BBCB"/>
    <a:srgbClr val="D3E08F"/>
    <a:srgbClr val="A71580"/>
    <a:srgbClr val="A84E98"/>
    <a:srgbClr val="D34F98"/>
    <a:srgbClr val="7C0C60"/>
    <a:srgbClr val="6F2282"/>
    <a:srgbClr val="8A1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6683" autoAdjust="0"/>
  </p:normalViewPr>
  <p:slideViewPr>
    <p:cSldViewPr snapToGrid="0">
      <p:cViewPr varScale="1">
        <p:scale>
          <a:sx n="74" d="100"/>
          <a:sy n="74" d="100"/>
        </p:scale>
        <p:origin x="9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FFCC1-EC37-4A6C-AB44-788683E82FC6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7735D-A2E5-41D0-9E93-9DB84B6E83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7319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/>
              <a:t>Ni kanske har sett filmer ifrån prisutdelningarna när vi varit ute och överraskat vinnarna eller kanske skickat in något förslag själva tidigare?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Varför har vi </a:t>
            </a:r>
            <a:r>
              <a:rPr lang="sv-SE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kvalitetsutmärkelser?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Sätter fokus på bra saker som händer i organisationen.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 ett sätt att lyfta fram och belöna goda exempel som vi kan inspireras av.</a:t>
            </a:r>
          </a:p>
          <a:p>
            <a:endParaRPr lang="sv-SE" baseline="0" dirty="0"/>
          </a:p>
          <a:p>
            <a:r>
              <a:rPr lang="sv-SE" baseline="0" dirty="0"/>
              <a:t>Starta tanken: Vem vill du hylla idag?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v-SE" dirty="0"/>
              <a:t>Det går att föreslå </a:t>
            </a: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personer, arbetsplatser eller samarbeten som utmärker sig för </a:t>
            </a:r>
            <a:r>
              <a:rPr lang="sv-SE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nytänkande</a:t>
            </a: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sv-SE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god service </a:t>
            </a: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 genom att vara </a:t>
            </a:r>
            <a:r>
              <a:rPr lang="sv-SE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framgångsrika arbetsplatser</a:t>
            </a: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Utmärkelserna kan delas ut till anställda i Helsingborgs stad och stadens helägda bolag</a:t>
            </a:r>
            <a:r>
              <a:rPr lang="sv-SE" sz="1200" baseline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(arbetsplats endast staden)</a:t>
            </a:r>
            <a:endParaRPr lang="sv-SE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sv-SE" dirty="0"/>
          </a:p>
          <a:p>
            <a:r>
              <a:rPr lang="sv-SE" dirty="0"/>
              <a:t>Vi har några olika kategorier</a:t>
            </a:r>
            <a:r>
              <a:rPr lang="sv-SE" baseline="0" dirty="0"/>
              <a:t> av utmärkelser.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7735D-A2E5-41D0-9E93-9DB84B6E83B3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8934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Arbetsplatsen behöver bland annat visa att de: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är delaktiga och har ett bra samspel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 ansvar för hälsa, livsstil och sätter gränser i vardagen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utvecklar er verksamhet, era kompetenser och provar nya arbetssätt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respekterar och tar tillvara varandras olikheter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 till vara på varandras idéer och visar varandra uppskattning</a:t>
            </a:r>
          </a:p>
          <a:p>
            <a:pPr fontAlgn="base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HRU</a:t>
            </a:r>
            <a:r>
              <a:rPr lang="sv-SE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som beslutar om vem som vinner.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7735D-A2E5-41D0-9E93-9DB84B6E83B3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759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Nytänk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Förslaget är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nytt och unikt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utmanar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är</a:t>
            </a:r>
            <a:r>
              <a:rPr lang="sv-SE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genomfört eller går att genomföra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skapar värde för de vi finns till för</a:t>
            </a:r>
          </a:p>
          <a:p>
            <a:endParaRPr lang="sv-SE" dirty="0"/>
          </a:p>
          <a:p>
            <a:r>
              <a:rPr lang="sv-SE" dirty="0"/>
              <a:t>Misstag</a:t>
            </a:r>
          </a:p>
          <a:p>
            <a:r>
              <a:rPr lang="sv-SE" dirty="0"/>
              <a:t>Mod, lärdomar</a:t>
            </a:r>
            <a:r>
              <a:rPr lang="sv-SE" baseline="0" dirty="0"/>
              <a:t> och utmanar</a:t>
            </a:r>
          </a:p>
          <a:p>
            <a:endParaRPr lang="sv-SE" baseline="0" dirty="0"/>
          </a:p>
          <a:p>
            <a:r>
              <a:rPr lang="sv-SE" baseline="0" dirty="0"/>
              <a:t>Miljökliv</a:t>
            </a: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visar på engagemang för miljöfrågor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7735D-A2E5-41D0-9E93-9DB84B6E83B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4410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Utgår från stadens</a:t>
            </a:r>
            <a:r>
              <a:rPr lang="sv-SE" baseline="0" dirty="0"/>
              <a:t> servicepolicy.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visar omtanke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är lätta att nå och förstå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är kompetenta och nyfikna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bemöter alla olika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hittar lösningar</a:t>
            </a:r>
          </a:p>
          <a:p>
            <a:pPr fontAlgn="base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värdesätter synpunkter och klagomål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7735D-A2E5-41D0-9E93-9DB84B6E83B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6116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Förutom ära</a:t>
            </a:r>
            <a:r>
              <a:rPr lang="sv-SE" baseline="0" dirty="0"/>
              <a:t> och berömmelse, vandringspokal och diplom.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7735D-A2E5-41D0-9E93-9DB84B6E83B3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5505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7000"/>
              </a:lnSpc>
            </a:pPr>
            <a:r>
              <a:rPr lang="sv-SE" sz="1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Hur föreslår jag en </a:t>
            </a:r>
            <a:r>
              <a:rPr lang="sv-SE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kandidat?</a:t>
            </a:r>
          </a:p>
          <a:p>
            <a:endParaRPr lang="sv-SE" dirty="0"/>
          </a:p>
          <a:p>
            <a:pPr marL="0" indent="0">
              <a:lnSpc>
                <a:spcPts val="3100"/>
              </a:lnSpc>
              <a:buFont typeface="Arial" panose="020B0604020202020204" pitchFamily="34" charset="0"/>
              <a:buNone/>
            </a:pP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 föreslå en kandidat är enkelt – allt du behöver göra är att namnge den verksamhet eller de personer som du vill ska få utmärkelsen och skriva en motivering</a:t>
            </a:r>
            <a:r>
              <a:rPr lang="sv-SE" sz="1200" baseline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sv-SE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ts val="31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endParaRPr lang="sv-SE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ts val="31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Formuläret hittar du på stadens intranät. </a:t>
            </a:r>
            <a:b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sv-S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Sök på </a:t>
            </a:r>
            <a:r>
              <a:rPr lang="sv-SE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”föreslå en kandidat”.</a:t>
            </a:r>
          </a:p>
          <a:p>
            <a:endParaRPr lang="sv-SE" dirty="0"/>
          </a:p>
          <a:p>
            <a:r>
              <a:rPr lang="sv-SE" dirty="0"/>
              <a:t>Så vem</a:t>
            </a:r>
            <a:r>
              <a:rPr lang="sv-SE" baseline="0" dirty="0"/>
              <a:t> vill du hylla idag? Och få dina medarbetare och kollegor att göra detsamma!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7735D-A2E5-41D0-9E93-9DB84B6E83B3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1928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4" b="5074"/>
          <a:stretch/>
        </p:blipFill>
        <p:spPr>
          <a:xfrm>
            <a:off x="0" y="0"/>
            <a:ext cx="12192000" cy="6901477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240632" y="204547"/>
            <a:ext cx="11710736" cy="6492382"/>
          </a:xfrm>
          <a:prstGeom prst="rect">
            <a:avLst/>
          </a:prstGeom>
          <a:solidFill>
            <a:srgbClr val="FBDDE5"/>
          </a:solidFill>
          <a:ln w="57150" cmpd="sng">
            <a:noFill/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066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530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771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89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4559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908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46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196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16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370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871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88C67-B9FD-4B30-9D79-0EF0655B6B81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408FD-9341-4C3A-A6C4-0BD94D430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772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4" b="5074"/>
          <a:stretch/>
        </p:blipFill>
        <p:spPr>
          <a:xfrm>
            <a:off x="0" y="-43476"/>
            <a:ext cx="12192000" cy="6901477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982575" y="3927139"/>
            <a:ext cx="8461463" cy="1888787"/>
          </a:xfrm>
          <a:prstGeom prst="rect">
            <a:avLst/>
          </a:prstGeom>
          <a:noFill/>
        </p:spPr>
        <p:txBody>
          <a:bodyPr wrap="square" bIns="46800" rtlCol="0">
            <a:spAutoFit/>
          </a:bodyPr>
          <a:lstStyle/>
          <a:p>
            <a:pPr>
              <a:lnSpc>
                <a:spcPts val="7000"/>
              </a:lnSpc>
            </a:pPr>
            <a:r>
              <a:rPr lang="sv-SE" sz="66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Årets</a:t>
            </a:r>
            <a:r>
              <a:rPr lang="sv-SE" sz="6600" b="1" dirty="0">
                <a:solidFill>
                  <a:srgbClr val="1B365D"/>
                </a:solidFill>
                <a:latin typeface="Helsingborg Sans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interna </a:t>
            </a:r>
            <a:r>
              <a:rPr lang="sv-SE" sz="66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kvalitetsutmärkelser</a:t>
            </a:r>
          </a:p>
        </p:txBody>
      </p:sp>
      <p:grpSp>
        <p:nvGrpSpPr>
          <p:cNvPr id="18" name="Grupp 17"/>
          <p:cNvGrpSpPr/>
          <p:nvPr/>
        </p:nvGrpSpPr>
        <p:grpSpPr>
          <a:xfrm>
            <a:off x="6538912" y="1547180"/>
            <a:ext cx="3396234" cy="2281569"/>
            <a:chOff x="8595943" y="-564900"/>
            <a:chExt cx="2945874" cy="1958664"/>
          </a:xfrm>
        </p:grpSpPr>
        <p:pic>
          <p:nvPicPr>
            <p:cNvPr id="28" name="Bildobjekt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95943" y="-564900"/>
              <a:ext cx="2945874" cy="1958664"/>
            </a:xfrm>
            <a:prstGeom prst="rect">
              <a:avLst/>
            </a:prstGeom>
          </p:spPr>
        </p:pic>
        <p:sp>
          <p:nvSpPr>
            <p:cNvPr id="29" name="Rektangel 28"/>
            <p:cNvSpPr/>
            <p:nvPr/>
          </p:nvSpPr>
          <p:spPr>
            <a:xfrm>
              <a:off x="8923809" y="-153115"/>
              <a:ext cx="2290142" cy="9247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v-SE" sz="3200" b="1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Vem vill du </a:t>
              </a:r>
              <a:r>
                <a:rPr lang="sv-SE" sz="3200" b="1" dirty="0">
                  <a:solidFill>
                    <a:srgbClr val="1B365D"/>
                  </a:solidFill>
                  <a:latin typeface="Helsingborg Sans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hylla </a:t>
              </a:r>
              <a:r>
                <a:rPr lang="sv-SE" sz="3200" b="1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idag?</a:t>
              </a:r>
            </a:p>
          </p:txBody>
        </p:sp>
      </p:grpSp>
      <p:pic>
        <p:nvPicPr>
          <p:cNvPr id="3" name="Bildobjekt 2" descr="En bild som visar logotyp&#10;&#10;Automatiskt genererad beskrivning">
            <a:extLst>
              <a:ext uri="{FF2B5EF4-FFF2-40B4-BE49-F238E27FC236}">
                <a16:creationId xmlns:a16="http://schemas.microsoft.com/office/drawing/2014/main" id="{EBE9E7B5-0BA1-EB63-6DD7-ADD6C1AD16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58" y="747806"/>
            <a:ext cx="1366915" cy="136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4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954000" y="720000"/>
            <a:ext cx="658837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Årets</a:t>
            </a:r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arbetsplats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7542376" y="1792482"/>
            <a:ext cx="224593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Delas ut i:</a:t>
            </a:r>
          </a:p>
          <a:p>
            <a:pPr marL="571500" indent="-5715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Guld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Silver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Brons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936000" y="5812354"/>
            <a:ext cx="62674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300" b="1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Guldvinnarna 2021: </a:t>
            </a:r>
            <a:r>
              <a:rPr lang="sv-SE" sz="1300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Jobbtorget Scala, Arbetsmarknadsförvaltningen</a:t>
            </a: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20" y="2163048"/>
            <a:ext cx="6099404" cy="3430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2" name="Grupp 21"/>
          <p:cNvGrpSpPr/>
          <p:nvPr/>
        </p:nvGrpSpPr>
        <p:grpSpPr>
          <a:xfrm>
            <a:off x="3760721" y="1715756"/>
            <a:ext cx="2766830" cy="1674905"/>
            <a:chOff x="2813650" y="223325"/>
            <a:chExt cx="2766830" cy="1674905"/>
          </a:xfrm>
        </p:grpSpPr>
        <p:pic>
          <p:nvPicPr>
            <p:cNvPr id="23" name="Bildobjekt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3650" y="223325"/>
              <a:ext cx="2766830" cy="1674905"/>
            </a:xfrm>
            <a:prstGeom prst="rect">
              <a:avLst/>
            </a:prstGeom>
          </p:spPr>
        </p:pic>
        <p:sp>
          <p:nvSpPr>
            <p:cNvPr id="24" name="Rektangel 23"/>
            <p:cNvSpPr/>
            <p:nvPr/>
          </p:nvSpPr>
          <p:spPr>
            <a:xfrm>
              <a:off x="3349951" y="493794"/>
              <a:ext cx="172218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v-SE" sz="1600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Har du </a:t>
              </a:r>
              <a:r>
                <a:rPr lang="sv-SE" sz="1600" dirty="0">
                  <a:solidFill>
                    <a:srgbClr val="1B365D"/>
                  </a:solidFill>
                  <a:latin typeface="Helsingborg Sans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världens bästa </a:t>
              </a:r>
              <a:r>
                <a:rPr lang="sv-SE" sz="1600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arbetsplats?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242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954000" y="720000"/>
            <a:ext cx="582328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Årets</a:t>
            </a:r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sv-SE" sz="5700" b="1" dirty="0" err="1">
                <a:solidFill>
                  <a:srgbClr val="1B365D"/>
                </a:solidFill>
                <a:latin typeface="Helsingborg Sans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nytänk</a:t>
            </a:r>
            <a:endParaRPr lang="sv-SE" sz="5700" b="1" dirty="0">
              <a:solidFill>
                <a:srgbClr val="1B365D"/>
              </a:solidFill>
              <a:latin typeface="Helsingborg Sans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7542000" y="1792800"/>
            <a:ext cx="3695757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sv-SE" sz="32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Delas ut i:</a:t>
            </a:r>
          </a:p>
          <a:p>
            <a:pPr marL="571500" indent="-5715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sv-SE" sz="2800" dirty="0" err="1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Nytänk</a:t>
            </a:r>
            <a:endParaRPr lang="sv-SE" sz="2800" dirty="0">
              <a:solidFill>
                <a:srgbClr val="1B365D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Misstag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Miljökliv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936000" y="5826003"/>
            <a:ext cx="60978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300" b="1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Vinnarna av årets misstag 2022: </a:t>
            </a:r>
            <a:r>
              <a:rPr lang="sv-SE" sz="1300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Cykelparaden under H22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" r="4190"/>
          <a:stretch/>
        </p:blipFill>
        <p:spPr>
          <a:xfrm>
            <a:off x="1080635" y="1846288"/>
            <a:ext cx="5527983" cy="3775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upp 1"/>
          <p:cNvGrpSpPr/>
          <p:nvPr/>
        </p:nvGrpSpPr>
        <p:grpSpPr>
          <a:xfrm>
            <a:off x="5781993" y="3780522"/>
            <a:ext cx="3333256" cy="2236918"/>
            <a:chOff x="5816277" y="3706606"/>
            <a:chExt cx="3333256" cy="2236918"/>
          </a:xfrm>
        </p:grpSpPr>
        <p:pic>
          <p:nvPicPr>
            <p:cNvPr id="20" name="Bildobjekt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69223">
              <a:off x="5816277" y="3706606"/>
              <a:ext cx="3333256" cy="2236918"/>
            </a:xfrm>
            <a:prstGeom prst="rect">
              <a:avLst/>
            </a:prstGeom>
          </p:spPr>
        </p:pic>
        <p:sp>
          <p:nvSpPr>
            <p:cNvPr id="21" name="Rektangel 20"/>
            <p:cNvSpPr/>
            <p:nvPr/>
          </p:nvSpPr>
          <p:spPr>
            <a:xfrm>
              <a:off x="6531940" y="4484459"/>
              <a:ext cx="202963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v-SE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Har du en kollega som</a:t>
              </a:r>
              <a:r>
                <a:rPr lang="sv-SE" dirty="0">
                  <a:solidFill>
                    <a:srgbClr val="1B365D"/>
                  </a:solidFill>
                  <a:latin typeface="Helsingborg Sans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 vågat testa </a:t>
              </a:r>
              <a:r>
                <a:rPr lang="sv-SE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något nytt?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7493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954000" y="720000"/>
            <a:ext cx="87615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Årets</a:t>
            </a:r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serviceupplevelse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927208" y="5798048"/>
            <a:ext cx="6606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300" b="1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Vinnaren av intern service 2019/2020: </a:t>
            </a:r>
            <a:r>
              <a:rPr lang="sv-SE" sz="1300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Matilda Cervin på skol- och fritidsförvaltningen</a:t>
            </a:r>
          </a:p>
        </p:txBody>
      </p:sp>
      <p:sp>
        <p:nvSpPr>
          <p:cNvPr id="21" name="textruta 20"/>
          <p:cNvSpPr txBox="1"/>
          <p:nvPr/>
        </p:nvSpPr>
        <p:spPr>
          <a:xfrm>
            <a:off x="7542000" y="1792800"/>
            <a:ext cx="3695757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Delas ut i:</a:t>
            </a:r>
          </a:p>
          <a:p>
            <a:pPr marL="571500" indent="-5715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Extern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Intern</a:t>
            </a: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00" y="1792800"/>
            <a:ext cx="5363673" cy="38887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8" y="2293195"/>
            <a:ext cx="2872707" cy="1878279"/>
          </a:xfrm>
          <a:prstGeom prst="rect">
            <a:avLst/>
          </a:prstGeom>
        </p:spPr>
      </p:pic>
      <p:sp>
        <p:nvSpPr>
          <p:cNvPr id="22" name="Rektangel 21"/>
          <p:cNvSpPr/>
          <p:nvPr/>
        </p:nvSpPr>
        <p:spPr>
          <a:xfrm>
            <a:off x="4303136" y="2770669"/>
            <a:ext cx="19115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När fick du </a:t>
            </a:r>
            <a:r>
              <a:rPr lang="sv-SE" dirty="0">
                <a:solidFill>
                  <a:srgbClr val="1B365D"/>
                </a:solidFill>
                <a:latin typeface="Helsingborg Sans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riktigt bra service </a:t>
            </a:r>
            <a:r>
              <a:rPr lang="sv-SE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av en kollega senast?</a:t>
            </a:r>
          </a:p>
        </p:txBody>
      </p:sp>
    </p:spTree>
    <p:extLst>
      <p:ext uri="{BB962C8B-B14F-4D97-AF65-F5344CB8AC3E}">
        <p14:creationId xmlns:p14="http://schemas.microsoft.com/office/powerpoint/2010/main" val="220262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1"/>
          <p:cNvSpPr txBox="1">
            <a:spLocks/>
          </p:cNvSpPr>
          <p:nvPr/>
        </p:nvSpPr>
        <p:spPr>
          <a:xfrm>
            <a:off x="1713472" y="2854737"/>
            <a:ext cx="8398926" cy="28262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v-SE" sz="2400" b="1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Årets serviceupplevelse och årets </a:t>
            </a:r>
            <a:r>
              <a:rPr lang="sv-SE" sz="2400" b="1" dirty="0" err="1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nytänk</a:t>
            </a:r>
            <a:br>
              <a:rPr lang="sv-SE" sz="2400" b="1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22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Kompetensutveckling till ett värde av max 10 000 kr per person eller max 50 000 kr per arbetsgrupp.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sv-SE" sz="2400" b="1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Årets arbetsplats</a:t>
            </a:r>
            <a:br>
              <a:rPr lang="sv-SE" sz="2400" b="1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2200" dirty="0">
                <a:solidFill>
                  <a:srgbClr val="1B36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Kompetensutveckling till ett värde av 50 000 kr (brons), 75 000 kr (silver) och 100 000 kr (guld) till arbetsplatsen.</a:t>
            </a:r>
          </a:p>
        </p:txBody>
      </p:sp>
      <p:sp>
        <p:nvSpPr>
          <p:cNvPr id="5" name="Rubrik 2"/>
          <p:cNvSpPr txBox="1">
            <a:spLocks/>
          </p:cNvSpPr>
          <p:nvPr/>
        </p:nvSpPr>
        <p:spPr>
          <a:xfrm>
            <a:off x="1713472" y="1678526"/>
            <a:ext cx="10030757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66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Vad får </a:t>
            </a:r>
            <a:r>
              <a:rPr lang="sv-SE" sz="6600" b="1" dirty="0">
                <a:solidFill>
                  <a:srgbClr val="1B365D"/>
                </a:solidFill>
                <a:latin typeface="Helsingborg Sans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vinnarna?</a:t>
            </a:r>
          </a:p>
        </p:txBody>
      </p:sp>
    </p:spTree>
    <p:extLst>
      <p:ext uri="{BB962C8B-B14F-4D97-AF65-F5344CB8AC3E}">
        <p14:creationId xmlns:p14="http://schemas.microsoft.com/office/powerpoint/2010/main" val="831062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605447" y="1507729"/>
            <a:ext cx="884942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Skicka in ditt </a:t>
            </a:r>
            <a:r>
              <a:rPr lang="sv-SE" sz="5700" b="1" dirty="0">
                <a:solidFill>
                  <a:srgbClr val="1B365D"/>
                </a:solidFill>
                <a:latin typeface="Helsingborg Sans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förslag!</a:t>
            </a:r>
          </a:p>
        </p:txBody>
      </p:sp>
      <p:sp>
        <p:nvSpPr>
          <p:cNvPr id="5" name="textruta 4"/>
          <p:cNvSpPr txBox="1"/>
          <p:nvPr/>
        </p:nvSpPr>
        <p:spPr>
          <a:xfrm>
            <a:off x="1605447" y="3005622"/>
            <a:ext cx="825073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000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Läs mer och skicka in ditt förslag på </a:t>
            </a:r>
            <a:r>
              <a:rPr lang="sv-SE" sz="2000" b="1" dirty="0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intranat.helsingborg.se/</a:t>
            </a:r>
            <a:r>
              <a:rPr lang="sv-SE" sz="2000" b="1" dirty="0" err="1">
                <a:solidFill>
                  <a:srgbClr val="1B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foresla</a:t>
            </a:r>
            <a:endParaRPr lang="sv-SE" sz="2000" b="1" dirty="0">
              <a:solidFill>
                <a:srgbClr val="1B365D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9" name="Grupp 8"/>
          <p:cNvGrpSpPr/>
          <p:nvPr/>
        </p:nvGrpSpPr>
        <p:grpSpPr>
          <a:xfrm>
            <a:off x="6230984" y="3434348"/>
            <a:ext cx="3814354" cy="2717074"/>
            <a:chOff x="5449532" y="3456426"/>
            <a:chExt cx="3333256" cy="2236918"/>
          </a:xfrm>
        </p:grpSpPr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69223">
              <a:off x="5449532" y="3456426"/>
              <a:ext cx="3333256" cy="2236918"/>
            </a:xfrm>
            <a:prstGeom prst="rect">
              <a:avLst/>
            </a:prstGeom>
          </p:spPr>
        </p:pic>
        <p:sp>
          <p:nvSpPr>
            <p:cNvPr id="11" name="Rektangel 10"/>
            <p:cNvSpPr/>
            <p:nvPr/>
          </p:nvSpPr>
          <p:spPr>
            <a:xfrm>
              <a:off x="6183063" y="4342982"/>
              <a:ext cx="2029639" cy="6907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v-SE" sz="2400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Vem vill </a:t>
              </a:r>
              <a:r>
                <a:rPr lang="sv-SE" sz="2400" b="1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du</a:t>
              </a:r>
              <a:r>
                <a:rPr lang="sv-SE" sz="2400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 </a:t>
              </a:r>
              <a:br>
                <a:rPr lang="sv-SE" sz="2400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</a:br>
              <a:r>
                <a:rPr lang="sv-SE" sz="2400" dirty="0">
                  <a:solidFill>
                    <a:srgbClr val="1B365D"/>
                  </a:solidFill>
                  <a:latin typeface="Helsingborg Sans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hylla </a:t>
              </a:r>
              <a:r>
                <a:rPr lang="sv-SE" sz="2400" dirty="0">
                  <a:solidFill>
                    <a:srgbClr val="1B365D"/>
                  </a:solidFill>
                  <a:latin typeface="Helsingborg Sans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idag?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8235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497</Words>
  <Application>Microsoft Office PowerPoint</Application>
  <PresentationFormat>Bredbild</PresentationFormat>
  <Paragraphs>80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Helsingborg Sans</vt:lpstr>
      <vt:lpstr>Roboto</vt:lpstr>
      <vt:lpstr>Roboto Black</vt:lpstr>
      <vt:lpstr>Roboto Light</vt:lpstr>
      <vt:lpstr>Wingdings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Andersson Kajsa - SLF</dc:creator>
  <cp:lastModifiedBy>Zarrabi Nathalie - SLF</cp:lastModifiedBy>
  <cp:revision>57</cp:revision>
  <dcterms:created xsi:type="dcterms:W3CDTF">2020-01-15T10:05:32Z</dcterms:created>
  <dcterms:modified xsi:type="dcterms:W3CDTF">2023-04-06T05:46:34Z</dcterms:modified>
</cp:coreProperties>
</file>