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335" r:id="rId5"/>
    <p:sldId id="334" r:id="rId6"/>
    <p:sldId id="323" r:id="rId7"/>
    <p:sldId id="337" r:id="rId8"/>
    <p:sldId id="338" r:id="rId9"/>
    <p:sldId id="345" r:id="rId10"/>
    <p:sldId id="341" r:id="rId11"/>
    <p:sldId id="340" r:id="rId12"/>
    <p:sldId id="344" r:id="rId13"/>
    <p:sldId id="330" r:id="rId1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1868B945-C339-1F46-A903-B5CB29CB5743}">
          <p14:sldIdLst>
            <p14:sldId id="335"/>
            <p14:sldId id="334"/>
            <p14:sldId id="323"/>
            <p14:sldId id="337"/>
            <p14:sldId id="338"/>
            <p14:sldId id="345"/>
            <p14:sldId id="341"/>
            <p14:sldId id="340"/>
            <p14:sldId id="344"/>
            <p14:sldId id="33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smail Omid - AMF" initials="IO-A" lastIdx="1" clrIdx="0">
    <p:extLst>
      <p:ext uri="{19B8F6BF-5375-455C-9EA6-DF929625EA0E}">
        <p15:presenceInfo xmlns:p15="http://schemas.microsoft.com/office/powerpoint/2012/main" userId="S-1-5-21-3462171308-830565256-3066337160-5899114" providerId="AD"/>
      </p:ext>
    </p:extLst>
  </p:cmAuthor>
  <p:cmAuthor id="2" name="Bladh Anna - SLF" initials="BA-S" lastIdx="13" clrIdx="1">
    <p:extLst>
      <p:ext uri="{19B8F6BF-5375-455C-9EA6-DF929625EA0E}">
        <p15:presenceInfo xmlns:p15="http://schemas.microsoft.com/office/powerpoint/2012/main" userId="S-1-5-21-3462171308-830565256-3066337160-2530546" providerId="AD"/>
      </p:ext>
    </p:extLst>
  </p:cmAuthor>
  <p:cmAuthor id="3" name="Omid Ismail" initials="OI" lastIdx="2" clrIdx="2">
    <p:extLst>
      <p:ext uri="{19B8F6BF-5375-455C-9EA6-DF929625EA0E}">
        <p15:presenceInfo xmlns:p15="http://schemas.microsoft.com/office/powerpoint/2012/main" userId="Omid Ismai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075E"/>
    <a:srgbClr val="CA66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01901C-F7D7-40D2-BB83-B65E9E61593D}" v="8" dt="2021-02-08T09:44:10.867"/>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DBED569-4797-4DF1-A0F4-6AAB3CD982D8}" styleName="Ljust format 3 - Dekorfärg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D113A9D2-9D6B-4929-AA2D-F23B5EE8CBE7}" styleName="Format med tema 2 - dekorfärg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Format med tema 2 - dekorfärg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ellanmörkt format 4 - Dekorfär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14" autoAdjust="0"/>
    <p:restoredTop sz="78061" autoAdjust="0"/>
  </p:normalViewPr>
  <p:slideViewPr>
    <p:cSldViewPr snapToGrid="0">
      <p:cViewPr varScale="1">
        <p:scale>
          <a:sx n="92" d="100"/>
          <a:sy n="92" d="100"/>
        </p:scale>
        <p:origin x="135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adh Anna - SLF" userId="S::anna.bladh@helsingborg.se::f7c1e33f-210a-4e75-89d5-90db909d3823" providerId="AD" clId="Web-{4601901C-F7D7-40D2-BB83-B65E9E61593D}"/>
    <pc:docChg chg="modSld">
      <pc:chgData name="Bladh Anna - SLF" userId="S::anna.bladh@helsingborg.se::f7c1e33f-210a-4e75-89d5-90db909d3823" providerId="AD" clId="Web-{4601901C-F7D7-40D2-BB83-B65E9E61593D}" dt="2021-02-08T09:44:10.508" v="6" actId="20577"/>
      <pc:docMkLst>
        <pc:docMk/>
      </pc:docMkLst>
      <pc:sldChg chg="modSp">
        <pc:chgData name="Bladh Anna - SLF" userId="S::anna.bladh@helsingborg.se::f7c1e33f-210a-4e75-89d5-90db909d3823" providerId="AD" clId="Web-{4601901C-F7D7-40D2-BB83-B65E9E61593D}" dt="2021-02-08T09:44:10.508" v="6" actId="20577"/>
        <pc:sldMkLst>
          <pc:docMk/>
          <pc:sldMk cId="471110780" sldId="335"/>
        </pc:sldMkLst>
        <pc:spChg chg="mod">
          <ac:chgData name="Bladh Anna - SLF" userId="S::anna.bladh@helsingborg.se::f7c1e33f-210a-4e75-89d5-90db909d3823" providerId="AD" clId="Web-{4601901C-F7D7-40D2-BB83-B65E9E61593D}" dt="2021-02-08T09:44:10.508" v="6" actId="20577"/>
          <ac:spMkLst>
            <pc:docMk/>
            <pc:sldMk cId="471110780" sldId="335"/>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90C7E3-3D69-40D0-90A8-E012C3CD149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sv-SE"/>
        </a:p>
      </dgm:t>
    </dgm:pt>
    <dgm:pt modelId="{A9BCDE72-A019-4EDF-BE79-DF557F20E3E9}">
      <dgm:prSet phldrT="[Text]"/>
      <dgm:spPr/>
      <dgm:t>
        <a:bodyPr/>
        <a:lstStyle/>
        <a:p>
          <a:pPr>
            <a:buNone/>
          </a:pPr>
          <a:r>
            <a:rPr lang="sv-SE" b="1" dirty="0" smtClean="0"/>
            <a:t>Bruttolista</a:t>
          </a:r>
          <a:endParaRPr lang="sv-SE" b="1" dirty="0"/>
        </a:p>
      </dgm:t>
    </dgm:pt>
    <dgm:pt modelId="{908986B5-FE9D-4413-A77D-90AAA932ED70}" type="parTrans" cxnId="{AD8B9B39-B0C9-4FAF-B9A4-04CBA2E6EED9}">
      <dgm:prSet/>
      <dgm:spPr/>
      <dgm:t>
        <a:bodyPr/>
        <a:lstStyle/>
        <a:p>
          <a:endParaRPr lang="sv-SE"/>
        </a:p>
      </dgm:t>
    </dgm:pt>
    <dgm:pt modelId="{5EDAA89A-020E-43FC-AA91-B975B07A47EB}" type="sibTrans" cxnId="{AD8B9B39-B0C9-4FAF-B9A4-04CBA2E6EED9}">
      <dgm:prSet/>
      <dgm:spPr>
        <a:solidFill>
          <a:schemeClr val="accent5">
            <a:lumMod val="20000"/>
            <a:lumOff val="80000"/>
          </a:schemeClr>
        </a:solidFill>
      </dgm:spPr>
      <dgm:t>
        <a:bodyPr/>
        <a:lstStyle/>
        <a:p>
          <a:endParaRPr lang="sv-SE"/>
        </a:p>
      </dgm:t>
    </dgm:pt>
    <dgm:pt modelId="{E1182FE5-5D3B-4258-839F-1F59A8B92625}">
      <dgm:prSet phldrT="[Text]"/>
      <dgm:spPr/>
      <dgm:t>
        <a:bodyPr/>
        <a:lstStyle/>
        <a:p>
          <a:pPr>
            <a:buNone/>
          </a:pPr>
          <a:r>
            <a:rPr lang="sv-SE" b="1" dirty="0" smtClean="0"/>
            <a:t>Prioritera</a:t>
          </a:r>
          <a:endParaRPr lang="sv-SE" b="1" dirty="0"/>
        </a:p>
      </dgm:t>
    </dgm:pt>
    <dgm:pt modelId="{7E404100-E3DE-4C81-8EC7-DF49FB14828F}" type="parTrans" cxnId="{A02DB6FD-7D28-4B3A-823C-02BE9CF04547}">
      <dgm:prSet/>
      <dgm:spPr/>
      <dgm:t>
        <a:bodyPr/>
        <a:lstStyle/>
        <a:p>
          <a:endParaRPr lang="sv-SE"/>
        </a:p>
      </dgm:t>
    </dgm:pt>
    <dgm:pt modelId="{77C02F2D-48CF-4C0D-9AA4-1620EC1CC390}" type="sibTrans" cxnId="{A02DB6FD-7D28-4B3A-823C-02BE9CF04547}">
      <dgm:prSet/>
      <dgm:spPr>
        <a:solidFill>
          <a:schemeClr val="accent5">
            <a:lumMod val="20000"/>
            <a:lumOff val="80000"/>
          </a:schemeClr>
        </a:solidFill>
      </dgm:spPr>
      <dgm:t>
        <a:bodyPr/>
        <a:lstStyle/>
        <a:p>
          <a:endParaRPr lang="sv-SE"/>
        </a:p>
      </dgm:t>
    </dgm:pt>
    <dgm:pt modelId="{EEC56F11-02FC-44B6-93B0-78B3B868C1A1}">
      <dgm:prSet phldrT="[Text]"/>
      <dgm:spPr/>
      <dgm:t>
        <a:bodyPr/>
        <a:lstStyle/>
        <a:p>
          <a:pPr>
            <a:buNone/>
          </a:pPr>
          <a:r>
            <a:rPr lang="sv-SE" b="1" dirty="0" smtClean="0"/>
            <a:t>Förslag intern kontrollplan</a:t>
          </a:r>
          <a:endParaRPr lang="sv-SE" b="1" dirty="0"/>
        </a:p>
      </dgm:t>
    </dgm:pt>
    <dgm:pt modelId="{7A270945-016A-4634-8347-55BE7A4952C7}" type="parTrans" cxnId="{33F59215-D178-477A-9213-8364F9936CDC}">
      <dgm:prSet/>
      <dgm:spPr/>
      <dgm:t>
        <a:bodyPr/>
        <a:lstStyle/>
        <a:p>
          <a:endParaRPr lang="sv-SE"/>
        </a:p>
      </dgm:t>
    </dgm:pt>
    <dgm:pt modelId="{40AE7730-BD60-4F5D-860B-C4951BC4E63B}" type="sibTrans" cxnId="{33F59215-D178-477A-9213-8364F9936CDC}">
      <dgm:prSet/>
      <dgm:spPr/>
      <dgm:t>
        <a:bodyPr/>
        <a:lstStyle/>
        <a:p>
          <a:endParaRPr lang="sv-SE"/>
        </a:p>
      </dgm:t>
    </dgm:pt>
    <dgm:pt modelId="{30B2E14F-87FD-4B84-8FD4-0A14014AA0B6}">
      <dgm:prSet phldrT="[Text]"/>
      <dgm:spPr/>
      <dgm:t>
        <a:bodyPr/>
        <a:lstStyle/>
        <a:p>
          <a:r>
            <a:rPr lang="sv-SE" dirty="0" smtClean="0">
              <a:solidFill>
                <a:schemeClr val="bg1"/>
              </a:solidFill>
            </a:rPr>
            <a:t>Identifiera de risker och brister som har störst påverkan på verksamheten</a:t>
          </a:r>
          <a:endParaRPr lang="sv-SE" dirty="0">
            <a:solidFill>
              <a:schemeClr val="bg1"/>
            </a:solidFill>
          </a:endParaRPr>
        </a:p>
      </dgm:t>
    </dgm:pt>
    <dgm:pt modelId="{F4B9D4DC-BBEE-4C6C-9C18-64AB57177F5A}" type="parTrans" cxnId="{0DAC118B-9CE7-42BF-BDA9-48825566D84E}">
      <dgm:prSet/>
      <dgm:spPr/>
      <dgm:t>
        <a:bodyPr/>
        <a:lstStyle/>
        <a:p>
          <a:endParaRPr lang="sv-SE"/>
        </a:p>
      </dgm:t>
    </dgm:pt>
    <dgm:pt modelId="{7774E3D5-7DA5-41C7-86D0-0F8CD71120C8}" type="sibTrans" cxnId="{0DAC118B-9CE7-42BF-BDA9-48825566D84E}">
      <dgm:prSet/>
      <dgm:spPr/>
      <dgm:t>
        <a:bodyPr/>
        <a:lstStyle/>
        <a:p>
          <a:endParaRPr lang="sv-SE"/>
        </a:p>
      </dgm:t>
    </dgm:pt>
    <dgm:pt modelId="{1687EAB9-2526-4C25-86E1-A431FD6D25BB}">
      <dgm:prSet/>
      <dgm:spPr/>
      <dgm:t>
        <a:bodyPr/>
        <a:lstStyle/>
        <a:p>
          <a:r>
            <a:rPr lang="sv-SE" dirty="0" smtClean="0"/>
            <a:t>Prioriterar de viktigaste riskerna</a:t>
          </a:r>
          <a:endParaRPr lang="sv-SE" dirty="0"/>
        </a:p>
      </dgm:t>
    </dgm:pt>
    <dgm:pt modelId="{689E7B36-609B-48EF-A88B-84F329F09899}" type="parTrans" cxnId="{D1A3D52C-FAA8-40F7-A088-0635280861F3}">
      <dgm:prSet/>
      <dgm:spPr/>
      <dgm:t>
        <a:bodyPr/>
        <a:lstStyle/>
        <a:p>
          <a:endParaRPr lang="sv-SE"/>
        </a:p>
      </dgm:t>
    </dgm:pt>
    <dgm:pt modelId="{E1C171A2-48AB-4A79-92CB-B7EDBD2A48F2}" type="sibTrans" cxnId="{D1A3D52C-FAA8-40F7-A088-0635280861F3}">
      <dgm:prSet/>
      <dgm:spPr/>
      <dgm:t>
        <a:bodyPr/>
        <a:lstStyle/>
        <a:p>
          <a:endParaRPr lang="sv-SE"/>
        </a:p>
      </dgm:t>
    </dgm:pt>
    <dgm:pt modelId="{55D3C9B1-DFF2-4D5A-8C25-58C375EF6111}">
      <dgm:prSet phldrT="[Text]"/>
      <dgm:spPr/>
      <dgm:t>
        <a:bodyPr/>
        <a:lstStyle/>
        <a:p>
          <a:r>
            <a:rPr lang="sv-SE" dirty="0" smtClean="0"/>
            <a:t>Gör ett förslag på  intern kontrollplan 20xx</a:t>
          </a:r>
          <a:endParaRPr lang="sv-SE" dirty="0"/>
        </a:p>
      </dgm:t>
    </dgm:pt>
    <dgm:pt modelId="{CB54EED5-D5B4-416E-8C25-85543BFABF03}" type="parTrans" cxnId="{E7A09E5A-9714-40C2-BAEF-3BF479DF24C1}">
      <dgm:prSet/>
      <dgm:spPr/>
      <dgm:t>
        <a:bodyPr/>
        <a:lstStyle/>
        <a:p>
          <a:endParaRPr lang="sv-SE"/>
        </a:p>
      </dgm:t>
    </dgm:pt>
    <dgm:pt modelId="{C676B63B-BE29-44F4-8064-9564D96EDF3C}" type="sibTrans" cxnId="{E7A09E5A-9714-40C2-BAEF-3BF479DF24C1}">
      <dgm:prSet/>
      <dgm:spPr/>
      <dgm:t>
        <a:bodyPr/>
        <a:lstStyle/>
        <a:p>
          <a:endParaRPr lang="sv-SE"/>
        </a:p>
      </dgm:t>
    </dgm:pt>
    <dgm:pt modelId="{5F2BDADF-FC65-41C6-92D9-0450908A4F47}">
      <dgm:prSet/>
      <dgm:spPr/>
      <dgm:t>
        <a:bodyPr/>
        <a:lstStyle/>
        <a:p>
          <a:endParaRPr lang="sv-SE" dirty="0"/>
        </a:p>
      </dgm:t>
    </dgm:pt>
    <dgm:pt modelId="{75D0A745-C24F-481B-AFA4-71ED376F270E}" type="parTrans" cxnId="{4DC67BC4-8384-4185-8904-3F9416AAA2CB}">
      <dgm:prSet/>
      <dgm:spPr/>
      <dgm:t>
        <a:bodyPr/>
        <a:lstStyle/>
        <a:p>
          <a:endParaRPr lang="sv-SE"/>
        </a:p>
      </dgm:t>
    </dgm:pt>
    <dgm:pt modelId="{6CDB5C93-82E4-4E13-9074-F29F547975AE}" type="sibTrans" cxnId="{4DC67BC4-8384-4185-8904-3F9416AAA2CB}">
      <dgm:prSet/>
      <dgm:spPr/>
      <dgm:t>
        <a:bodyPr/>
        <a:lstStyle/>
        <a:p>
          <a:endParaRPr lang="sv-SE"/>
        </a:p>
      </dgm:t>
    </dgm:pt>
    <dgm:pt modelId="{1F454215-B024-4545-99A4-1A1F6B4868CC}">
      <dgm:prSet/>
      <dgm:spPr/>
      <dgm:t>
        <a:bodyPr/>
        <a:lstStyle/>
        <a:p>
          <a:endParaRPr lang="sv-SE" dirty="0"/>
        </a:p>
      </dgm:t>
    </dgm:pt>
    <dgm:pt modelId="{FDE18309-D3E9-47CD-9D46-6D72BC29C431}" type="parTrans" cxnId="{F8405805-1C8A-4480-BDF4-AABD8CC7A4A9}">
      <dgm:prSet/>
      <dgm:spPr/>
      <dgm:t>
        <a:bodyPr/>
        <a:lstStyle/>
        <a:p>
          <a:endParaRPr lang="sv-SE"/>
        </a:p>
      </dgm:t>
    </dgm:pt>
    <dgm:pt modelId="{C3CE9C0C-F8D5-4BF9-9D33-AFE2A493CFE0}" type="sibTrans" cxnId="{F8405805-1C8A-4480-BDF4-AABD8CC7A4A9}">
      <dgm:prSet/>
      <dgm:spPr/>
      <dgm:t>
        <a:bodyPr/>
        <a:lstStyle/>
        <a:p>
          <a:endParaRPr lang="sv-SE"/>
        </a:p>
      </dgm:t>
    </dgm:pt>
    <dgm:pt modelId="{1BBE296A-A683-429E-87DA-F131ACBB0B4D}">
      <dgm:prSet phldrT="[Text]"/>
      <dgm:spPr/>
      <dgm:t>
        <a:bodyPr/>
        <a:lstStyle/>
        <a:p>
          <a:pPr>
            <a:buNone/>
          </a:pPr>
          <a:r>
            <a:rPr lang="sv-SE" dirty="0" smtClean="0"/>
            <a:t>Okt</a:t>
          </a:r>
          <a:endParaRPr lang="sv-SE" dirty="0"/>
        </a:p>
      </dgm:t>
    </dgm:pt>
    <dgm:pt modelId="{5C721361-3DE1-4DFB-8907-7F787699ED5E}" type="parTrans" cxnId="{F6D431A7-36F9-4D81-80E4-52E24AEC537C}">
      <dgm:prSet/>
      <dgm:spPr/>
      <dgm:t>
        <a:bodyPr/>
        <a:lstStyle/>
        <a:p>
          <a:endParaRPr lang="sv-SE"/>
        </a:p>
      </dgm:t>
    </dgm:pt>
    <dgm:pt modelId="{38113692-267A-4103-9429-B56CC19C5760}" type="sibTrans" cxnId="{F6D431A7-36F9-4D81-80E4-52E24AEC537C}">
      <dgm:prSet/>
      <dgm:spPr/>
      <dgm:t>
        <a:bodyPr/>
        <a:lstStyle/>
        <a:p>
          <a:endParaRPr lang="sv-SE"/>
        </a:p>
      </dgm:t>
    </dgm:pt>
    <dgm:pt modelId="{DCB3A69E-1190-4BFA-9B4C-66D0F9E3FBEC}">
      <dgm:prSet/>
      <dgm:spPr/>
      <dgm:t>
        <a:bodyPr/>
        <a:lstStyle/>
        <a:p>
          <a:pPr>
            <a:buNone/>
          </a:pPr>
          <a:r>
            <a:rPr lang="sv-SE" dirty="0" smtClean="0"/>
            <a:t>Aug-sep</a:t>
          </a:r>
          <a:endParaRPr lang="sv-SE" dirty="0"/>
        </a:p>
      </dgm:t>
    </dgm:pt>
    <dgm:pt modelId="{93FF7275-E9B0-4FD8-8635-43435BEF1DED}" type="parTrans" cxnId="{FBE637F3-A144-4838-8AB5-554DF7E7784E}">
      <dgm:prSet/>
      <dgm:spPr/>
      <dgm:t>
        <a:bodyPr/>
        <a:lstStyle/>
        <a:p>
          <a:endParaRPr lang="sv-SE"/>
        </a:p>
      </dgm:t>
    </dgm:pt>
    <dgm:pt modelId="{DA0C34C5-5231-4ABD-A3FC-4015E056D4B7}" type="sibTrans" cxnId="{FBE637F3-A144-4838-8AB5-554DF7E7784E}">
      <dgm:prSet/>
      <dgm:spPr/>
      <dgm:t>
        <a:bodyPr/>
        <a:lstStyle/>
        <a:p>
          <a:endParaRPr lang="sv-SE"/>
        </a:p>
      </dgm:t>
    </dgm:pt>
    <dgm:pt modelId="{1885345E-915A-4321-A8D7-F072F8521886}">
      <dgm:prSet phldrT="[Text]"/>
      <dgm:spPr/>
      <dgm:t>
        <a:bodyPr/>
        <a:lstStyle/>
        <a:p>
          <a:pPr>
            <a:buNone/>
          </a:pPr>
          <a:endParaRPr lang="sv-SE" dirty="0"/>
        </a:p>
      </dgm:t>
    </dgm:pt>
    <dgm:pt modelId="{95F3DA30-D245-459C-896D-62188D9BBD5E}" type="parTrans" cxnId="{E5E491F0-F658-4F0A-99A3-406B7F918010}">
      <dgm:prSet/>
      <dgm:spPr/>
      <dgm:t>
        <a:bodyPr/>
        <a:lstStyle/>
        <a:p>
          <a:endParaRPr lang="sv-SE"/>
        </a:p>
      </dgm:t>
    </dgm:pt>
    <dgm:pt modelId="{ABAAB1F8-7EC6-4C8C-A417-296A2E9B5516}" type="sibTrans" cxnId="{E5E491F0-F658-4F0A-99A3-406B7F918010}">
      <dgm:prSet/>
      <dgm:spPr/>
      <dgm:t>
        <a:bodyPr/>
        <a:lstStyle/>
        <a:p>
          <a:endParaRPr lang="sv-SE"/>
        </a:p>
      </dgm:t>
    </dgm:pt>
    <dgm:pt modelId="{BD2C836C-1400-4218-AE5F-65CFAB835B97}">
      <dgm:prSet phldrT="[Text]"/>
      <dgm:spPr/>
      <dgm:t>
        <a:bodyPr/>
        <a:lstStyle/>
        <a:p>
          <a:r>
            <a:rPr lang="sv-SE" b="1" dirty="0" smtClean="0"/>
            <a:t>Beslut intern kontrollplan</a:t>
          </a:r>
          <a:endParaRPr lang="sv-SE" b="1" dirty="0"/>
        </a:p>
      </dgm:t>
    </dgm:pt>
    <dgm:pt modelId="{2D312AEE-980F-427F-8157-B621344A0E7A}" type="parTrans" cxnId="{548A22C6-B7E1-45B1-9E55-F2CBB39BC593}">
      <dgm:prSet/>
      <dgm:spPr/>
      <dgm:t>
        <a:bodyPr/>
        <a:lstStyle/>
        <a:p>
          <a:endParaRPr lang="sv-SE"/>
        </a:p>
      </dgm:t>
    </dgm:pt>
    <dgm:pt modelId="{B159F6D7-B0CE-4B76-B947-E6EE64C443A6}" type="sibTrans" cxnId="{548A22C6-B7E1-45B1-9E55-F2CBB39BC593}">
      <dgm:prSet/>
      <dgm:spPr/>
      <dgm:t>
        <a:bodyPr/>
        <a:lstStyle/>
        <a:p>
          <a:endParaRPr lang="sv-SE"/>
        </a:p>
      </dgm:t>
    </dgm:pt>
    <dgm:pt modelId="{DCC51BB8-1BCE-4BA3-8912-3AE47C219F43}">
      <dgm:prSet phldrT="[Text]"/>
      <dgm:spPr/>
      <dgm:t>
        <a:bodyPr/>
        <a:lstStyle/>
        <a:p>
          <a:r>
            <a:rPr lang="sv-SE" dirty="0" smtClean="0"/>
            <a:t>Nämnden beslutar om interna kontrollplanen </a:t>
          </a:r>
          <a:endParaRPr lang="sv-SE" dirty="0"/>
        </a:p>
      </dgm:t>
    </dgm:pt>
    <dgm:pt modelId="{ADB3D399-25C9-4695-B627-71706474D8A7}" type="parTrans" cxnId="{6D6FA5D0-F9F4-43FF-9F86-E413F8959E69}">
      <dgm:prSet/>
      <dgm:spPr/>
      <dgm:t>
        <a:bodyPr/>
        <a:lstStyle/>
        <a:p>
          <a:endParaRPr lang="sv-SE"/>
        </a:p>
      </dgm:t>
    </dgm:pt>
    <dgm:pt modelId="{40761778-E184-4E1A-93F2-2A0746D7AD42}" type="sibTrans" cxnId="{6D6FA5D0-F9F4-43FF-9F86-E413F8959E69}">
      <dgm:prSet/>
      <dgm:spPr/>
      <dgm:t>
        <a:bodyPr/>
        <a:lstStyle/>
        <a:p>
          <a:endParaRPr lang="sv-SE"/>
        </a:p>
      </dgm:t>
    </dgm:pt>
    <dgm:pt modelId="{414DBC01-B20D-4610-AEBA-8BD084CDFD1F}">
      <dgm:prSet phldrT="[Text]"/>
      <dgm:spPr/>
      <dgm:t>
        <a:bodyPr/>
        <a:lstStyle/>
        <a:p>
          <a:endParaRPr lang="sv-SE" dirty="0"/>
        </a:p>
      </dgm:t>
    </dgm:pt>
    <dgm:pt modelId="{CBD9F2C1-CF97-492A-A5B1-564D519204D7}" type="parTrans" cxnId="{2E1542C5-C6DC-4D70-AD34-DC739B65FB52}">
      <dgm:prSet/>
      <dgm:spPr/>
      <dgm:t>
        <a:bodyPr/>
        <a:lstStyle/>
        <a:p>
          <a:endParaRPr lang="sv-SE"/>
        </a:p>
      </dgm:t>
    </dgm:pt>
    <dgm:pt modelId="{78094549-5BA6-47AF-89FD-DC382FB17EDC}" type="sibTrans" cxnId="{2E1542C5-C6DC-4D70-AD34-DC739B65FB52}">
      <dgm:prSet/>
      <dgm:spPr/>
      <dgm:t>
        <a:bodyPr/>
        <a:lstStyle/>
        <a:p>
          <a:endParaRPr lang="sv-SE"/>
        </a:p>
      </dgm:t>
    </dgm:pt>
    <dgm:pt modelId="{9F1210C4-9B5B-468E-9D7F-6DBA49F345E1}">
      <dgm:prSet phldrT="[Text]"/>
      <dgm:spPr/>
      <dgm:t>
        <a:bodyPr/>
        <a:lstStyle/>
        <a:p>
          <a:r>
            <a:rPr lang="sv-SE" dirty="0" smtClean="0"/>
            <a:t>Nov</a:t>
          </a:r>
          <a:endParaRPr lang="sv-SE" dirty="0"/>
        </a:p>
      </dgm:t>
    </dgm:pt>
    <dgm:pt modelId="{B9B56BE1-6555-4196-9E85-0B8838DC6FC8}" type="parTrans" cxnId="{C5D9F665-F761-4B15-923A-3F3E450973B0}">
      <dgm:prSet/>
      <dgm:spPr/>
      <dgm:t>
        <a:bodyPr/>
        <a:lstStyle/>
        <a:p>
          <a:endParaRPr lang="sv-SE"/>
        </a:p>
      </dgm:t>
    </dgm:pt>
    <dgm:pt modelId="{1E5BFFB9-368A-467C-ADBA-166627E2FC9F}" type="sibTrans" cxnId="{C5D9F665-F761-4B15-923A-3F3E450973B0}">
      <dgm:prSet/>
      <dgm:spPr/>
      <dgm:t>
        <a:bodyPr/>
        <a:lstStyle/>
        <a:p>
          <a:endParaRPr lang="sv-SE"/>
        </a:p>
      </dgm:t>
    </dgm:pt>
    <dgm:pt modelId="{7DD38B9E-740D-48ED-A925-F8716B61DB56}">
      <dgm:prSet phldrT="[Text]"/>
      <dgm:spPr/>
      <dgm:t>
        <a:bodyPr/>
        <a:lstStyle/>
        <a:p>
          <a:r>
            <a:rPr lang="sv-SE" b="1" dirty="0" smtClean="0"/>
            <a:t>Uppföljning</a:t>
          </a:r>
          <a:endParaRPr lang="sv-SE" b="1" dirty="0"/>
        </a:p>
      </dgm:t>
    </dgm:pt>
    <dgm:pt modelId="{675D8E84-F035-40D6-876D-358B3230F0C2}" type="parTrans" cxnId="{24C5740B-F59A-41BC-A204-2BC612AAECD9}">
      <dgm:prSet/>
      <dgm:spPr/>
      <dgm:t>
        <a:bodyPr/>
        <a:lstStyle/>
        <a:p>
          <a:endParaRPr lang="sv-SE"/>
        </a:p>
      </dgm:t>
    </dgm:pt>
    <dgm:pt modelId="{AE0D135C-2CF8-42BF-905A-82210B437079}" type="sibTrans" cxnId="{24C5740B-F59A-41BC-A204-2BC612AAECD9}">
      <dgm:prSet/>
      <dgm:spPr/>
      <dgm:t>
        <a:bodyPr/>
        <a:lstStyle/>
        <a:p>
          <a:endParaRPr lang="sv-SE"/>
        </a:p>
      </dgm:t>
    </dgm:pt>
    <dgm:pt modelId="{BD34FA62-17B8-4E0A-953C-7B3C3DC2FC19}">
      <dgm:prSet phldrT="[Text]"/>
      <dgm:spPr/>
      <dgm:t>
        <a:bodyPr/>
        <a:lstStyle/>
        <a:p>
          <a:r>
            <a:rPr lang="sv-SE" dirty="0" smtClean="0"/>
            <a:t>Följ upp beslutad intern kontrollplan</a:t>
          </a:r>
          <a:endParaRPr lang="sv-SE" dirty="0"/>
        </a:p>
      </dgm:t>
    </dgm:pt>
    <dgm:pt modelId="{302E7B0F-521C-44BB-819C-A20AF17BD69F}" type="parTrans" cxnId="{B58D87C1-3594-4D13-BC2E-19BE30F5C1EE}">
      <dgm:prSet/>
      <dgm:spPr/>
      <dgm:t>
        <a:bodyPr/>
        <a:lstStyle/>
        <a:p>
          <a:endParaRPr lang="sv-SE"/>
        </a:p>
      </dgm:t>
    </dgm:pt>
    <dgm:pt modelId="{F8AA77E3-032F-45EF-BD38-FCA37E76048F}" type="sibTrans" cxnId="{B58D87C1-3594-4D13-BC2E-19BE30F5C1EE}">
      <dgm:prSet/>
      <dgm:spPr/>
      <dgm:t>
        <a:bodyPr/>
        <a:lstStyle/>
        <a:p>
          <a:endParaRPr lang="sv-SE"/>
        </a:p>
      </dgm:t>
    </dgm:pt>
    <dgm:pt modelId="{ECF847A9-C87B-4B6C-A319-9AED548828FF}">
      <dgm:prSet phldrT="[Text]"/>
      <dgm:spPr/>
      <dgm:t>
        <a:bodyPr/>
        <a:lstStyle/>
        <a:p>
          <a:endParaRPr lang="sv-SE" dirty="0"/>
        </a:p>
      </dgm:t>
    </dgm:pt>
    <dgm:pt modelId="{9E43EB11-0FAA-4F9D-B7AD-7DFB70AF9C8B}" type="parTrans" cxnId="{278F23FF-B621-495E-9586-BFCD931AC7B3}">
      <dgm:prSet/>
      <dgm:spPr/>
      <dgm:t>
        <a:bodyPr/>
        <a:lstStyle/>
        <a:p>
          <a:endParaRPr lang="sv-SE"/>
        </a:p>
      </dgm:t>
    </dgm:pt>
    <dgm:pt modelId="{81651B35-33EE-43B8-978A-9EDF73B52DEE}" type="sibTrans" cxnId="{278F23FF-B621-495E-9586-BFCD931AC7B3}">
      <dgm:prSet/>
      <dgm:spPr/>
      <dgm:t>
        <a:bodyPr/>
        <a:lstStyle/>
        <a:p>
          <a:endParaRPr lang="sv-SE"/>
        </a:p>
      </dgm:t>
    </dgm:pt>
    <dgm:pt modelId="{01025B2D-5DD7-4831-9719-3E5C0C831D32}">
      <dgm:prSet phldrT="[Text]"/>
      <dgm:spPr/>
      <dgm:t>
        <a:bodyPr/>
        <a:lstStyle/>
        <a:p>
          <a:r>
            <a:rPr lang="sv-SE" dirty="0" smtClean="0"/>
            <a:t>Jan-dec</a:t>
          </a:r>
          <a:endParaRPr lang="sv-SE" dirty="0"/>
        </a:p>
      </dgm:t>
    </dgm:pt>
    <dgm:pt modelId="{DD523A88-6827-41B2-BF47-51A21E205C0E}" type="parTrans" cxnId="{6A3D1DCD-8D1D-4B4D-99D9-1F91F09BF7C9}">
      <dgm:prSet/>
      <dgm:spPr/>
      <dgm:t>
        <a:bodyPr/>
        <a:lstStyle/>
        <a:p>
          <a:endParaRPr lang="sv-SE"/>
        </a:p>
      </dgm:t>
    </dgm:pt>
    <dgm:pt modelId="{F5502AA7-9AF1-40DC-AE5A-A2EB69954242}" type="sibTrans" cxnId="{6A3D1DCD-8D1D-4B4D-99D9-1F91F09BF7C9}">
      <dgm:prSet/>
      <dgm:spPr/>
      <dgm:t>
        <a:bodyPr/>
        <a:lstStyle/>
        <a:p>
          <a:endParaRPr lang="sv-SE"/>
        </a:p>
      </dgm:t>
    </dgm:pt>
    <dgm:pt modelId="{4C374464-3490-4D35-94AF-F2D7FBB3206F}">
      <dgm:prSet phldrT="[Text]"/>
      <dgm:spPr/>
      <dgm:t>
        <a:bodyPr/>
        <a:lstStyle/>
        <a:p>
          <a:r>
            <a:rPr lang="sv-SE" dirty="0" smtClean="0"/>
            <a:t>Aug-sep		</a:t>
          </a:r>
          <a:endParaRPr lang="sv-SE" dirty="0"/>
        </a:p>
      </dgm:t>
    </dgm:pt>
    <dgm:pt modelId="{6414BD3C-EA2A-46DF-BA24-C7A4CBCC68E6}" type="sibTrans" cxnId="{7FE896FF-6437-408A-9D64-CFAC0990CF3F}">
      <dgm:prSet/>
      <dgm:spPr/>
      <dgm:t>
        <a:bodyPr/>
        <a:lstStyle/>
        <a:p>
          <a:endParaRPr lang="sv-SE"/>
        </a:p>
      </dgm:t>
    </dgm:pt>
    <dgm:pt modelId="{C1339D7F-BBB1-4798-A22D-4FCF59E27DDD}" type="parTrans" cxnId="{7FE896FF-6437-408A-9D64-CFAC0990CF3F}">
      <dgm:prSet/>
      <dgm:spPr/>
      <dgm:t>
        <a:bodyPr/>
        <a:lstStyle/>
        <a:p>
          <a:endParaRPr lang="sv-SE"/>
        </a:p>
      </dgm:t>
    </dgm:pt>
    <dgm:pt modelId="{747AC5E7-58A0-415F-BA6B-BDA2EB0E7DDA}">
      <dgm:prSet/>
      <dgm:spPr/>
      <dgm:t>
        <a:bodyPr/>
        <a:lstStyle/>
        <a:p>
          <a:pPr>
            <a:buNone/>
          </a:pPr>
          <a:endParaRPr lang="sv-SE" dirty="0"/>
        </a:p>
      </dgm:t>
    </dgm:pt>
    <dgm:pt modelId="{A807723C-0D83-44D0-ACAF-6B840D675E47}" type="parTrans" cxnId="{A4A6AEB2-FD38-414C-9E76-BB8A6B5BD6AD}">
      <dgm:prSet/>
      <dgm:spPr/>
      <dgm:t>
        <a:bodyPr/>
        <a:lstStyle/>
        <a:p>
          <a:endParaRPr lang="sv-SE"/>
        </a:p>
      </dgm:t>
    </dgm:pt>
    <dgm:pt modelId="{8BB67961-2A20-436F-84C8-978EF422BBA8}" type="sibTrans" cxnId="{A4A6AEB2-FD38-414C-9E76-BB8A6B5BD6AD}">
      <dgm:prSet/>
      <dgm:spPr/>
      <dgm:t>
        <a:bodyPr/>
        <a:lstStyle/>
        <a:p>
          <a:endParaRPr lang="sv-SE"/>
        </a:p>
      </dgm:t>
    </dgm:pt>
    <dgm:pt modelId="{062B0F6F-051D-4B5D-9730-AF2CA8E113E9}">
      <dgm:prSet phldrT="[Text]"/>
      <dgm:spPr/>
      <dgm:t>
        <a:bodyPr/>
        <a:lstStyle/>
        <a:p>
          <a:pPr>
            <a:buNone/>
          </a:pPr>
          <a:endParaRPr lang="sv-SE" dirty="0"/>
        </a:p>
      </dgm:t>
    </dgm:pt>
    <dgm:pt modelId="{F6070C0E-9F15-40A5-BB2B-EA4F3F3A2633}" type="parTrans" cxnId="{979BD7D4-2A0D-42F5-831D-AB0547B6C308}">
      <dgm:prSet/>
      <dgm:spPr/>
      <dgm:t>
        <a:bodyPr/>
        <a:lstStyle/>
        <a:p>
          <a:endParaRPr lang="sv-SE"/>
        </a:p>
      </dgm:t>
    </dgm:pt>
    <dgm:pt modelId="{81691228-D24C-4865-8282-76F53D7B7512}" type="sibTrans" cxnId="{979BD7D4-2A0D-42F5-831D-AB0547B6C308}">
      <dgm:prSet/>
      <dgm:spPr/>
      <dgm:t>
        <a:bodyPr/>
        <a:lstStyle/>
        <a:p>
          <a:endParaRPr lang="sv-SE"/>
        </a:p>
      </dgm:t>
    </dgm:pt>
    <dgm:pt modelId="{D1217D70-BD46-402A-907A-A626AC9E7A2F}">
      <dgm:prSet phldrT="[Text]"/>
      <dgm:spPr/>
      <dgm:t>
        <a:bodyPr/>
        <a:lstStyle/>
        <a:p>
          <a:endParaRPr lang="sv-SE" dirty="0"/>
        </a:p>
      </dgm:t>
    </dgm:pt>
    <dgm:pt modelId="{12DE83CE-82DD-461A-9284-1B1826CD468D}" type="parTrans" cxnId="{6C85E0FC-543C-4369-A178-81E120B2537F}">
      <dgm:prSet/>
      <dgm:spPr/>
      <dgm:t>
        <a:bodyPr/>
        <a:lstStyle/>
        <a:p>
          <a:endParaRPr lang="sv-SE"/>
        </a:p>
      </dgm:t>
    </dgm:pt>
    <dgm:pt modelId="{386451CF-90BC-46C9-AA11-8DBF9AB45ABE}" type="sibTrans" cxnId="{6C85E0FC-543C-4369-A178-81E120B2537F}">
      <dgm:prSet/>
      <dgm:spPr/>
      <dgm:t>
        <a:bodyPr/>
        <a:lstStyle/>
        <a:p>
          <a:endParaRPr lang="sv-SE"/>
        </a:p>
      </dgm:t>
    </dgm:pt>
    <dgm:pt modelId="{63C49C76-7B62-41B0-9B51-BFB1114B309C}">
      <dgm:prSet phldrT="[Text]"/>
      <dgm:spPr/>
      <dgm:t>
        <a:bodyPr/>
        <a:lstStyle/>
        <a:p>
          <a:endParaRPr lang="sv-SE" dirty="0"/>
        </a:p>
      </dgm:t>
    </dgm:pt>
    <dgm:pt modelId="{B2C52552-0AA2-4437-828E-5DC852F53E2F}" type="parTrans" cxnId="{9503B81E-22FB-4F62-8F7F-350EF5B3D5E2}">
      <dgm:prSet/>
      <dgm:spPr/>
      <dgm:t>
        <a:bodyPr/>
        <a:lstStyle/>
        <a:p>
          <a:endParaRPr lang="sv-SE"/>
        </a:p>
      </dgm:t>
    </dgm:pt>
    <dgm:pt modelId="{479E9FAC-7535-4FE4-9DF6-788DEA9A864C}" type="sibTrans" cxnId="{9503B81E-22FB-4F62-8F7F-350EF5B3D5E2}">
      <dgm:prSet/>
      <dgm:spPr/>
      <dgm:t>
        <a:bodyPr/>
        <a:lstStyle/>
        <a:p>
          <a:endParaRPr lang="sv-SE"/>
        </a:p>
      </dgm:t>
    </dgm:pt>
    <dgm:pt modelId="{D6B37BD1-0493-4FB7-9A17-BFB6A19A0D7A}">
      <dgm:prSet phldrT="[Text]"/>
      <dgm:spPr/>
      <dgm:t>
        <a:bodyPr/>
        <a:lstStyle/>
        <a:p>
          <a:endParaRPr lang="sv-SE" dirty="0">
            <a:solidFill>
              <a:schemeClr val="bg1"/>
            </a:solidFill>
          </a:endParaRPr>
        </a:p>
      </dgm:t>
    </dgm:pt>
    <dgm:pt modelId="{4C0880CB-D82F-44D1-A089-3FAA947E88A8}" type="parTrans" cxnId="{A9A281BE-C637-4939-AF87-562CF8C2924E}">
      <dgm:prSet/>
      <dgm:spPr/>
      <dgm:t>
        <a:bodyPr/>
        <a:lstStyle/>
        <a:p>
          <a:endParaRPr lang="sv-SE"/>
        </a:p>
      </dgm:t>
    </dgm:pt>
    <dgm:pt modelId="{97B95B02-5A05-46EC-9841-DBBFE186AECD}" type="sibTrans" cxnId="{A9A281BE-C637-4939-AF87-562CF8C2924E}">
      <dgm:prSet/>
      <dgm:spPr/>
      <dgm:t>
        <a:bodyPr/>
        <a:lstStyle/>
        <a:p>
          <a:endParaRPr lang="sv-SE"/>
        </a:p>
      </dgm:t>
    </dgm:pt>
    <dgm:pt modelId="{6DC11C3A-41E5-403C-98D2-3B60D7FA3CA4}">
      <dgm:prSet/>
      <dgm:spPr/>
      <dgm:t>
        <a:bodyPr/>
        <a:lstStyle/>
        <a:p>
          <a:endParaRPr lang="sv-SE" dirty="0"/>
        </a:p>
      </dgm:t>
    </dgm:pt>
    <dgm:pt modelId="{CACC4CEF-5D4E-4CBD-9009-780DBEC5C3F2}" type="parTrans" cxnId="{C02F36F1-7108-4D6A-8362-A134F08DD605}">
      <dgm:prSet/>
      <dgm:spPr/>
      <dgm:t>
        <a:bodyPr/>
        <a:lstStyle/>
        <a:p>
          <a:endParaRPr lang="sv-SE"/>
        </a:p>
      </dgm:t>
    </dgm:pt>
    <dgm:pt modelId="{0A085B52-757E-47BC-99E1-9550D8EF4E22}" type="sibTrans" cxnId="{C02F36F1-7108-4D6A-8362-A134F08DD605}">
      <dgm:prSet/>
      <dgm:spPr/>
      <dgm:t>
        <a:bodyPr/>
        <a:lstStyle/>
        <a:p>
          <a:endParaRPr lang="sv-SE"/>
        </a:p>
      </dgm:t>
    </dgm:pt>
    <dgm:pt modelId="{10D4E291-4AB1-41E7-9980-6A3E0A791854}">
      <dgm:prSet phldrT="[Text]"/>
      <dgm:spPr/>
      <dgm:t>
        <a:bodyPr/>
        <a:lstStyle/>
        <a:p>
          <a:endParaRPr lang="sv-SE" dirty="0"/>
        </a:p>
      </dgm:t>
    </dgm:pt>
    <dgm:pt modelId="{58E7E701-0292-4FB4-A22C-1DC02C77786B}" type="parTrans" cxnId="{E8B9168C-6BA3-43BB-ACEF-1DB6AFDD8C31}">
      <dgm:prSet/>
      <dgm:spPr/>
      <dgm:t>
        <a:bodyPr/>
        <a:lstStyle/>
        <a:p>
          <a:endParaRPr lang="sv-SE"/>
        </a:p>
      </dgm:t>
    </dgm:pt>
    <dgm:pt modelId="{EB8B3FC3-5380-46A9-A36F-435B8F704A18}" type="sibTrans" cxnId="{E8B9168C-6BA3-43BB-ACEF-1DB6AFDD8C31}">
      <dgm:prSet/>
      <dgm:spPr/>
      <dgm:t>
        <a:bodyPr/>
        <a:lstStyle/>
        <a:p>
          <a:endParaRPr lang="sv-SE"/>
        </a:p>
      </dgm:t>
    </dgm:pt>
    <dgm:pt modelId="{8338E177-B50D-40A8-A3E4-94DCAEDEEF7F}">
      <dgm:prSet phldrT="[Text]"/>
      <dgm:spPr/>
      <dgm:t>
        <a:bodyPr/>
        <a:lstStyle/>
        <a:p>
          <a:endParaRPr lang="sv-SE" dirty="0"/>
        </a:p>
      </dgm:t>
    </dgm:pt>
    <dgm:pt modelId="{6E0345D8-8354-4CBB-8CD1-84500D727D3C}" type="parTrans" cxnId="{AA49334D-B611-4641-90BE-7983A20C0FDC}">
      <dgm:prSet/>
      <dgm:spPr/>
      <dgm:t>
        <a:bodyPr/>
        <a:lstStyle/>
        <a:p>
          <a:endParaRPr lang="sv-SE"/>
        </a:p>
      </dgm:t>
    </dgm:pt>
    <dgm:pt modelId="{A7B91E0A-0D30-4C39-AF15-836B1FE510F9}" type="sibTrans" cxnId="{AA49334D-B611-4641-90BE-7983A20C0FDC}">
      <dgm:prSet/>
      <dgm:spPr/>
      <dgm:t>
        <a:bodyPr/>
        <a:lstStyle/>
        <a:p>
          <a:endParaRPr lang="sv-SE"/>
        </a:p>
      </dgm:t>
    </dgm:pt>
    <dgm:pt modelId="{B82FB575-FA05-48E3-8492-339231A29061}">
      <dgm:prSet phldrT="[Text]"/>
      <dgm:spPr/>
      <dgm:t>
        <a:bodyPr/>
        <a:lstStyle/>
        <a:p>
          <a:endParaRPr lang="sv-SE" dirty="0">
            <a:solidFill>
              <a:schemeClr val="bg1"/>
            </a:solidFill>
          </a:endParaRPr>
        </a:p>
      </dgm:t>
    </dgm:pt>
    <dgm:pt modelId="{7A573DB4-6B41-4AB1-8588-56A7A994C854}" type="parTrans" cxnId="{2CF56B10-DDE0-4F11-B298-19693890AC32}">
      <dgm:prSet/>
      <dgm:spPr/>
      <dgm:t>
        <a:bodyPr/>
        <a:lstStyle/>
        <a:p>
          <a:endParaRPr lang="sv-SE"/>
        </a:p>
      </dgm:t>
    </dgm:pt>
    <dgm:pt modelId="{3BA5527D-F7EB-47E0-AAB7-B589E31A9319}" type="sibTrans" cxnId="{2CF56B10-DDE0-4F11-B298-19693890AC32}">
      <dgm:prSet/>
      <dgm:spPr/>
      <dgm:t>
        <a:bodyPr/>
        <a:lstStyle/>
        <a:p>
          <a:endParaRPr lang="sv-SE"/>
        </a:p>
      </dgm:t>
    </dgm:pt>
    <dgm:pt modelId="{F9100663-ADDE-4840-BF25-D84B3FF10351}" type="pres">
      <dgm:prSet presAssocID="{D590C7E3-3D69-40D0-90A8-E012C3CD1497}" presName="Name0" presStyleCnt="0">
        <dgm:presLayoutVars>
          <dgm:dir/>
          <dgm:resizeHandles val="exact"/>
        </dgm:presLayoutVars>
      </dgm:prSet>
      <dgm:spPr/>
      <dgm:t>
        <a:bodyPr/>
        <a:lstStyle/>
        <a:p>
          <a:endParaRPr lang="sv-SE"/>
        </a:p>
      </dgm:t>
    </dgm:pt>
    <dgm:pt modelId="{BCAEB928-5020-4D7D-B661-D259482AF93F}" type="pres">
      <dgm:prSet presAssocID="{A9BCDE72-A019-4EDF-BE79-DF557F20E3E9}" presName="node" presStyleLbl="node1" presStyleIdx="0" presStyleCnt="5">
        <dgm:presLayoutVars>
          <dgm:bulletEnabled val="1"/>
        </dgm:presLayoutVars>
      </dgm:prSet>
      <dgm:spPr/>
      <dgm:t>
        <a:bodyPr/>
        <a:lstStyle/>
        <a:p>
          <a:endParaRPr lang="sv-SE"/>
        </a:p>
      </dgm:t>
    </dgm:pt>
    <dgm:pt modelId="{C1B10D1B-9C7F-4F6E-A49D-5721AFCFA0EF}" type="pres">
      <dgm:prSet presAssocID="{5EDAA89A-020E-43FC-AA91-B975B07A47EB}" presName="sibTrans" presStyleLbl="sibTrans2D1" presStyleIdx="0" presStyleCnt="4"/>
      <dgm:spPr/>
      <dgm:t>
        <a:bodyPr/>
        <a:lstStyle/>
        <a:p>
          <a:endParaRPr lang="sv-SE"/>
        </a:p>
      </dgm:t>
    </dgm:pt>
    <dgm:pt modelId="{E2AE0D4F-C795-4383-B83D-0C58C20E28B8}" type="pres">
      <dgm:prSet presAssocID="{5EDAA89A-020E-43FC-AA91-B975B07A47EB}" presName="connectorText" presStyleLbl="sibTrans2D1" presStyleIdx="0" presStyleCnt="4"/>
      <dgm:spPr/>
      <dgm:t>
        <a:bodyPr/>
        <a:lstStyle/>
        <a:p>
          <a:endParaRPr lang="sv-SE"/>
        </a:p>
      </dgm:t>
    </dgm:pt>
    <dgm:pt modelId="{81C6A5D9-FF87-41AD-B596-D0A6839D4624}" type="pres">
      <dgm:prSet presAssocID="{E1182FE5-5D3B-4258-839F-1F59A8B92625}" presName="node" presStyleLbl="node1" presStyleIdx="1" presStyleCnt="5">
        <dgm:presLayoutVars>
          <dgm:bulletEnabled val="1"/>
        </dgm:presLayoutVars>
      </dgm:prSet>
      <dgm:spPr/>
      <dgm:t>
        <a:bodyPr/>
        <a:lstStyle/>
        <a:p>
          <a:endParaRPr lang="sv-SE"/>
        </a:p>
      </dgm:t>
    </dgm:pt>
    <dgm:pt modelId="{FAB6D26F-5F82-4529-9F65-1E0BF356F7E7}" type="pres">
      <dgm:prSet presAssocID="{77C02F2D-48CF-4C0D-9AA4-1620EC1CC390}" presName="sibTrans" presStyleLbl="sibTrans2D1" presStyleIdx="1" presStyleCnt="4"/>
      <dgm:spPr/>
      <dgm:t>
        <a:bodyPr/>
        <a:lstStyle/>
        <a:p>
          <a:endParaRPr lang="sv-SE"/>
        </a:p>
      </dgm:t>
    </dgm:pt>
    <dgm:pt modelId="{9D87A68C-95F0-4DBF-A5BE-7BF3655FE713}" type="pres">
      <dgm:prSet presAssocID="{77C02F2D-48CF-4C0D-9AA4-1620EC1CC390}" presName="connectorText" presStyleLbl="sibTrans2D1" presStyleIdx="1" presStyleCnt="4"/>
      <dgm:spPr/>
      <dgm:t>
        <a:bodyPr/>
        <a:lstStyle/>
        <a:p>
          <a:endParaRPr lang="sv-SE"/>
        </a:p>
      </dgm:t>
    </dgm:pt>
    <dgm:pt modelId="{123582BC-F777-4D12-9E09-D72D7B74CC7E}" type="pres">
      <dgm:prSet presAssocID="{EEC56F11-02FC-44B6-93B0-78B3B868C1A1}" presName="node" presStyleLbl="node1" presStyleIdx="2" presStyleCnt="5">
        <dgm:presLayoutVars>
          <dgm:bulletEnabled val="1"/>
        </dgm:presLayoutVars>
      </dgm:prSet>
      <dgm:spPr/>
      <dgm:t>
        <a:bodyPr/>
        <a:lstStyle/>
        <a:p>
          <a:endParaRPr lang="sv-SE"/>
        </a:p>
      </dgm:t>
    </dgm:pt>
    <dgm:pt modelId="{95A9B9A4-5C7A-4433-BCE8-62B881836A39}" type="pres">
      <dgm:prSet presAssocID="{40AE7730-BD60-4F5D-860B-C4951BC4E63B}" presName="sibTrans" presStyleLbl="sibTrans2D1" presStyleIdx="2" presStyleCnt="4"/>
      <dgm:spPr/>
      <dgm:t>
        <a:bodyPr/>
        <a:lstStyle/>
        <a:p>
          <a:endParaRPr lang="sv-SE"/>
        </a:p>
      </dgm:t>
    </dgm:pt>
    <dgm:pt modelId="{3B807AAC-F4E7-4E69-A054-DACB17C17260}" type="pres">
      <dgm:prSet presAssocID="{40AE7730-BD60-4F5D-860B-C4951BC4E63B}" presName="connectorText" presStyleLbl="sibTrans2D1" presStyleIdx="2" presStyleCnt="4"/>
      <dgm:spPr/>
      <dgm:t>
        <a:bodyPr/>
        <a:lstStyle/>
        <a:p>
          <a:endParaRPr lang="sv-SE"/>
        </a:p>
      </dgm:t>
    </dgm:pt>
    <dgm:pt modelId="{FF5ED2DC-13B5-43B8-B2D0-4E729C75F07B}" type="pres">
      <dgm:prSet presAssocID="{BD2C836C-1400-4218-AE5F-65CFAB835B97}" presName="node" presStyleLbl="node1" presStyleIdx="3" presStyleCnt="5">
        <dgm:presLayoutVars>
          <dgm:bulletEnabled val="1"/>
        </dgm:presLayoutVars>
      </dgm:prSet>
      <dgm:spPr/>
      <dgm:t>
        <a:bodyPr/>
        <a:lstStyle/>
        <a:p>
          <a:endParaRPr lang="sv-SE"/>
        </a:p>
      </dgm:t>
    </dgm:pt>
    <dgm:pt modelId="{57CDA5E8-7540-4E00-B432-4C01C5752CB2}" type="pres">
      <dgm:prSet presAssocID="{B159F6D7-B0CE-4B76-B947-E6EE64C443A6}" presName="sibTrans" presStyleLbl="sibTrans2D1" presStyleIdx="3" presStyleCnt="4"/>
      <dgm:spPr/>
      <dgm:t>
        <a:bodyPr/>
        <a:lstStyle/>
        <a:p>
          <a:endParaRPr lang="sv-SE"/>
        </a:p>
      </dgm:t>
    </dgm:pt>
    <dgm:pt modelId="{893AE840-3949-434A-A313-CDA26E99F1F1}" type="pres">
      <dgm:prSet presAssocID="{B159F6D7-B0CE-4B76-B947-E6EE64C443A6}" presName="connectorText" presStyleLbl="sibTrans2D1" presStyleIdx="3" presStyleCnt="4"/>
      <dgm:spPr/>
      <dgm:t>
        <a:bodyPr/>
        <a:lstStyle/>
        <a:p>
          <a:endParaRPr lang="sv-SE"/>
        </a:p>
      </dgm:t>
    </dgm:pt>
    <dgm:pt modelId="{575A5E34-29A1-40F8-8647-2CBEE8EE93A0}" type="pres">
      <dgm:prSet presAssocID="{7DD38B9E-740D-48ED-A925-F8716B61DB56}" presName="node" presStyleLbl="node1" presStyleIdx="4" presStyleCnt="5">
        <dgm:presLayoutVars>
          <dgm:bulletEnabled val="1"/>
        </dgm:presLayoutVars>
      </dgm:prSet>
      <dgm:spPr/>
      <dgm:t>
        <a:bodyPr/>
        <a:lstStyle/>
        <a:p>
          <a:endParaRPr lang="sv-SE"/>
        </a:p>
      </dgm:t>
    </dgm:pt>
  </dgm:ptLst>
  <dgm:cxnLst>
    <dgm:cxn modelId="{4DC67BC4-8384-4185-8904-3F9416AAA2CB}" srcId="{E1182FE5-5D3B-4258-839F-1F59A8B92625}" destId="{5F2BDADF-FC65-41C6-92D9-0450908A4F47}" srcOrd="2" destOrd="0" parTransId="{75D0A745-C24F-481B-AFA4-71ED376F270E}" sibTransId="{6CDB5C93-82E4-4E13-9074-F29F547975AE}"/>
    <dgm:cxn modelId="{524FA0E1-555B-4C86-A9DC-5C3623689A08}" type="presOf" srcId="{8338E177-B50D-40A8-A3E4-94DCAEDEEF7F}" destId="{FF5ED2DC-13B5-43B8-B2D0-4E729C75F07B}" srcOrd="0" destOrd="2" presId="urn:microsoft.com/office/officeart/2005/8/layout/process1"/>
    <dgm:cxn modelId="{EC2B198B-7680-40DF-A8B8-F37CB454AE71}" type="presOf" srcId="{D590C7E3-3D69-40D0-90A8-E012C3CD1497}" destId="{F9100663-ADDE-4840-BF25-D84B3FF10351}" srcOrd="0" destOrd="0" presId="urn:microsoft.com/office/officeart/2005/8/layout/process1"/>
    <dgm:cxn modelId="{AD8B9B39-B0C9-4FAF-B9A4-04CBA2E6EED9}" srcId="{D590C7E3-3D69-40D0-90A8-E012C3CD1497}" destId="{A9BCDE72-A019-4EDF-BE79-DF557F20E3E9}" srcOrd="0" destOrd="0" parTransId="{908986B5-FE9D-4413-A77D-90AAA932ED70}" sibTransId="{5EDAA89A-020E-43FC-AA91-B975B07A47EB}"/>
    <dgm:cxn modelId="{A4A6AEB2-FD38-414C-9E76-BB8A6B5BD6AD}" srcId="{E1182FE5-5D3B-4258-839F-1F59A8B92625}" destId="{747AC5E7-58A0-415F-BA6B-BDA2EB0E7DDA}" srcOrd="4" destOrd="0" parTransId="{A807723C-0D83-44D0-ACAF-6B840D675E47}" sibTransId="{8BB67961-2A20-436F-84C8-978EF422BBA8}"/>
    <dgm:cxn modelId="{E8A8F208-992A-41C3-B874-CB3CC8D1C053}" type="presOf" srcId="{7DD38B9E-740D-48ED-A925-F8716B61DB56}" destId="{575A5E34-29A1-40F8-8647-2CBEE8EE93A0}" srcOrd="0" destOrd="0" presId="urn:microsoft.com/office/officeart/2005/8/layout/process1"/>
    <dgm:cxn modelId="{6BEA8A83-15C6-43A0-B754-FFB3AA11F06D}" type="presOf" srcId="{747AC5E7-58A0-415F-BA6B-BDA2EB0E7DDA}" destId="{81C6A5D9-FF87-41AD-B596-D0A6839D4624}" srcOrd="0" destOrd="5" presId="urn:microsoft.com/office/officeart/2005/8/layout/process1"/>
    <dgm:cxn modelId="{6C508C5E-03AE-48D0-928E-B5783F4860DC}" type="presOf" srcId="{5EDAA89A-020E-43FC-AA91-B975B07A47EB}" destId="{E2AE0D4F-C795-4383-B83D-0C58C20E28B8}" srcOrd="1" destOrd="0" presId="urn:microsoft.com/office/officeart/2005/8/layout/process1"/>
    <dgm:cxn modelId="{AA49334D-B611-4641-90BE-7983A20C0FDC}" srcId="{BD2C836C-1400-4218-AE5F-65CFAB835B97}" destId="{8338E177-B50D-40A8-A3E4-94DCAEDEEF7F}" srcOrd="1" destOrd="0" parTransId="{6E0345D8-8354-4CBB-8CD1-84500D727D3C}" sibTransId="{A7B91E0A-0D30-4C39-AF15-836B1FE510F9}"/>
    <dgm:cxn modelId="{E5E491F0-F658-4F0A-99A3-406B7F918010}" srcId="{EEC56F11-02FC-44B6-93B0-78B3B868C1A1}" destId="{1885345E-915A-4321-A8D7-F072F8521886}" srcOrd="2" destOrd="0" parTransId="{95F3DA30-D245-459C-896D-62188D9BBD5E}" sibTransId="{ABAAB1F8-7EC6-4C8C-A417-296A2E9B5516}"/>
    <dgm:cxn modelId="{63980AAF-DD4B-49CB-8CEF-4B80FE666843}" type="presOf" srcId="{1687EAB9-2526-4C25-86E1-A431FD6D25BB}" destId="{81C6A5D9-FF87-41AD-B596-D0A6839D4624}" srcOrd="0" destOrd="2" presId="urn:microsoft.com/office/officeart/2005/8/layout/process1"/>
    <dgm:cxn modelId="{060BC1AB-0D65-447E-B8F8-0594A694FEFB}" type="presOf" srcId="{5EDAA89A-020E-43FC-AA91-B975B07A47EB}" destId="{C1B10D1B-9C7F-4F6E-A49D-5721AFCFA0EF}" srcOrd="0" destOrd="0" presId="urn:microsoft.com/office/officeart/2005/8/layout/process1"/>
    <dgm:cxn modelId="{24C5740B-F59A-41BC-A204-2BC612AAECD9}" srcId="{D590C7E3-3D69-40D0-90A8-E012C3CD1497}" destId="{7DD38B9E-740D-48ED-A925-F8716B61DB56}" srcOrd="4" destOrd="0" parTransId="{675D8E84-F035-40D6-876D-358B3230F0C2}" sibTransId="{AE0D135C-2CF8-42BF-905A-82210B437079}"/>
    <dgm:cxn modelId="{D1A3D52C-FAA8-40F7-A088-0635280861F3}" srcId="{E1182FE5-5D3B-4258-839F-1F59A8B92625}" destId="{1687EAB9-2526-4C25-86E1-A431FD6D25BB}" srcOrd="1" destOrd="0" parTransId="{689E7B36-609B-48EF-A88B-84F329F09899}" sibTransId="{E1C171A2-48AB-4A79-92CB-B7EDBD2A48F2}"/>
    <dgm:cxn modelId="{AF73BCA5-F77D-4B68-86F6-5B402D76417C}" type="presOf" srcId="{ECF847A9-C87B-4B6C-A319-9AED548828FF}" destId="{575A5E34-29A1-40F8-8647-2CBEE8EE93A0}" srcOrd="0" destOrd="5" presId="urn:microsoft.com/office/officeart/2005/8/layout/process1"/>
    <dgm:cxn modelId="{B0C2256F-90AD-40E7-B18B-7F7449D4A537}" type="presOf" srcId="{77C02F2D-48CF-4C0D-9AA4-1620EC1CC390}" destId="{9D87A68C-95F0-4DBF-A5BE-7BF3655FE713}" srcOrd="1" destOrd="0" presId="urn:microsoft.com/office/officeart/2005/8/layout/process1"/>
    <dgm:cxn modelId="{B6750CC2-2A48-4509-8B11-749B3DC21C20}" type="presOf" srcId="{DCC51BB8-1BCE-4BA3-8912-3AE47C219F43}" destId="{FF5ED2DC-13B5-43B8-B2D0-4E729C75F07B}" srcOrd="0" destOrd="1" presId="urn:microsoft.com/office/officeart/2005/8/layout/process1"/>
    <dgm:cxn modelId="{2D69EEF3-1E98-43F2-8E0F-A7E62B8BAEDE}" type="presOf" srcId="{DCB3A69E-1190-4BFA-9B4C-66D0F9E3FBEC}" destId="{81C6A5D9-FF87-41AD-B596-D0A6839D4624}" srcOrd="0" destOrd="6" presId="urn:microsoft.com/office/officeart/2005/8/layout/process1"/>
    <dgm:cxn modelId="{9503B81E-22FB-4F62-8F7F-350EF5B3D5E2}" srcId="{7DD38B9E-740D-48ED-A925-F8716B61DB56}" destId="{63C49C76-7B62-41B0-9B51-BFB1114B309C}" srcOrd="3" destOrd="0" parTransId="{B2C52552-0AA2-4437-828E-5DC852F53E2F}" sibTransId="{479E9FAC-7535-4FE4-9DF6-788DEA9A864C}"/>
    <dgm:cxn modelId="{7FE896FF-6437-408A-9D64-CFAC0990CF3F}" srcId="{A9BCDE72-A019-4EDF-BE79-DF557F20E3E9}" destId="{4C374464-3490-4D35-94AF-F2D7FBB3206F}" srcOrd="3" destOrd="0" parTransId="{C1339D7F-BBB1-4798-A22D-4FCF59E27DDD}" sibTransId="{6414BD3C-EA2A-46DF-BA24-C7A4CBCC68E6}"/>
    <dgm:cxn modelId="{23F65423-7DC5-45AC-AA2F-2327E9728131}" type="presOf" srcId="{D1217D70-BD46-402A-907A-A626AC9E7A2F}" destId="{575A5E34-29A1-40F8-8647-2CBEE8EE93A0}" srcOrd="0" destOrd="3" presId="urn:microsoft.com/office/officeart/2005/8/layout/process1"/>
    <dgm:cxn modelId="{C02F36F1-7108-4D6A-8362-A134F08DD605}" srcId="{E1182FE5-5D3B-4258-839F-1F59A8B92625}" destId="{6DC11C3A-41E5-403C-98D2-3B60D7FA3CA4}" srcOrd="0" destOrd="0" parTransId="{CACC4CEF-5D4E-4CBD-9009-780DBEC5C3F2}" sibTransId="{0A085B52-757E-47BC-99E1-9550D8EF4E22}"/>
    <dgm:cxn modelId="{E8B9168C-6BA3-43BB-ACEF-1DB6AFDD8C31}" srcId="{7DD38B9E-740D-48ED-A925-F8716B61DB56}" destId="{10D4E291-4AB1-41E7-9980-6A3E0A791854}" srcOrd="0" destOrd="0" parTransId="{58E7E701-0292-4FB4-A22C-1DC02C77786B}" sibTransId="{EB8B3FC3-5380-46A9-A36F-435B8F704A18}"/>
    <dgm:cxn modelId="{6FF63D0E-B587-4BBA-A87F-CB29D936A222}" type="presOf" srcId="{B159F6D7-B0CE-4B76-B947-E6EE64C443A6}" destId="{893AE840-3949-434A-A313-CDA26E99F1F1}" srcOrd="1" destOrd="0" presId="urn:microsoft.com/office/officeart/2005/8/layout/process1"/>
    <dgm:cxn modelId="{2CF56B10-DDE0-4F11-B298-19693890AC32}" srcId="{A9BCDE72-A019-4EDF-BE79-DF557F20E3E9}" destId="{B82FB575-FA05-48E3-8492-339231A29061}" srcOrd="2" destOrd="0" parTransId="{7A573DB4-6B41-4AB1-8588-56A7A994C854}" sibTransId="{3BA5527D-F7EB-47E0-AAB7-B589E31A9319}"/>
    <dgm:cxn modelId="{3139C9A7-E360-4F6C-841F-8D9328740DF6}" type="presOf" srcId="{40AE7730-BD60-4F5D-860B-C4951BC4E63B}" destId="{95A9B9A4-5C7A-4433-BCE8-62B881836A39}" srcOrd="0" destOrd="0" presId="urn:microsoft.com/office/officeart/2005/8/layout/process1"/>
    <dgm:cxn modelId="{B2E31FAF-A4AB-4FD2-B6D1-702956097391}" type="presOf" srcId="{9F1210C4-9B5B-468E-9D7F-6DBA49F345E1}" destId="{FF5ED2DC-13B5-43B8-B2D0-4E729C75F07B}" srcOrd="0" destOrd="4" presId="urn:microsoft.com/office/officeart/2005/8/layout/process1"/>
    <dgm:cxn modelId="{6C85E0FC-543C-4369-A178-81E120B2537F}" srcId="{7DD38B9E-740D-48ED-A925-F8716B61DB56}" destId="{D1217D70-BD46-402A-907A-A626AC9E7A2F}" srcOrd="2" destOrd="0" parTransId="{12DE83CE-82DD-461A-9284-1B1826CD468D}" sibTransId="{386451CF-90BC-46C9-AA11-8DBF9AB45ABE}"/>
    <dgm:cxn modelId="{988E3BB3-7848-4842-926A-FCAF749507DC}" type="presOf" srcId="{1885345E-915A-4321-A8D7-F072F8521886}" destId="{123582BC-F777-4D12-9E09-D72D7B74CC7E}" srcOrd="0" destOrd="3" presId="urn:microsoft.com/office/officeart/2005/8/layout/process1"/>
    <dgm:cxn modelId="{453D4586-60EC-4754-8751-87341A283CF2}" type="presOf" srcId="{77C02F2D-48CF-4C0D-9AA4-1620EC1CC390}" destId="{FAB6D26F-5F82-4529-9F65-1E0BF356F7E7}" srcOrd="0" destOrd="0" presId="urn:microsoft.com/office/officeart/2005/8/layout/process1"/>
    <dgm:cxn modelId="{37478A74-56A2-4FCA-8EFA-C023EA8C25A4}" type="presOf" srcId="{5F2BDADF-FC65-41C6-92D9-0450908A4F47}" destId="{81C6A5D9-FF87-41AD-B596-D0A6839D4624}" srcOrd="0" destOrd="3" presId="urn:microsoft.com/office/officeart/2005/8/layout/process1"/>
    <dgm:cxn modelId="{9A4EEF24-C1EA-4092-AE9F-EB346D32D9AD}" type="presOf" srcId="{A9BCDE72-A019-4EDF-BE79-DF557F20E3E9}" destId="{BCAEB928-5020-4D7D-B661-D259482AF93F}" srcOrd="0" destOrd="0" presId="urn:microsoft.com/office/officeart/2005/8/layout/process1"/>
    <dgm:cxn modelId="{6B4BFC6D-E545-4350-A6EA-D6545CA5773A}" type="presOf" srcId="{01025B2D-5DD7-4831-9719-3E5C0C831D32}" destId="{575A5E34-29A1-40F8-8647-2CBEE8EE93A0}" srcOrd="0" destOrd="6" presId="urn:microsoft.com/office/officeart/2005/8/layout/process1"/>
    <dgm:cxn modelId="{A9A6B945-581B-41FD-81F0-9461A93BBE09}" type="presOf" srcId="{40AE7730-BD60-4F5D-860B-C4951BC4E63B}" destId="{3B807AAC-F4E7-4E69-A054-DACB17C17260}" srcOrd="1" destOrd="0" presId="urn:microsoft.com/office/officeart/2005/8/layout/process1"/>
    <dgm:cxn modelId="{36DFEA6D-4D28-4EB7-8BED-E286A98CAB12}" type="presOf" srcId="{D6B37BD1-0493-4FB7-9A17-BFB6A19A0D7A}" destId="{BCAEB928-5020-4D7D-B661-D259482AF93F}" srcOrd="0" destOrd="1" presId="urn:microsoft.com/office/officeart/2005/8/layout/process1"/>
    <dgm:cxn modelId="{A02DB6FD-7D28-4B3A-823C-02BE9CF04547}" srcId="{D590C7E3-3D69-40D0-90A8-E012C3CD1497}" destId="{E1182FE5-5D3B-4258-839F-1F59A8B92625}" srcOrd="1" destOrd="0" parTransId="{7E404100-E3DE-4C81-8EC7-DF49FB14828F}" sibTransId="{77C02F2D-48CF-4C0D-9AA4-1620EC1CC390}"/>
    <dgm:cxn modelId="{6D6FA5D0-F9F4-43FF-9F86-E413F8959E69}" srcId="{BD2C836C-1400-4218-AE5F-65CFAB835B97}" destId="{DCC51BB8-1BCE-4BA3-8912-3AE47C219F43}" srcOrd="0" destOrd="0" parTransId="{ADB3D399-25C9-4695-B627-71706474D8A7}" sibTransId="{40761778-E184-4E1A-93F2-2A0746D7AD42}"/>
    <dgm:cxn modelId="{3EBC38B3-D739-4BD1-B0E4-84302F0301A3}" type="presOf" srcId="{63C49C76-7B62-41B0-9B51-BFB1114B309C}" destId="{575A5E34-29A1-40F8-8647-2CBEE8EE93A0}" srcOrd="0" destOrd="4" presId="urn:microsoft.com/office/officeart/2005/8/layout/process1"/>
    <dgm:cxn modelId="{51AC4324-A45D-4422-B2B0-374A92157077}" type="presOf" srcId="{10D4E291-4AB1-41E7-9980-6A3E0A791854}" destId="{575A5E34-29A1-40F8-8647-2CBEE8EE93A0}" srcOrd="0" destOrd="1" presId="urn:microsoft.com/office/officeart/2005/8/layout/process1"/>
    <dgm:cxn modelId="{6A3D1DCD-8D1D-4B4D-99D9-1F91F09BF7C9}" srcId="{7DD38B9E-740D-48ED-A925-F8716B61DB56}" destId="{01025B2D-5DD7-4831-9719-3E5C0C831D32}" srcOrd="5" destOrd="0" parTransId="{DD523A88-6827-41B2-BF47-51A21E205C0E}" sibTransId="{F5502AA7-9AF1-40DC-AE5A-A2EB69954242}"/>
    <dgm:cxn modelId="{33F59215-D178-477A-9213-8364F9936CDC}" srcId="{D590C7E3-3D69-40D0-90A8-E012C3CD1497}" destId="{EEC56F11-02FC-44B6-93B0-78B3B868C1A1}" srcOrd="2" destOrd="0" parTransId="{7A270945-016A-4634-8347-55BE7A4952C7}" sibTransId="{40AE7730-BD60-4F5D-860B-C4951BC4E63B}"/>
    <dgm:cxn modelId="{6E988C39-B680-4696-AF31-03EED056F9CC}" type="presOf" srcId="{30B2E14F-87FD-4B84-8FD4-0A14014AA0B6}" destId="{BCAEB928-5020-4D7D-B661-D259482AF93F}" srcOrd="0" destOrd="2" presId="urn:microsoft.com/office/officeart/2005/8/layout/process1"/>
    <dgm:cxn modelId="{BBA1EBEE-244D-4C41-80AA-3CFD0DDEBFB3}" type="presOf" srcId="{BD2C836C-1400-4218-AE5F-65CFAB835B97}" destId="{FF5ED2DC-13B5-43B8-B2D0-4E729C75F07B}" srcOrd="0" destOrd="0" presId="urn:microsoft.com/office/officeart/2005/8/layout/process1"/>
    <dgm:cxn modelId="{E7A09E5A-9714-40C2-BAEF-3BF479DF24C1}" srcId="{EEC56F11-02FC-44B6-93B0-78B3B868C1A1}" destId="{55D3C9B1-DFF2-4D5A-8C25-58C375EF6111}" srcOrd="0" destOrd="0" parTransId="{CB54EED5-D5B4-416E-8C25-85543BFABF03}" sibTransId="{C676B63B-BE29-44F4-8064-9564D96EDF3C}"/>
    <dgm:cxn modelId="{471898E0-3A34-4A8C-99E1-CE98E2BAF0BC}" type="presOf" srcId="{062B0F6F-051D-4B5D-9730-AF2CA8E113E9}" destId="{123582BC-F777-4D12-9E09-D72D7B74CC7E}" srcOrd="0" destOrd="2" presId="urn:microsoft.com/office/officeart/2005/8/layout/process1"/>
    <dgm:cxn modelId="{A9A281BE-C637-4939-AF87-562CF8C2924E}" srcId="{A9BCDE72-A019-4EDF-BE79-DF557F20E3E9}" destId="{D6B37BD1-0493-4FB7-9A17-BFB6A19A0D7A}" srcOrd="0" destOrd="0" parTransId="{4C0880CB-D82F-44D1-A089-3FAA947E88A8}" sibTransId="{97B95B02-5A05-46EC-9841-DBBFE186AECD}"/>
    <dgm:cxn modelId="{55756AED-9189-4495-8D80-71A6AB94326C}" type="presOf" srcId="{6DC11C3A-41E5-403C-98D2-3B60D7FA3CA4}" destId="{81C6A5D9-FF87-41AD-B596-D0A6839D4624}" srcOrd="0" destOrd="1" presId="urn:microsoft.com/office/officeart/2005/8/layout/process1"/>
    <dgm:cxn modelId="{278F23FF-B621-495E-9586-BFCD931AC7B3}" srcId="{7DD38B9E-740D-48ED-A925-F8716B61DB56}" destId="{ECF847A9-C87B-4B6C-A319-9AED548828FF}" srcOrd="4" destOrd="0" parTransId="{9E43EB11-0FAA-4F9D-B7AD-7DFB70AF9C8B}" sibTransId="{81651B35-33EE-43B8-978A-9EDF73B52DEE}"/>
    <dgm:cxn modelId="{ADC20D7A-C379-402D-B8FD-A76EF7354D46}" type="presOf" srcId="{BD34FA62-17B8-4E0A-953C-7B3C3DC2FC19}" destId="{575A5E34-29A1-40F8-8647-2CBEE8EE93A0}" srcOrd="0" destOrd="2" presId="urn:microsoft.com/office/officeart/2005/8/layout/process1"/>
    <dgm:cxn modelId="{F8405805-1C8A-4480-BDF4-AABD8CC7A4A9}" srcId="{E1182FE5-5D3B-4258-839F-1F59A8B92625}" destId="{1F454215-B024-4545-99A4-1A1F6B4868CC}" srcOrd="3" destOrd="0" parTransId="{FDE18309-D3E9-47CD-9D46-6D72BC29C431}" sibTransId="{C3CE9C0C-F8D5-4BF9-9D33-AFE2A493CFE0}"/>
    <dgm:cxn modelId="{6B980130-D014-4594-AEAA-52237CA00590}" type="presOf" srcId="{E1182FE5-5D3B-4258-839F-1F59A8B92625}" destId="{81C6A5D9-FF87-41AD-B596-D0A6839D4624}" srcOrd="0" destOrd="0" presId="urn:microsoft.com/office/officeart/2005/8/layout/process1"/>
    <dgm:cxn modelId="{7A9CF468-2157-49FC-B368-F4F329C80566}" type="presOf" srcId="{1BBE296A-A683-429E-87DA-F131ACBB0B4D}" destId="{123582BC-F777-4D12-9E09-D72D7B74CC7E}" srcOrd="0" destOrd="4" presId="urn:microsoft.com/office/officeart/2005/8/layout/process1"/>
    <dgm:cxn modelId="{C964927E-ADB9-4E74-86AF-9462248CEBF2}" type="presOf" srcId="{55D3C9B1-DFF2-4D5A-8C25-58C375EF6111}" destId="{123582BC-F777-4D12-9E09-D72D7B74CC7E}" srcOrd="0" destOrd="1" presId="urn:microsoft.com/office/officeart/2005/8/layout/process1"/>
    <dgm:cxn modelId="{B1D45CC3-A91D-4578-AD29-062A98E09BFE}" type="presOf" srcId="{EEC56F11-02FC-44B6-93B0-78B3B868C1A1}" destId="{123582BC-F777-4D12-9E09-D72D7B74CC7E}" srcOrd="0" destOrd="0" presId="urn:microsoft.com/office/officeart/2005/8/layout/process1"/>
    <dgm:cxn modelId="{B58D87C1-3594-4D13-BC2E-19BE30F5C1EE}" srcId="{7DD38B9E-740D-48ED-A925-F8716B61DB56}" destId="{BD34FA62-17B8-4E0A-953C-7B3C3DC2FC19}" srcOrd="1" destOrd="0" parTransId="{302E7B0F-521C-44BB-819C-A20AF17BD69F}" sibTransId="{F8AA77E3-032F-45EF-BD38-FCA37E76048F}"/>
    <dgm:cxn modelId="{979BD7D4-2A0D-42F5-831D-AB0547B6C308}" srcId="{EEC56F11-02FC-44B6-93B0-78B3B868C1A1}" destId="{062B0F6F-051D-4B5D-9730-AF2CA8E113E9}" srcOrd="1" destOrd="0" parTransId="{F6070C0E-9F15-40A5-BB2B-EA4F3F3A2633}" sibTransId="{81691228-D24C-4865-8282-76F53D7B7512}"/>
    <dgm:cxn modelId="{03B02677-4B67-4C3D-A911-B507E4CFA6B8}" type="presOf" srcId="{4C374464-3490-4D35-94AF-F2D7FBB3206F}" destId="{BCAEB928-5020-4D7D-B661-D259482AF93F}" srcOrd="0" destOrd="4" presId="urn:microsoft.com/office/officeart/2005/8/layout/process1"/>
    <dgm:cxn modelId="{548A22C6-B7E1-45B1-9E55-F2CBB39BC593}" srcId="{D590C7E3-3D69-40D0-90A8-E012C3CD1497}" destId="{BD2C836C-1400-4218-AE5F-65CFAB835B97}" srcOrd="3" destOrd="0" parTransId="{2D312AEE-980F-427F-8157-B621344A0E7A}" sibTransId="{B159F6D7-B0CE-4B76-B947-E6EE64C443A6}"/>
    <dgm:cxn modelId="{FBE637F3-A144-4838-8AB5-554DF7E7784E}" srcId="{E1182FE5-5D3B-4258-839F-1F59A8B92625}" destId="{DCB3A69E-1190-4BFA-9B4C-66D0F9E3FBEC}" srcOrd="5" destOrd="0" parTransId="{93FF7275-E9B0-4FD8-8635-43435BEF1DED}" sibTransId="{DA0C34C5-5231-4ABD-A3FC-4015E056D4B7}"/>
    <dgm:cxn modelId="{2E1542C5-C6DC-4D70-AD34-DC739B65FB52}" srcId="{BD2C836C-1400-4218-AE5F-65CFAB835B97}" destId="{414DBC01-B20D-4610-AEBA-8BD084CDFD1F}" srcOrd="2" destOrd="0" parTransId="{CBD9F2C1-CF97-492A-A5B1-564D519204D7}" sibTransId="{78094549-5BA6-47AF-89FD-DC382FB17EDC}"/>
    <dgm:cxn modelId="{7F98F82E-732E-4116-80CE-BF8F5C8AE9E5}" type="presOf" srcId="{B82FB575-FA05-48E3-8492-339231A29061}" destId="{BCAEB928-5020-4D7D-B661-D259482AF93F}" srcOrd="0" destOrd="3" presId="urn:microsoft.com/office/officeart/2005/8/layout/process1"/>
    <dgm:cxn modelId="{0DAC118B-9CE7-42BF-BDA9-48825566D84E}" srcId="{A9BCDE72-A019-4EDF-BE79-DF557F20E3E9}" destId="{30B2E14F-87FD-4B84-8FD4-0A14014AA0B6}" srcOrd="1" destOrd="0" parTransId="{F4B9D4DC-BBEE-4C6C-9C18-64AB57177F5A}" sibTransId="{7774E3D5-7DA5-41C7-86D0-0F8CD71120C8}"/>
    <dgm:cxn modelId="{C4C2D094-E3AD-40D3-B93D-2A917EDA6C57}" type="presOf" srcId="{B159F6D7-B0CE-4B76-B947-E6EE64C443A6}" destId="{57CDA5E8-7540-4E00-B432-4C01C5752CB2}" srcOrd="0" destOrd="0" presId="urn:microsoft.com/office/officeart/2005/8/layout/process1"/>
    <dgm:cxn modelId="{B60BEA5E-11E3-47E9-B1EE-3AD711933B8F}" type="presOf" srcId="{414DBC01-B20D-4610-AEBA-8BD084CDFD1F}" destId="{FF5ED2DC-13B5-43B8-B2D0-4E729C75F07B}" srcOrd="0" destOrd="3" presId="urn:microsoft.com/office/officeart/2005/8/layout/process1"/>
    <dgm:cxn modelId="{0A8A7CE2-4A35-4F4A-A94A-E6D04578ED6E}" type="presOf" srcId="{1F454215-B024-4545-99A4-1A1F6B4868CC}" destId="{81C6A5D9-FF87-41AD-B596-D0A6839D4624}" srcOrd="0" destOrd="4" presId="urn:microsoft.com/office/officeart/2005/8/layout/process1"/>
    <dgm:cxn modelId="{C5D9F665-F761-4B15-923A-3F3E450973B0}" srcId="{BD2C836C-1400-4218-AE5F-65CFAB835B97}" destId="{9F1210C4-9B5B-468E-9D7F-6DBA49F345E1}" srcOrd="3" destOrd="0" parTransId="{B9B56BE1-6555-4196-9E85-0B8838DC6FC8}" sibTransId="{1E5BFFB9-368A-467C-ADBA-166627E2FC9F}"/>
    <dgm:cxn modelId="{F6D431A7-36F9-4D81-80E4-52E24AEC537C}" srcId="{EEC56F11-02FC-44B6-93B0-78B3B868C1A1}" destId="{1BBE296A-A683-429E-87DA-F131ACBB0B4D}" srcOrd="3" destOrd="0" parTransId="{5C721361-3DE1-4DFB-8907-7F787699ED5E}" sibTransId="{38113692-267A-4103-9429-B56CC19C5760}"/>
    <dgm:cxn modelId="{DCFAB76C-72D8-480A-8BCE-E1B60E0E2527}" type="presParOf" srcId="{F9100663-ADDE-4840-BF25-D84B3FF10351}" destId="{BCAEB928-5020-4D7D-B661-D259482AF93F}" srcOrd="0" destOrd="0" presId="urn:microsoft.com/office/officeart/2005/8/layout/process1"/>
    <dgm:cxn modelId="{54DC1CAB-D108-4BFE-9109-C25622BF4A6E}" type="presParOf" srcId="{F9100663-ADDE-4840-BF25-D84B3FF10351}" destId="{C1B10D1B-9C7F-4F6E-A49D-5721AFCFA0EF}" srcOrd="1" destOrd="0" presId="urn:microsoft.com/office/officeart/2005/8/layout/process1"/>
    <dgm:cxn modelId="{68CB705A-6FA6-4D5A-9575-3AC7A541DEBD}" type="presParOf" srcId="{C1B10D1B-9C7F-4F6E-A49D-5721AFCFA0EF}" destId="{E2AE0D4F-C795-4383-B83D-0C58C20E28B8}" srcOrd="0" destOrd="0" presId="urn:microsoft.com/office/officeart/2005/8/layout/process1"/>
    <dgm:cxn modelId="{35942DD6-D234-4ECF-9900-4AC864973C9C}" type="presParOf" srcId="{F9100663-ADDE-4840-BF25-D84B3FF10351}" destId="{81C6A5D9-FF87-41AD-B596-D0A6839D4624}" srcOrd="2" destOrd="0" presId="urn:microsoft.com/office/officeart/2005/8/layout/process1"/>
    <dgm:cxn modelId="{CDCE53FB-1FB1-4253-BE62-86F87569D82C}" type="presParOf" srcId="{F9100663-ADDE-4840-BF25-D84B3FF10351}" destId="{FAB6D26F-5F82-4529-9F65-1E0BF356F7E7}" srcOrd="3" destOrd="0" presId="urn:microsoft.com/office/officeart/2005/8/layout/process1"/>
    <dgm:cxn modelId="{DBD0A260-4083-49BB-A017-DDED5F00CE9D}" type="presParOf" srcId="{FAB6D26F-5F82-4529-9F65-1E0BF356F7E7}" destId="{9D87A68C-95F0-4DBF-A5BE-7BF3655FE713}" srcOrd="0" destOrd="0" presId="urn:microsoft.com/office/officeart/2005/8/layout/process1"/>
    <dgm:cxn modelId="{A105F23C-6D7A-4F29-A01A-D8962F02F71F}" type="presParOf" srcId="{F9100663-ADDE-4840-BF25-D84B3FF10351}" destId="{123582BC-F777-4D12-9E09-D72D7B74CC7E}" srcOrd="4" destOrd="0" presId="urn:microsoft.com/office/officeart/2005/8/layout/process1"/>
    <dgm:cxn modelId="{2B495EA2-BA01-4EFC-8783-9FAA9FF1ED5A}" type="presParOf" srcId="{F9100663-ADDE-4840-BF25-D84B3FF10351}" destId="{95A9B9A4-5C7A-4433-BCE8-62B881836A39}" srcOrd="5" destOrd="0" presId="urn:microsoft.com/office/officeart/2005/8/layout/process1"/>
    <dgm:cxn modelId="{7279776A-BBFE-4726-AF21-C3ADC4B12A7D}" type="presParOf" srcId="{95A9B9A4-5C7A-4433-BCE8-62B881836A39}" destId="{3B807AAC-F4E7-4E69-A054-DACB17C17260}" srcOrd="0" destOrd="0" presId="urn:microsoft.com/office/officeart/2005/8/layout/process1"/>
    <dgm:cxn modelId="{B4945141-D1A9-482E-929F-BFEE3348D119}" type="presParOf" srcId="{F9100663-ADDE-4840-BF25-D84B3FF10351}" destId="{FF5ED2DC-13B5-43B8-B2D0-4E729C75F07B}" srcOrd="6" destOrd="0" presId="urn:microsoft.com/office/officeart/2005/8/layout/process1"/>
    <dgm:cxn modelId="{B246AC01-4BBF-409F-A1A6-1B4C51053C08}" type="presParOf" srcId="{F9100663-ADDE-4840-BF25-D84B3FF10351}" destId="{57CDA5E8-7540-4E00-B432-4C01C5752CB2}" srcOrd="7" destOrd="0" presId="urn:microsoft.com/office/officeart/2005/8/layout/process1"/>
    <dgm:cxn modelId="{EB59645F-4ED6-4EF6-80E3-FD6358C30440}" type="presParOf" srcId="{57CDA5E8-7540-4E00-B432-4C01C5752CB2}" destId="{893AE840-3949-434A-A313-CDA26E99F1F1}" srcOrd="0" destOrd="0" presId="urn:microsoft.com/office/officeart/2005/8/layout/process1"/>
    <dgm:cxn modelId="{CB824FEE-60F5-4AB2-AC66-6F3CADC577DB}" type="presParOf" srcId="{F9100663-ADDE-4840-BF25-D84B3FF10351}" destId="{575A5E34-29A1-40F8-8647-2CBEE8EE93A0}"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AEB928-5020-4D7D-B661-D259482AF93F}">
      <dsp:nvSpPr>
        <dsp:cNvPr id="0" name=""/>
        <dsp:cNvSpPr/>
      </dsp:nvSpPr>
      <dsp:spPr>
        <a:xfrm>
          <a:off x="4853" y="902832"/>
          <a:ext cx="1504653" cy="21300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buNone/>
          </a:pPr>
          <a:r>
            <a:rPr lang="sv-SE" sz="1600" b="1" kern="1200" dirty="0" smtClean="0"/>
            <a:t>Bruttolista</a:t>
          </a:r>
          <a:endParaRPr lang="sv-SE" sz="1600" b="1" kern="1200" dirty="0"/>
        </a:p>
        <a:p>
          <a:pPr marL="114300" lvl="1" indent="-114300" algn="l" defTabSz="533400">
            <a:lnSpc>
              <a:spcPct val="90000"/>
            </a:lnSpc>
            <a:spcBef>
              <a:spcPct val="0"/>
            </a:spcBef>
            <a:spcAft>
              <a:spcPct val="15000"/>
            </a:spcAft>
            <a:buChar char="••"/>
          </a:pPr>
          <a:endParaRPr lang="sv-SE" sz="1200" kern="1200" dirty="0">
            <a:solidFill>
              <a:schemeClr val="bg1"/>
            </a:solidFill>
          </a:endParaRPr>
        </a:p>
        <a:p>
          <a:pPr marL="114300" lvl="1" indent="-114300" algn="l" defTabSz="533400">
            <a:lnSpc>
              <a:spcPct val="90000"/>
            </a:lnSpc>
            <a:spcBef>
              <a:spcPct val="0"/>
            </a:spcBef>
            <a:spcAft>
              <a:spcPct val="15000"/>
            </a:spcAft>
            <a:buChar char="••"/>
          </a:pPr>
          <a:r>
            <a:rPr lang="sv-SE" sz="1200" kern="1200" dirty="0" smtClean="0">
              <a:solidFill>
                <a:schemeClr val="bg1"/>
              </a:solidFill>
            </a:rPr>
            <a:t>Identifiera de risker och brister som har störst påverkan på verksamheten</a:t>
          </a:r>
          <a:endParaRPr lang="sv-SE" sz="1200" kern="1200" dirty="0">
            <a:solidFill>
              <a:schemeClr val="bg1"/>
            </a:solidFill>
          </a:endParaRPr>
        </a:p>
        <a:p>
          <a:pPr marL="114300" lvl="1" indent="-114300" algn="l" defTabSz="533400">
            <a:lnSpc>
              <a:spcPct val="90000"/>
            </a:lnSpc>
            <a:spcBef>
              <a:spcPct val="0"/>
            </a:spcBef>
            <a:spcAft>
              <a:spcPct val="15000"/>
            </a:spcAft>
            <a:buChar char="••"/>
          </a:pPr>
          <a:endParaRPr lang="sv-SE" sz="1200" kern="1200" dirty="0">
            <a:solidFill>
              <a:schemeClr val="bg1"/>
            </a:solidFill>
          </a:endParaRPr>
        </a:p>
        <a:p>
          <a:pPr marL="114300" lvl="1" indent="-114300" algn="l" defTabSz="533400">
            <a:lnSpc>
              <a:spcPct val="90000"/>
            </a:lnSpc>
            <a:spcBef>
              <a:spcPct val="0"/>
            </a:spcBef>
            <a:spcAft>
              <a:spcPct val="15000"/>
            </a:spcAft>
            <a:buChar char="••"/>
          </a:pPr>
          <a:r>
            <a:rPr lang="sv-SE" sz="1200" kern="1200" dirty="0" smtClean="0"/>
            <a:t>Aug-sep		</a:t>
          </a:r>
          <a:endParaRPr lang="sv-SE" sz="1200" kern="1200" dirty="0"/>
        </a:p>
      </dsp:txBody>
      <dsp:txXfrm>
        <a:off x="48923" y="946902"/>
        <a:ext cx="1416513" cy="2041885"/>
      </dsp:txXfrm>
    </dsp:sp>
    <dsp:sp modelId="{C1B10D1B-9C7F-4F6E-A49D-5721AFCFA0EF}">
      <dsp:nvSpPr>
        <dsp:cNvPr id="0" name=""/>
        <dsp:cNvSpPr/>
      </dsp:nvSpPr>
      <dsp:spPr>
        <a:xfrm>
          <a:off x="1659972" y="1781268"/>
          <a:ext cx="318986" cy="373154"/>
        </a:xfrm>
        <a:prstGeom prst="rightArrow">
          <a:avLst>
            <a:gd name="adj1" fmla="val 60000"/>
            <a:gd name="adj2" fmla="val 50000"/>
          </a:avLst>
        </a:prstGeom>
        <a:solidFill>
          <a:schemeClr val="accent5">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sv-SE" sz="1300" kern="1200"/>
        </a:p>
      </dsp:txBody>
      <dsp:txXfrm>
        <a:off x="1659972" y="1855899"/>
        <a:ext cx="223290" cy="223892"/>
      </dsp:txXfrm>
    </dsp:sp>
    <dsp:sp modelId="{81C6A5D9-FF87-41AD-B596-D0A6839D4624}">
      <dsp:nvSpPr>
        <dsp:cNvPr id="0" name=""/>
        <dsp:cNvSpPr/>
      </dsp:nvSpPr>
      <dsp:spPr>
        <a:xfrm>
          <a:off x="2111368" y="902832"/>
          <a:ext cx="1504653" cy="21300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buNone/>
          </a:pPr>
          <a:r>
            <a:rPr lang="sv-SE" sz="1600" b="1" kern="1200" dirty="0" smtClean="0"/>
            <a:t>Prioritera</a:t>
          </a:r>
          <a:endParaRPr lang="sv-SE" sz="1600" b="1" kern="1200" dirty="0"/>
        </a:p>
        <a:p>
          <a:pPr marL="114300" lvl="1" indent="-114300" algn="l" defTabSz="533400">
            <a:lnSpc>
              <a:spcPct val="90000"/>
            </a:lnSpc>
            <a:spcBef>
              <a:spcPct val="0"/>
            </a:spcBef>
            <a:spcAft>
              <a:spcPct val="15000"/>
            </a:spcAft>
            <a:buChar char="••"/>
          </a:pPr>
          <a:endParaRPr lang="sv-SE" sz="1200" kern="1200" dirty="0"/>
        </a:p>
        <a:p>
          <a:pPr marL="114300" lvl="1" indent="-114300" algn="l" defTabSz="533400">
            <a:lnSpc>
              <a:spcPct val="90000"/>
            </a:lnSpc>
            <a:spcBef>
              <a:spcPct val="0"/>
            </a:spcBef>
            <a:spcAft>
              <a:spcPct val="15000"/>
            </a:spcAft>
            <a:buChar char="••"/>
          </a:pPr>
          <a:r>
            <a:rPr lang="sv-SE" sz="1200" kern="1200" dirty="0" smtClean="0"/>
            <a:t>Prioriterar de viktigaste riskerna</a:t>
          </a:r>
          <a:endParaRPr lang="sv-SE" sz="1200" kern="1200" dirty="0"/>
        </a:p>
        <a:p>
          <a:pPr marL="114300" lvl="1" indent="-114300" algn="l" defTabSz="533400">
            <a:lnSpc>
              <a:spcPct val="90000"/>
            </a:lnSpc>
            <a:spcBef>
              <a:spcPct val="0"/>
            </a:spcBef>
            <a:spcAft>
              <a:spcPct val="15000"/>
            </a:spcAft>
            <a:buChar char="••"/>
          </a:pPr>
          <a:endParaRPr lang="sv-SE" sz="1200" kern="1200" dirty="0"/>
        </a:p>
        <a:p>
          <a:pPr marL="114300" lvl="1" indent="-114300" algn="l" defTabSz="533400">
            <a:lnSpc>
              <a:spcPct val="90000"/>
            </a:lnSpc>
            <a:spcBef>
              <a:spcPct val="0"/>
            </a:spcBef>
            <a:spcAft>
              <a:spcPct val="15000"/>
            </a:spcAft>
            <a:buChar char="••"/>
          </a:pPr>
          <a:endParaRPr lang="sv-SE" sz="1200" kern="1200" dirty="0"/>
        </a:p>
        <a:p>
          <a:pPr marL="114300" lvl="1" indent="-114300" algn="l" defTabSz="533400">
            <a:lnSpc>
              <a:spcPct val="90000"/>
            </a:lnSpc>
            <a:spcBef>
              <a:spcPct val="0"/>
            </a:spcBef>
            <a:spcAft>
              <a:spcPct val="15000"/>
            </a:spcAft>
            <a:buChar char="••"/>
          </a:pPr>
          <a:endParaRPr lang="sv-SE" sz="1200" kern="1200" dirty="0"/>
        </a:p>
        <a:p>
          <a:pPr marL="114300" lvl="1" indent="-114300" algn="l" defTabSz="533400">
            <a:lnSpc>
              <a:spcPct val="90000"/>
            </a:lnSpc>
            <a:spcBef>
              <a:spcPct val="0"/>
            </a:spcBef>
            <a:spcAft>
              <a:spcPct val="15000"/>
            </a:spcAft>
            <a:buChar char="••"/>
          </a:pPr>
          <a:r>
            <a:rPr lang="sv-SE" sz="1200" kern="1200" dirty="0" smtClean="0"/>
            <a:t>Aug-sep</a:t>
          </a:r>
          <a:endParaRPr lang="sv-SE" sz="1200" kern="1200" dirty="0"/>
        </a:p>
      </dsp:txBody>
      <dsp:txXfrm>
        <a:off x="2155438" y="946902"/>
        <a:ext cx="1416513" cy="2041885"/>
      </dsp:txXfrm>
    </dsp:sp>
    <dsp:sp modelId="{FAB6D26F-5F82-4529-9F65-1E0BF356F7E7}">
      <dsp:nvSpPr>
        <dsp:cNvPr id="0" name=""/>
        <dsp:cNvSpPr/>
      </dsp:nvSpPr>
      <dsp:spPr>
        <a:xfrm>
          <a:off x="3766487" y="1781268"/>
          <a:ext cx="318986" cy="373154"/>
        </a:xfrm>
        <a:prstGeom prst="rightArrow">
          <a:avLst>
            <a:gd name="adj1" fmla="val 60000"/>
            <a:gd name="adj2" fmla="val 50000"/>
          </a:avLst>
        </a:prstGeom>
        <a:solidFill>
          <a:schemeClr val="accent5">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sv-SE" sz="1300" kern="1200"/>
        </a:p>
      </dsp:txBody>
      <dsp:txXfrm>
        <a:off x="3766487" y="1855899"/>
        <a:ext cx="223290" cy="223892"/>
      </dsp:txXfrm>
    </dsp:sp>
    <dsp:sp modelId="{123582BC-F777-4D12-9E09-D72D7B74CC7E}">
      <dsp:nvSpPr>
        <dsp:cNvPr id="0" name=""/>
        <dsp:cNvSpPr/>
      </dsp:nvSpPr>
      <dsp:spPr>
        <a:xfrm>
          <a:off x="4217883" y="902832"/>
          <a:ext cx="1504653" cy="21300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buNone/>
          </a:pPr>
          <a:r>
            <a:rPr lang="sv-SE" sz="1600" b="1" kern="1200" dirty="0" smtClean="0"/>
            <a:t>Förslag intern kontrollplan</a:t>
          </a:r>
          <a:endParaRPr lang="sv-SE" sz="1600" b="1" kern="1200" dirty="0"/>
        </a:p>
        <a:p>
          <a:pPr marL="114300" lvl="1" indent="-114300" algn="l" defTabSz="533400">
            <a:lnSpc>
              <a:spcPct val="90000"/>
            </a:lnSpc>
            <a:spcBef>
              <a:spcPct val="0"/>
            </a:spcBef>
            <a:spcAft>
              <a:spcPct val="15000"/>
            </a:spcAft>
            <a:buChar char="••"/>
          </a:pPr>
          <a:r>
            <a:rPr lang="sv-SE" sz="1200" kern="1200" dirty="0" smtClean="0"/>
            <a:t>Gör ett förslag på  intern kontrollplan 20xx</a:t>
          </a:r>
          <a:endParaRPr lang="sv-SE" sz="1200" kern="1200" dirty="0"/>
        </a:p>
        <a:p>
          <a:pPr marL="114300" lvl="1" indent="-114300" algn="l" defTabSz="533400">
            <a:lnSpc>
              <a:spcPct val="90000"/>
            </a:lnSpc>
            <a:spcBef>
              <a:spcPct val="0"/>
            </a:spcBef>
            <a:spcAft>
              <a:spcPct val="15000"/>
            </a:spcAft>
            <a:buChar char="••"/>
          </a:pPr>
          <a:endParaRPr lang="sv-SE" sz="1200" kern="1200" dirty="0"/>
        </a:p>
        <a:p>
          <a:pPr marL="114300" lvl="1" indent="-114300" algn="l" defTabSz="533400">
            <a:lnSpc>
              <a:spcPct val="90000"/>
            </a:lnSpc>
            <a:spcBef>
              <a:spcPct val="0"/>
            </a:spcBef>
            <a:spcAft>
              <a:spcPct val="15000"/>
            </a:spcAft>
            <a:buChar char="••"/>
          </a:pPr>
          <a:endParaRPr lang="sv-SE" sz="1200" kern="1200" dirty="0"/>
        </a:p>
        <a:p>
          <a:pPr marL="114300" lvl="1" indent="-114300" algn="l" defTabSz="533400">
            <a:lnSpc>
              <a:spcPct val="90000"/>
            </a:lnSpc>
            <a:spcBef>
              <a:spcPct val="0"/>
            </a:spcBef>
            <a:spcAft>
              <a:spcPct val="15000"/>
            </a:spcAft>
            <a:buChar char="••"/>
          </a:pPr>
          <a:r>
            <a:rPr lang="sv-SE" sz="1200" kern="1200" dirty="0" smtClean="0"/>
            <a:t>Okt</a:t>
          </a:r>
          <a:endParaRPr lang="sv-SE" sz="1200" kern="1200" dirty="0"/>
        </a:p>
      </dsp:txBody>
      <dsp:txXfrm>
        <a:off x="4261953" y="946902"/>
        <a:ext cx="1416513" cy="2041885"/>
      </dsp:txXfrm>
    </dsp:sp>
    <dsp:sp modelId="{95A9B9A4-5C7A-4433-BCE8-62B881836A39}">
      <dsp:nvSpPr>
        <dsp:cNvPr id="0" name=""/>
        <dsp:cNvSpPr/>
      </dsp:nvSpPr>
      <dsp:spPr>
        <a:xfrm>
          <a:off x="5873002" y="1781268"/>
          <a:ext cx="318986" cy="3731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sv-SE" sz="1300" kern="1200"/>
        </a:p>
      </dsp:txBody>
      <dsp:txXfrm>
        <a:off x="5873002" y="1855899"/>
        <a:ext cx="223290" cy="223892"/>
      </dsp:txXfrm>
    </dsp:sp>
    <dsp:sp modelId="{FF5ED2DC-13B5-43B8-B2D0-4E729C75F07B}">
      <dsp:nvSpPr>
        <dsp:cNvPr id="0" name=""/>
        <dsp:cNvSpPr/>
      </dsp:nvSpPr>
      <dsp:spPr>
        <a:xfrm>
          <a:off x="6324398" y="902832"/>
          <a:ext cx="1504653" cy="21300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sv-SE" sz="1600" b="1" kern="1200" dirty="0" smtClean="0"/>
            <a:t>Beslut intern kontrollplan</a:t>
          </a:r>
          <a:endParaRPr lang="sv-SE" sz="1600" b="1" kern="1200" dirty="0"/>
        </a:p>
        <a:p>
          <a:pPr marL="114300" lvl="1" indent="-114300" algn="l" defTabSz="533400">
            <a:lnSpc>
              <a:spcPct val="90000"/>
            </a:lnSpc>
            <a:spcBef>
              <a:spcPct val="0"/>
            </a:spcBef>
            <a:spcAft>
              <a:spcPct val="15000"/>
            </a:spcAft>
            <a:buChar char="••"/>
          </a:pPr>
          <a:r>
            <a:rPr lang="sv-SE" sz="1200" kern="1200" dirty="0" smtClean="0"/>
            <a:t>Nämnden beslutar om interna kontrollplanen </a:t>
          </a:r>
          <a:endParaRPr lang="sv-SE" sz="1200" kern="1200" dirty="0"/>
        </a:p>
        <a:p>
          <a:pPr marL="114300" lvl="1" indent="-114300" algn="l" defTabSz="533400">
            <a:lnSpc>
              <a:spcPct val="90000"/>
            </a:lnSpc>
            <a:spcBef>
              <a:spcPct val="0"/>
            </a:spcBef>
            <a:spcAft>
              <a:spcPct val="15000"/>
            </a:spcAft>
            <a:buChar char="••"/>
          </a:pPr>
          <a:endParaRPr lang="sv-SE" sz="1200" kern="1200" dirty="0"/>
        </a:p>
        <a:p>
          <a:pPr marL="114300" lvl="1" indent="-114300" algn="l" defTabSz="533400">
            <a:lnSpc>
              <a:spcPct val="90000"/>
            </a:lnSpc>
            <a:spcBef>
              <a:spcPct val="0"/>
            </a:spcBef>
            <a:spcAft>
              <a:spcPct val="15000"/>
            </a:spcAft>
            <a:buChar char="••"/>
          </a:pPr>
          <a:endParaRPr lang="sv-SE" sz="1200" kern="1200" dirty="0"/>
        </a:p>
        <a:p>
          <a:pPr marL="114300" lvl="1" indent="-114300" algn="l" defTabSz="533400">
            <a:lnSpc>
              <a:spcPct val="90000"/>
            </a:lnSpc>
            <a:spcBef>
              <a:spcPct val="0"/>
            </a:spcBef>
            <a:spcAft>
              <a:spcPct val="15000"/>
            </a:spcAft>
            <a:buChar char="••"/>
          </a:pPr>
          <a:r>
            <a:rPr lang="sv-SE" sz="1200" kern="1200" dirty="0" smtClean="0"/>
            <a:t>Nov</a:t>
          </a:r>
          <a:endParaRPr lang="sv-SE" sz="1200" kern="1200" dirty="0"/>
        </a:p>
      </dsp:txBody>
      <dsp:txXfrm>
        <a:off x="6368468" y="946902"/>
        <a:ext cx="1416513" cy="2041885"/>
      </dsp:txXfrm>
    </dsp:sp>
    <dsp:sp modelId="{57CDA5E8-7540-4E00-B432-4C01C5752CB2}">
      <dsp:nvSpPr>
        <dsp:cNvPr id="0" name=""/>
        <dsp:cNvSpPr/>
      </dsp:nvSpPr>
      <dsp:spPr>
        <a:xfrm>
          <a:off x="7979517" y="1781268"/>
          <a:ext cx="318986" cy="3731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sv-SE" sz="1300" kern="1200"/>
        </a:p>
      </dsp:txBody>
      <dsp:txXfrm>
        <a:off x="7979517" y="1855899"/>
        <a:ext cx="223290" cy="223892"/>
      </dsp:txXfrm>
    </dsp:sp>
    <dsp:sp modelId="{575A5E34-29A1-40F8-8647-2CBEE8EE93A0}">
      <dsp:nvSpPr>
        <dsp:cNvPr id="0" name=""/>
        <dsp:cNvSpPr/>
      </dsp:nvSpPr>
      <dsp:spPr>
        <a:xfrm>
          <a:off x="8430913" y="902832"/>
          <a:ext cx="1504653" cy="21300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sv-SE" sz="1600" b="1" kern="1200" dirty="0" smtClean="0"/>
            <a:t>Uppföljning</a:t>
          </a:r>
          <a:endParaRPr lang="sv-SE" sz="1600" b="1" kern="1200" dirty="0"/>
        </a:p>
        <a:p>
          <a:pPr marL="114300" lvl="1" indent="-114300" algn="l" defTabSz="533400">
            <a:lnSpc>
              <a:spcPct val="90000"/>
            </a:lnSpc>
            <a:spcBef>
              <a:spcPct val="0"/>
            </a:spcBef>
            <a:spcAft>
              <a:spcPct val="15000"/>
            </a:spcAft>
            <a:buChar char="••"/>
          </a:pPr>
          <a:endParaRPr lang="sv-SE" sz="1200" kern="1200" dirty="0"/>
        </a:p>
        <a:p>
          <a:pPr marL="114300" lvl="1" indent="-114300" algn="l" defTabSz="533400">
            <a:lnSpc>
              <a:spcPct val="90000"/>
            </a:lnSpc>
            <a:spcBef>
              <a:spcPct val="0"/>
            </a:spcBef>
            <a:spcAft>
              <a:spcPct val="15000"/>
            </a:spcAft>
            <a:buChar char="••"/>
          </a:pPr>
          <a:r>
            <a:rPr lang="sv-SE" sz="1200" kern="1200" dirty="0" smtClean="0"/>
            <a:t>Följ upp beslutad intern kontrollplan</a:t>
          </a:r>
          <a:endParaRPr lang="sv-SE" sz="1200" kern="1200" dirty="0"/>
        </a:p>
        <a:p>
          <a:pPr marL="114300" lvl="1" indent="-114300" algn="l" defTabSz="533400">
            <a:lnSpc>
              <a:spcPct val="90000"/>
            </a:lnSpc>
            <a:spcBef>
              <a:spcPct val="0"/>
            </a:spcBef>
            <a:spcAft>
              <a:spcPct val="15000"/>
            </a:spcAft>
            <a:buChar char="••"/>
          </a:pPr>
          <a:endParaRPr lang="sv-SE" sz="1200" kern="1200" dirty="0"/>
        </a:p>
        <a:p>
          <a:pPr marL="114300" lvl="1" indent="-114300" algn="l" defTabSz="533400">
            <a:lnSpc>
              <a:spcPct val="90000"/>
            </a:lnSpc>
            <a:spcBef>
              <a:spcPct val="0"/>
            </a:spcBef>
            <a:spcAft>
              <a:spcPct val="15000"/>
            </a:spcAft>
            <a:buChar char="••"/>
          </a:pPr>
          <a:endParaRPr lang="sv-SE" sz="1200" kern="1200" dirty="0"/>
        </a:p>
        <a:p>
          <a:pPr marL="114300" lvl="1" indent="-114300" algn="l" defTabSz="533400">
            <a:lnSpc>
              <a:spcPct val="90000"/>
            </a:lnSpc>
            <a:spcBef>
              <a:spcPct val="0"/>
            </a:spcBef>
            <a:spcAft>
              <a:spcPct val="15000"/>
            </a:spcAft>
            <a:buChar char="••"/>
          </a:pPr>
          <a:endParaRPr lang="sv-SE" sz="1200" kern="1200" dirty="0"/>
        </a:p>
        <a:p>
          <a:pPr marL="114300" lvl="1" indent="-114300" algn="l" defTabSz="533400">
            <a:lnSpc>
              <a:spcPct val="90000"/>
            </a:lnSpc>
            <a:spcBef>
              <a:spcPct val="0"/>
            </a:spcBef>
            <a:spcAft>
              <a:spcPct val="15000"/>
            </a:spcAft>
            <a:buChar char="••"/>
          </a:pPr>
          <a:r>
            <a:rPr lang="sv-SE" sz="1200" kern="1200" dirty="0" smtClean="0"/>
            <a:t>Jan-dec</a:t>
          </a:r>
          <a:endParaRPr lang="sv-SE" sz="1200" kern="1200" dirty="0"/>
        </a:p>
      </dsp:txBody>
      <dsp:txXfrm>
        <a:off x="8474983" y="946902"/>
        <a:ext cx="1416513" cy="204188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70F34D-C6F3-4C89-873C-A8A96C6D27A9}" type="datetimeFigureOut">
              <a:rPr lang="sv-SE" smtClean="0"/>
              <a:t>2021-03-05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453157-817C-4920-AFA3-802C9EBB1CA1}" type="slidenum">
              <a:rPr lang="sv-SE" smtClean="0"/>
              <a:t>‹#›</a:t>
            </a:fld>
            <a:endParaRPr lang="sv-SE"/>
          </a:p>
        </p:txBody>
      </p:sp>
    </p:spTree>
    <p:extLst>
      <p:ext uri="{BB962C8B-B14F-4D97-AF65-F5344CB8AC3E}">
        <p14:creationId xmlns:p14="http://schemas.microsoft.com/office/powerpoint/2010/main" val="709022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1861398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6453157-817C-4920-AFA3-802C9EBB1CA1}" type="slidenum">
              <a:rPr lang="sv-SE" smtClean="0"/>
              <a:t>2</a:t>
            </a:fld>
            <a:endParaRPr lang="sv-SE"/>
          </a:p>
        </p:txBody>
      </p:sp>
    </p:spTree>
    <p:extLst>
      <p:ext uri="{BB962C8B-B14F-4D97-AF65-F5344CB8AC3E}">
        <p14:creationId xmlns:p14="http://schemas.microsoft.com/office/powerpoint/2010/main" val="1656758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dirty="0">
              <a:ea typeface="+mn-lt"/>
              <a:cs typeface="+mn-lt"/>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2776765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dirty="0" smtClean="0">
                <a:solidFill>
                  <a:schemeClr val="accent2"/>
                </a:solidFill>
              </a:rPr>
              <a:t>Vad är intern kontroll?</a:t>
            </a:r>
            <a:r>
              <a:rPr lang="sv-SE" baseline="0" dirty="0" smtClean="0">
                <a:solidFill>
                  <a:schemeClr val="accent2"/>
                </a:solidFill>
              </a:rPr>
              <a:t> </a:t>
            </a:r>
            <a:r>
              <a:rPr lang="sv-SE" dirty="0" smtClean="0">
                <a:solidFill>
                  <a:schemeClr val="accent2"/>
                </a:solidFill>
              </a:rPr>
              <a:t>Det handlar om att ha koll och att vi har arbetssätt som hjälper oss att ha koll. Vi behöver ha koll på att vi följer lagar och regler, att vi har ordning på ekonomin, fakturor, attester, att vi gör det vi ska. Och detta ska inte bara göras i efterhand, utan vi ska också kunna förebygga att det blir fel. Därför behöver vi ha koll på vilka risker som finns, vad det är som kan gå fel, hur stor sannolikheten är att det blir fel, vilka konsekvenserna kan blir och hur vi ska förebygga eller förhindra. Genom god intern kontroll kan vi arbeta systematiskt så att problem kan lösas innan de uppstår; jobba förebyggande istället för att släcka bränder. </a:t>
            </a:r>
            <a:endParaRPr lang="sv-SE" dirty="0">
              <a:solidFill>
                <a:schemeClr val="accent2"/>
              </a:solidFill>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4</a:t>
            </a:fld>
            <a:endParaRPr lang="sv-SE"/>
          </a:p>
        </p:txBody>
      </p:sp>
    </p:spTree>
    <p:extLst>
      <p:ext uri="{BB962C8B-B14F-4D97-AF65-F5344CB8AC3E}">
        <p14:creationId xmlns:p14="http://schemas.microsoft.com/office/powerpoint/2010/main" val="3282638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Varför intern kontroll? Vi behöver driva en verksamhet så effektivt, rättssäkert</a:t>
            </a:r>
            <a:r>
              <a:rPr lang="sv-SE" baseline="0" dirty="0" smtClean="0"/>
              <a:t> och med så god kvalitet som möjligt för de vi finns till </a:t>
            </a:r>
            <a:r>
              <a:rPr lang="sv-SE" dirty="0" smtClean="0"/>
              <a:t>för</a:t>
            </a:r>
            <a:r>
              <a:rPr lang="sv-SE" baseline="0" dirty="0" smtClean="0"/>
              <a:t>. Det är vår skyldighet. Där har vi våra processer, arbetssätt och rutiner till hjälp, men som hela tiden behöver ses över och förbättras.</a:t>
            </a:r>
            <a:endParaRPr lang="sv-SE"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endParaRPr lang="sv-SE" dirty="0" smtClean="0"/>
          </a:p>
          <a:p>
            <a:pPr lvl="1"/>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1255809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dirty="0" smtClean="0">
                <a:ea typeface="+mn-lt"/>
                <a:cs typeface="+mn-lt"/>
              </a:rPr>
              <a:t>Syfte med bild:</a:t>
            </a:r>
            <a:r>
              <a:rPr lang="sv-SE" sz="1200" b="0" baseline="0" dirty="0" smtClean="0">
                <a:ea typeface="+mn-lt"/>
                <a:cs typeface="+mn-lt"/>
              </a:rPr>
              <a:t> Kunna visa en medarbetare eller chef hur processen ser ut från bruttolista till uppföljning.</a:t>
            </a:r>
            <a:endParaRPr lang="sv-SE" sz="1200" b="0" dirty="0" smtClean="0">
              <a:ea typeface="+mn-lt"/>
              <a:cs typeface="+mn-lt"/>
            </a:endParaRPr>
          </a:p>
          <a:p>
            <a:endParaRPr lang="sv-SE" sz="1200" b="1" dirty="0" smtClean="0">
              <a:ea typeface="+mn-lt"/>
              <a:cs typeface="+mn-lt"/>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2180334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pPr lvl="1"/>
            <a:endParaRPr lang="sv-SE" b="0" baseline="0"/>
          </a:p>
          <a:p>
            <a:endParaRPr lang="sv-SE" baseline="0"/>
          </a:p>
          <a:p>
            <a:endParaRPr lang="sv-SE"/>
          </a:p>
          <a:p>
            <a:endParaRPr lang="sv-SE"/>
          </a:p>
          <a:p>
            <a:endParaRPr lang="sv-SE"/>
          </a:p>
        </p:txBody>
      </p:sp>
      <p:sp>
        <p:nvSpPr>
          <p:cNvPr id="4" name="Platshållare för bildnummer 3"/>
          <p:cNvSpPr>
            <a:spLocks noGrp="1"/>
          </p:cNvSpPr>
          <p:nvPr>
            <p:ph type="sldNum" sz="quarter" idx="10"/>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3930578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Att fundera igenom vilka hinder som finns och vad som kan gå fel samt vilka konsekvenser som kan uppstå kallas att göra en </a:t>
            </a:r>
            <a:r>
              <a:rPr lang="sv-SE" i="1" dirty="0"/>
              <a:t>riskanalys</a:t>
            </a:r>
            <a:r>
              <a:rPr lang="sv-SE" dirty="0"/>
              <a:t>. Att göra en riskanalys är ett reflekterande och utredande arbete för att inringa, bedöma och hantera risker. Det bygger på de fakta och den kunskap vi har och möjligheten att använda den. En aktiv omvärldsanalys, kompletterande faktainsamling och annan spaning bidrar med bredare kunskap.</a:t>
            </a:r>
            <a:endParaRPr lang="sv-SE" dirty="0">
              <a:cs typeface="Calibri"/>
            </a:endParaRPr>
          </a:p>
          <a:p>
            <a:endParaRPr lang="sv-SE" dirty="0"/>
          </a:p>
          <a:p>
            <a:r>
              <a:rPr lang="sv-SE" dirty="0"/>
              <a:t>Riskanalysen är ett underlag för att förbättra rutiner, processer och arbetssätt så att allt fungerar som det ska. </a:t>
            </a:r>
          </a:p>
          <a:p>
            <a:endParaRPr lang="sv-SE" dirty="0">
              <a:cs typeface="Calibri"/>
            </a:endParaRPr>
          </a:p>
          <a:p>
            <a:r>
              <a:rPr lang="sv-SE" dirty="0">
                <a:cs typeface="Calibri"/>
              </a:rPr>
              <a:t>Inom arbetet</a:t>
            </a:r>
            <a:r>
              <a:rPr lang="sv-SE" baseline="0" dirty="0">
                <a:cs typeface="Calibri"/>
              </a:rPr>
              <a:t> med intern kontroll fokuseras på de negativa aspekterna av risk, dvs att eliminera eller minska det som hindrar oss från att nå dit vi ska. Inom verksamhetsstyrningen beaktar vi också vilka möjligheter som finns.  </a:t>
            </a:r>
            <a:endParaRPr lang="sv-SE" dirty="0">
              <a:cs typeface="Calibri"/>
            </a:endParaRPr>
          </a:p>
        </p:txBody>
      </p:sp>
      <p:sp>
        <p:nvSpPr>
          <p:cNvPr id="4" name="Platshållare för bildnummer 3"/>
          <p:cNvSpPr>
            <a:spLocks noGrp="1"/>
          </p:cNvSpPr>
          <p:nvPr>
            <p:ph type="sldNum" sz="quarter" idx="10"/>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727279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4270058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6453157-817C-4920-AFA3-802C9EBB1CA1}" type="slidenum">
              <a:rPr lang="sv-SE" smtClean="0"/>
              <a:t>10</a:t>
            </a:fld>
            <a:endParaRPr lang="sv-SE"/>
          </a:p>
        </p:txBody>
      </p:sp>
    </p:spTree>
    <p:extLst>
      <p:ext uri="{BB962C8B-B14F-4D97-AF65-F5344CB8AC3E}">
        <p14:creationId xmlns:p14="http://schemas.microsoft.com/office/powerpoint/2010/main" val="1243547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8F94A5E7-4D69-4E1F-82AE-7A67D721F1E8}" type="datetimeFigureOut">
              <a:rPr lang="sv-SE" smtClean="0"/>
              <a:t>2021-03-05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505D7959-50DE-4FC6-A9D6-0F27A0A53C36}" type="slidenum">
              <a:rPr lang="sv-SE" smtClean="0"/>
              <a:t>‹#›</a:t>
            </a:fld>
            <a:endParaRPr lang="sv-SE"/>
          </a:p>
        </p:txBody>
      </p:sp>
    </p:spTree>
    <p:extLst>
      <p:ext uri="{BB962C8B-B14F-4D97-AF65-F5344CB8AC3E}">
        <p14:creationId xmlns:p14="http://schemas.microsoft.com/office/powerpoint/2010/main" val="1797772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F94A5E7-4D69-4E1F-82AE-7A67D721F1E8}" type="datetimeFigureOut">
              <a:rPr lang="sv-SE" smtClean="0"/>
              <a:t>2021-03-05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505D7959-50DE-4FC6-A9D6-0F27A0A53C36}" type="slidenum">
              <a:rPr lang="sv-SE" smtClean="0"/>
              <a:t>‹#›</a:t>
            </a:fld>
            <a:endParaRPr lang="sv-SE"/>
          </a:p>
        </p:txBody>
      </p:sp>
    </p:spTree>
    <p:extLst>
      <p:ext uri="{BB962C8B-B14F-4D97-AF65-F5344CB8AC3E}">
        <p14:creationId xmlns:p14="http://schemas.microsoft.com/office/powerpoint/2010/main" val="3958868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fld id="{8F94A5E7-4D69-4E1F-82AE-7A67D721F1E8}" type="datetimeFigureOut">
              <a:rPr lang="sv-SE" smtClean="0"/>
              <a:t>2021-03-05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505D7959-50DE-4FC6-A9D6-0F27A0A53C36}" type="slidenum">
              <a:rPr lang="sv-SE" smtClean="0"/>
              <a:t>‹#›</a:t>
            </a:fld>
            <a:endParaRPr lang="sv-SE"/>
          </a:p>
        </p:txBody>
      </p:sp>
    </p:spTree>
    <p:extLst>
      <p:ext uri="{BB962C8B-B14F-4D97-AF65-F5344CB8AC3E}">
        <p14:creationId xmlns:p14="http://schemas.microsoft.com/office/powerpoint/2010/main" val="1107632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8F94A5E7-4D69-4E1F-82AE-7A67D721F1E8}" type="datetimeFigureOut">
              <a:rPr lang="sv-SE" smtClean="0"/>
              <a:t>2021-03-05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505D7959-50DE-4FC6-A9D6-0F27A0A53C36}" type="slidenum">
              <a:rPr lang="sv-SE" smtClean="0"/>
              <a:t>‹#›</a:t>
            </a:fld>
            <a:endParaRPr lang="sv-SE"/>
          </a:p>
        </p:txBody>
      </p:sp>
    </p:spTree>
    <p:extLst>
      <p:ext uri="{BB962C8B-B14F-4D97-AF65-F5344CB8AC3E}">
        <p14:creationId xmlns:p14="http://schemas.microsoft.com/office/powerpoint/2010/main" val="4258577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8F94A5E7-4D69-4E1F-82AE-7A67D721F1E8}" type="datetimeFigureOut">
              <a:rPr lang="sv-SE" smtClean="0"/>
              <a:t>2021-03-05</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505D7959-50DE-4FC6-A9D6-0F27A0A53C36}" type="slidenum">
              <a:rPr lang="sv-SE" smtClean="0"/>
              <a:t>‹#›</a:t>
            </a:fld>
            <a:endParaRPr lang="sv-SE"/>
          </a:p>
        </p:txBody>
      </p:sp>
    </p:spTree>
    <p:extLst>
      <p:ext uri="{BB962C8B-B14F-4D97-AF65-F5344CB8AC3E}">
        <p14:creationId xmlns:p14="http://schemas.microsoft.com/office/powerpoint/2010/main" val="710758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8F94A5E7-4D69-4E1F-82AE-7A67D721F1E8}" type="datetimeFigureOut">
              <a:rPr lang="sv-SE" smtClean="0"/>
              <a:t>2021-03-05</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505D7959-50DE-4FC6-A9D6-0F27A0A53C36}" type="slidenum">
              <a:rPr lang="sv-SE" smtClean="0"/>
              <a:t>‹#›</a:t>
            </a:fld>
            <a:endParaRPr lang="sv-SE"/>
          </a:p>
        </p:txBody>
      </p:sp>
    </p:spTree>
    <p:extLst>
      <p:ext uri="{BB962C8B-B14F-4D97-AF65-F5344CB8AC3E}">
        <p14:creationId xmlns:p14="http://schemas.microsoft.com/office/powerpoint/2010/main" val="112251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8F94A5E7-4D69-4E1F-82AE-7A67D721F1E8}" type="datetimeFigureOut">
              <a:rPr lang="sv-SE" smtClean="0"/>
              <a:t>2021-03-05</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505D7959-50DE-4FC6-A9D6-0F27A0A53C36}" type="slidenum">
              <a:rPr lang="sv-SE" smtClean="0"/>
              <a:t>‹#›</a:t>
            </a:fld>
            <a:endParaRPr lang="sv-SE"/>
          </a:p>
        </p:txBody>
      </p:sp>
    </p:spTree>
    <p:extLst>
      <p:ext uri="{BB962C8B-B14F-4D97-AF65-F5344CB8AC3E}">
        <p14:creationId xmlns:p14="http://schemas.microsoft.com/office/powerpoint/2010/main" val="1864494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8F94A5E7-4D69-4E1F-82AE-7A67D721F1E8}" type="datetimeFigureOut">
              <a:rPr lang="sv-SE" smtClean="0"/>
              <a:t>2021-03-05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505D7959-50DE-4FC6-A9D6-0F27A0A53C36}" type="slidenum">
              <a:rPr lang="sv-SE" smtClean="0"/>
              <a:t>‹#›</a:t>
            </a:fld>
            <a:endParaRPr lang="sv-SE"/>
          </a:p>
        </p:txBody>
      </p:sp>
    </p:spTree>
    <p:extLst>
      <p:ext uri="{BB962C8B-B14F-4D97-AF65-F5344CB8AC3E}">
        <p14:creationId xmlns:p14="http://schemas.microsoft.com/office/powerpoint/2010/main" val="3748330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8F94A5E7-4D69-4E1F-82AE-7A67D721F1E8}" type="datetimeFigureOut">
              <a:rPr lang="sv-SE" smtClean="0"/>
              <a:t>2021-03-05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505D7959-50DE-4FC6-A9D6-0F27A0A53C36}" type="slidenum">
              <a:rPr lang="sv-SE" smtClean="0"/>
              <a:t>‹#›</a:t>
            </a:fld>
            <a:endParaRPr lang="sv-SE"/>
          </a:p>
        </p:txBody>
      </p:sp>
    </p:spTree>
    <p:extLst>
      <p:ext uri="{BB962C8B-B14F-4D97-AF65-F5344CB8AC3E}">
        <p14:creationId xmlns:p14="http://schemas.microsoft.com/office/powerpoint/2010/main" val="3276455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F94A5E7-4D69-4E1F-82AE-7A67D721F1E8}" type="datetimeFigureOut">
              <a:rPr lang="sv-SE" smtClean="0"/>
              <a:t>2021-03-05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505D7959-50DE-4FC6-A9D6-0F27A0A53C36}" type="slidenum">
              <a:rPr lang="sv-SE" smtClean="0"/>
              <a:t>‹#›</a:t>
            </a:fld>
            <a:endParaRPr lang="sv-SE"/>
          </a:p>
        </p:txBody>
      </p:sp>
    </p:spTree>
    <p:extLst>
      <p:ext uri="{BB962C8B-B14F-4D97-AF65-F5344CB8AC3E}">
        <p14:creationId xmlns:p14="http://schemas.microsoft.com/office/powerpoint/2010/main" val="2761675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F94A5E7-4D69-4E1F-82AE-7A67D721F1E8}" type="datetimeFigureOut">
              <a:rPr lang="sv-SE" smtClean="0"/>
              <a:t>2021-03-05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505D7959-50DE-4FC6-A9D6-0F27A0A53C36}" type="slidenum">
              <a:rPr lang="sv-SE" smtClean="0"/>
              <a:t>‹#›</a:t>
            </a:fld>
            <a:endParaRPr lang="sv-SE"/>
          </a:p>
        </p:txBody>
      </p:sp>
    </p:spTree>
    <p:extLst>
      <p:ext uri="{BB962C8B-B14F-4D97-AF65-F5344CB8AC3E}">
        <p14:creationId xmlns:p14="http://schemas.microsoft.com/office/powerpoint/2010/main" val="3675359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07" tIns="60953" rIns="121907" bIns="60953" rtlCol="0" anchor="ctr"/>
          <a:lstStyle/>
          <a:p>
            <a:pPr algn="ctr" defTabSz="1219020">
              <a:defRPr/>
            </a:pPr>
            <a:endParaRPr lang="sv-SE" sz="2400" kern="0">
              <a:solidFill>
                <a:sysClr val="window" lastClr="FFFFFF"/>
              </a:solidFill>
            </a:endParaRPr>
          </a:p>
        </p:txBody>
      </p:sp>
      <p:sp>
        <p:nvSpPr>
          <p:cNvPr id="23" name="Content Placeholder 2"/>
          <p:cNvSpPr>
            <a:spLocks noGrp="1"/>
          </p:cNvSpPr>
          <p:nvPr>
            <p:ph idx="1"/>
          </p:nvPr>
        </p:nvSpPr>
        <p:spPr>
          <a:xfrm>
            <a:off x="1467563" y="1600210"/>
            <a:ext cx="10543823" cy="4202113"/>
          </a:xfrm>
          <a:prstGeom prst="rect">
            <a:avLst/>
          </a:prstGeom>
        </p:spPr>
        <p:txBody>
          <a:bodyPr lIns="91430" tIns="45715" rIns="91430" bIns="45715"/>
          <a:lstStyle>
            <a:lvl1pPr marL="383944" indent="-383944">
              <a:buFont typeface="Arial" panose="020B0604020202020204" pitchFamily="34" charset="0"/>
              <a:buChar char="•"/>
              <a:defRPr sz="2667" b="0">
                <a:latin typeface="Arial"/>
                <a:cs typeface="Arial"/>
              </a:defRPr>
            </a:lvl1pPr>
            <a:lvl2pPr>
              <a:defRPr sz="2400">
                <a:latin typeface="Arial"/>
                <a:cs typeface="Arial"/>
              </a:defRPr>
            </a:lvl2pPr>
            <a:lvl3pPr>
              <a:defRPr sz="2133">
                <a:latin typeface="Arial"/>
                <a:cs typeface="Arial"/>
              </a:defRPr>
            </a:lvl3pPr>
            <a:lvl4pPr>
              <a:defRPr sz="1867">
                <a:latin typeface="Arial"/>
                <a:cs typeface="Arial"/>
              </a:defRPr>
            </a:lvl4pPr>
            <a:lvl5pPr>
              <a:defRPr sz="1600">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p:cNvSpPr>
            <a:spLocks noGrp="1"/>
          </p:cNvSpPr>
          <p:nvPr>
            <p:ph type="title"/>
          </p:nvPr>
        </p:nvSpPr>
        <p:spPr>
          <a:xfrm>
            <a:off x="1467563" y="274639"/>
            <a:ext cx="10543823" cy="1143000"/>
          </a:xfrm>
          <a:prstGeom prst="rect">
            <a:avLst/>
          </a:prstGeom>
        </p:spPr>
        <p:txBody>
          <a:bodyPr lIns="91430" tIns="45715" rIns="91430" bIns="45715" anchor="b"/>
          <a:lstStyle/>
          <a:p>
            <a:r>
              <a:rPr lang="sv-SE"/>
              <a:t>Klicka här för att ändra format</a:t>
            </a:r>
            <a:endParaRPr lang="en-US"/>
          </a:p>
        </p:txBody>
      </p:sp>
    </p:spTree>
    <p:extLst>
      <p:ext uri="{BB962C8B-B14F-4D97-AF65-F5344CB8AC3E}">
        <p14:creationId xmlns:p14="http://schemas.microsoft.com/office/powerpoint/2010/main" val="2542800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unktlista, 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9" name="Rektangel 18"/>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0" name="Rektangel 19"/>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1" name="Rektangel 20"/>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22" name="Rektangel 21"/>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4" tIns="60957" rIns="121914" bIns="60957" rtlCol="0" anchor="ctr"/>
          <a:lstStyle/>
          <a:p>
            <a:pPr algn="ctr" defTabSz="1219140">
              <a:defRPr/>
            </a:pPr>
            <a:endParaRPr lang="sv-SE" sz="2400" kern="0">
              <a:solidFill>
                <a:sysClr val="window" lastClr="FFFFFF"/>
              </a:solidFill>
            </a:endParaRPr>
          </a:p>
        </p:txBody>
      </p:sp>
      <p:sp>
        <p:nvSpPr>
          <p:cNvPr id="12" name="textruta 11"/>
          <p:cNvSpPr txBox="1"/>
          <p:nvPr userDrawn="1"/>
        </p:nvSpPr>
        <p:spPr>
          <a:xfrm>
            <a:off x="8942569" y="6356349"/>
            <a:ext cx="1265767" cy="338139"/>
          </a:xfrm>
          <a:prstGeom prst="rect">
            <a:avLst/>
          </a:prstGeom>
          <a:noFill/>
        </p:spPr>
        <p:txBody>
          <a:bodyPr wrap="square" lIns="0" tIns="60957" rIns="0" bIns="60957" rtlCol="0" anchor="ctr" anchorCtr="0">
            <a:noAutofit/>
          </a:bodyPr>
          <a:lstStyle/>
          <a:p>
            <a:pPr algn="r" defTabSz="609570"/>
            <a:fld id="{6436A833-0D65-4636-8D77-8C76B506C22D}" type="datetime1">
              <a:rPr lang="sv-SE" sz="1300" smtClean="0">
                <a:solidFill>
                  <a:srgbClr val="FFFFFF"/>
                </a:solidFill>
                <a:cs typeface="Arial"/>
              </a:rPr>
              <a:pPr algn="r" defTabSz="609570"/>
              <a:t>2021-03-05</a:t>
            </a:fld>
            <a:endParaRPr lang="sv-SE" sz="1300">
              <a:solidFill>
                <a:srgbClr val="FFFFFF"/>
              </a:solidFill>
              <a:cs typeface="Arial"/>
            </a:endParaRPr>
          </a:p>
          <a:p>
            <a:pPr algn="r" defTabSz="609570"/>
            <a:r>
              <a:rPr lang="sv-SE" sz="1200">
                <a:solidFill>
                  <a:srgbClr val="FFFFFF"/>
                </a:solidFill>
                <a:cs typeface="Arial"/>
              </a:rPr>
              <a:t>Sida </a:t>
            </a:r>
            <a:fld id="{DB8626CC-5B25-4DDA-833E-9A441BDD6043}" type="slidenum">
              <a:rPr lang="sv-SE" sz="1200" smtClean="0">
                <a:solidFill>
                  <a:srgbClr val="FFFFFF"/>
                </a:solidFill>
                <a:cs typeface="Arial"/>
              </a:rPr>
              <a:pPr algn="r" defTabSz="609570"/>
              <a:t>‹#›</a:t>
            </a:fld>
            <a:endParaRPr lang="sv-SE" sz="1200">
              <a:solidFill>
                <a:srgbClr val="FFFFFF"/>
              </a:solidFill>
              <a:cs typeface="Arial"/>
            </a:endParaRPr>
          </a:p>
        </p:txBody>
      </p:sp>
      <p:sp>
        <p:nvSpPr>
          <p:cNvPr id="14" name="Content Placeholder 2"/>
          <p:cNvSpPr>
            <a:spLocks noGrp="1"/>
          </p:cNvSpPr>
          <p:nvPr>
            <p:ph idx="1"/>
          </p:nvPr>
        </p:nvSpPr>
        <p:spPr>
          <a:xfrm>
            <a:off x="1467558" y="1600205"/>
            <a:ext cx="10543823" cy="4202113"/>
          </a:xfrm>
          <a:prstGeom prst="rect">
            <a:avLst/>
          </a:prstGeom>
        </p:spPr>
        <p:txBody>
          <a:bodyPr lIns="121914" tIns="60957" rIns="121914" bIns="60957"/>
          <a:lstStyle>
            <a:lvl1pPr marL="383981" indent="-383981">
              <a:buFont typeface="Arial" panose="020B0604020202020204" pitchFamily="34" charset="0"/>
              <a:buChar char="•"/>
              <a:defRPr sz="2700" b="0">
                <a:solidFill>
                  <a:srgbClr val="FFFFFF"/>
                </a:solidFill>
                <a:latin typeface="Arial"/>
                <a:cs typeface="Arial"/>
              </a:defRPr>
            </a:lvl1pPr>
            <a:lvl2pPr>
              <a:defRPr sz="2400">
                <a:solidFill>
                  <a:srgbClr val="FFFFFF"/>
                </a:solidFill>
                <a:latin typeface="Arial"/>
                <a:cs typeface="Arial"/>
              </a:defRPr>
            </a:lvl2pPr>
            <a:lvl3pPr>
              <a:defRPr sz="2100">
                <a:solidFill>
                  <a:srgbClr val="FFFFFF"/>
                </a:solidFill>
                <a:latin typeface="Arial"/>
                <a:cs typeface="Arial"/>
              </a:defRPr>
            </a:lvl3pPr>
            <a:lvl4pPr>
              <a:defRPr sz="1900">
                <a:solidFill>
                  <a:srgbClr val="FFFFFF"/>
                </a:solidFill>
                <a:latin typeface="Arial"/>
                <a:cs typeface="Arial"/>
              </a:defRPr>
            </a:lvl4pPr>
            <a:lvl5pPr>
              <a:defRPr sz="1600">
                <a:solidFill>
                  <a:srgbClr val="FFFFFF"/>
                </a:solidFill>
                <a:latin typeface="Arial"/>
                <a:cs typeface="Aria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0" name="Title 1"/>
          <p:cNvSpPr>
            <a:spLocks noGrp="1"/>
          </p:cNvSpPr>
          <p:nvPr>
            <p:ph type="title"/>
          </p:nvPr>
        </p:nvSpPr>
        <p:spPr>
          <a:xfrm>
            <a:off x="1467558" y="274639"/>
            <a:ext cx="10543823" cy="1143000"/>
          </a:xfrm>
          <a:prstGeom prst="rect">
            <a:avLst/>
          </a:prstGeom>
        </p:spPr>
        <p:txBody>
          <a:bodyPr lIns="121914" tIns="60957" rIns="121914" bIns="60957" anchor="b"/>
          <a:lstStyle>
            <a:lvl1pPr>
              <a:defRPr>
                <a:solidFill>
                  <a:srgbClr val="FFFFFF"/>
                </a:solidFill>
              </a:defRPr>
            </a:lvl1pPr>
          </a:lstStyle>
          <a:p>
            <a:r>
              <a:rPr lang="sv-SE"/>
              <a:t>Klicka här för att ändra format</a:t>
            </a:r>
            <a:endParaRPr lang="en-US"/>
          </a:p>
        </p:txBody>
      </p:sp>
    </p:spTree>
    <p:extLst>
      <p:ext uri="{BB962C8B-B14F-4D97-AF65-F5344CB8AC3E}">
        <p14:creationId xmlns:p14="http://schemas.microsoft.com/office/powerpoint/2010/main" val="1584703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örsta sida med lila bakgrund">
    <p:bg>
      <p:bgPr>
        <a:solidFill>
          <a:srgbClr val="66004B"/>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2" y="1122365"/>
            <a:ext cx="9341908" cy="2219324"/>
          </a:xfrm>
          <a:prstGeom prst="rect">
            <a:avLst/>
          </a:prstGeom>
        </p:spPr>
        <p:txBody>
          <a:bodyPr lIns="121917" tIns="60958" rIns="121917" bIns="60958" anchor="b">
            <a:noAutofit/>
          </a:bodyPr>
          <a:lstStyle>
            <a:lvl1pPr algn="l">
              <a:defRPr sz="6400">
                <a:solidFill>
                  <a:srgbClr val="FFFFFF"/>
                </a:solidFill>
              </a:defRPr>
            </a:lvl1pPr>
          </a:lstStyle>
          <a:p>
            <a:r>
              <a:rPr lang="sv-SE"/>
              <a:t>Klicka här för att ändra format</a:t>
            </a:r>
            <a:endParaRPr lang="en-US"/>
          </a:p>
        </p:txBody>
      </p:sp>
      <p:sp>
        <p:nvSpPr>
          <p:cNvPr id="5" name="Subtitle 2"/>
          <p:cNvSpPr>
            <a:spLocks noGrp="1"/>
          </p:cNvSpPr>
          <p:nvPr>
            <p:ph type="subTitle" idx="1"/>
          </p:nvPr>
        </p:nvSpPr>
        <p:spPr>
          <a:xfrm>
            <a:off x="1484782" y="3476626"/>
            <a:ext cx="9341908" cy="1781175"/>
          </a:xfrm>
          <a:prstGeom prst="rect">
            <a:avLst/>
          </a:prstGeom>
        </p:spPr>
        <p:txBody>
          <a:bodyPr lIns="121917" tIns="60958" rIns="121917" bIns="60958">
            <a:noAutofit/>
          </a:bodyPr>
          <a:lstStyle>
            <a:lvl1pPr marL="0" indent="0" algn="l">
              <a:buNone/>
              <a:defRPr sz="2700">
                <a:solidFill>
                  <a:srgbClr val="FFFFFF"/>
                </a:solidFill>
              </a:defRPr>
            </a:lvl1pPr>
            <a:lvl2pPr marL="609585" indent="0" algn="ctr">
              <a:buNone/>
              <a:defRPr sz="2700"/>
            </a:lvl2pPr>
            <a:lvl3pPr marL="1219170" indent="0" algn="ctr">
              <a:buNone/>
              <a:defRPr sz="2400"/>
            </a:lvl3pPr>
            <a:lvl4pPr marL="1828754" indent="0" algn="ctr">
              <a:buNone/>
              <a:defRPr sz="2100"/>
            </a:lvl4pPr>
            <a:lvl5pPr marL="2438339" indent="0" algn="ctr">
              <a:buNone/>
              <a:defRPr sz="2100"/>
            </a:lvl5pPr>
            <a:lvl6pPr marL="3047924" indent="0" algn="ctr">
              <a:buNone/>
              <a:defRPr sz="2100"/>
            </a:lvl6pPr>
            <a:lvl7pPr marL="3657509" indent="0" algn="ctr">
              <a:buNone/>
              <a:defRPr sz="2100"/>
            </a:lvl7pPr>
            <a:lvl8pPr marL="4267093" indent="0" algn="ctr">
              <a:buNone/>
              <a:defRPr sz="2100"/>
            </a:lvl8pPr>
            <a:lvl9pPr marL="4876678" indent="0" algn="ctr">
              <a:buNone/>
              <a:defRPr sz="2100"/>
            </a:lvl9pPr>
          </a:lstStyle>
          <a:p>
            <a:r>
              <a:rPr lang="sv-SE"/>
              <a:t>Klicka här för att ändra format på underrubrik i bakgrunden</a:t>
            </a:r>
            <a:endParaRPr lang="en-US"/>
          </a:p>
        </p:txBody>
      </p:sp>
      <p:sp>
        <p:nvSpPr>
          <p:cNvPr id="6" name="Rektangel 5"/>
          <p:cNvSpPr/>
          <p:nvPr userDrawn="1"/>
        </p:nvSpPr>
        <p:spPr>
          <a:xfrm>
            <a:off x="-2239" y="1"/>
            <a:ext cx="330200" cy="1371600"/>
          </a:xfrm>
          <a:prstGeom prst="rect">
            <a:avLst/>
          </a:prstGeom>
          <a:solidFill>
            <a:srgbClr val="C736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7" name="Rektangel 6"/>
          <p:cNvSpPr/>
          <p:nvPr userDrawn="1"/>
        </p:nvSpPr>
        <p:spPr>
          <a:xfrm>
            <a:off x="-4476" y="1371600"/>
            <a:ext cx="330200" cy="1371600"/>
          </a:xfrm>
          <a:prstGeom prst="rect">
            <a:avLst/>
          </a:prstGeom>
          <a:solidFill>
            <a:srgbClr val="5C0C6F"/>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8" name="Rektangel 7"/>
          <p:cNvSpPr/>
          <p:nvPr userDrawn="1"/>
        </p:nvSpPr>
        <p:spPr>
          <a:xfrm>
            <a:off x="-4476" y="2743199"/>
            <a:ext cx="330200" cy="1371600"/>
          </a:xfrm>
          <a:prstGeom prst="rect">
            <a:avLst/>
          </a:prstGeom>
          <a:solidFill>
            <a:srgbClr val="963486"/>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9" name="Rektangel 8"/>
          <p:cNvSpPr/>
          <p:nvPr userDrawn="1"/>
        </p:nvSpPr>
        <p:spPr>
          <a:xfrm>
            <a:off x="-4476" y="4114799"/>
            <a:ext cx="330200" cy="1371600"/>
          </a:xfrm>
          <a:prstGeom prst="rect">
            <a:avLst/>
          </a:prstGeom>
          <a:solidFill>
            <a:srgbClr val="66004B"/>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
        <p:nvSpPr>
          <p:cNvPr id="10" name="Rektangel 9"/>
          <p:cNvSpPr/>
          <p:nvPr userDrawn="1"/>
        </p:nvSpPr>
        <p:spPr>
          <a:xfrm>
            <a:off x="-4476" y="5486399"/>
            <a:ext cx="330200" cy="1371600"/>
          </a:xfrm>
          <a:prstGeom prst="rect">
            <a:avLst/>
          </a:prstGeom>
          <a:solidFill>
            <a:srgbClr val="93006D"/>
          </a:solidFill>
          <a:ln w="12700" cap="flat" cmpd="sng" algn="ctr">
            <a:noFill/>
            <a:prstDash val="solid"/>
            <a:miter lim="800000"/>
          </a:ln>
          <a:effectLst/>
        </p:spPr>
        <p:txBody>
          <a:bodyPr lIns="121917" tIns="60958" rIns="121917" bIns="60958" rtlCol="0" anchor="ctr"/>
          <a:lstStyle/>
          <a:p>
            <a:pPr algn="ctr" defTabSz="1219170">
              <a:defRPr/>
            </a:pPr>
            <a:endParaRPr lang="sv-SE" sz="2400" kern="0">
              <a:solidFill>
                <a:sysClr val="window" lastClr="FFFFFF"/>
              </a:solidFill>
            </a:endParaRPr>
          </a:p>
        </p:txBody>
      </p:sp>
    </p:spTree>
    <p:extLst>
      <p:ext uri="{BB962C8B-B14F-4D97-AF65-F5344CB8AC3E}">
        <p14:creationId xmlns:p14="http://schemas.microsoft.com/office/powerpoint/2010/main" val="348529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94A5E7-4D69-4E1F-82AE-7A67D721F1E8}" type="datetimeFigureOut">
              <a:rPr lang="sv-SE" smtClean="0"/>
              <a:t>2021-03-05</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5D7959-50DE-4FC6-A9D6-0F27A0A53C36}" type="slidenum">
              <a:rPr lang="sv-SE" smtClean="0"/>
              <a:t>‹#›</a:t>
            </a:fld>
            <a:endParaRPr lang="sv-SE"/>
          </a:p>
        </p:txBody>
      </p:sp>
    </p:spTree>
    <p:extLst>
      <p:ext uri="{BB962C8B-B14F-4D97-AF65-F5344CB8AC3E}">
        <p14:creationId xmlns:p14="http://schemas.microsoft.com/office/powerpoint/2010/main" val="1006889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hyperlink" Target="https://intranat.helsingborg.se/wp-content/uploads/2021/02/handbok-intern-kontroll.pdf"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intranat.helsingborg.se/wp-content/uploads/2021/03/mall-riskanalys-for-samordnaren.xlsx"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498764" y="94648"/>
            <a:ext cx="7031181" cy="2620173"/>
          </a:xfrm>
        </p:spPr>
        <p:txBody>
          <a:bodyPr/>
          <a:lstStyle/>
          <a:p>
            <a:r>
              <a:rPr lang="sv-SE" sz="5400" dirty="0">
                <a:latin typeface="Arial" panose="020B0604020202020204" pitchFamily="34" charset="0"/>
                <a:cs typeface="Arial" panose="020B0604020202020204" pitchFamily="34" charset="0"/>
              </a:rPr>
              <a:t>Stödmaterial-</a:t>
            </a:r>
            <a:br>
              <a:rPr lang="sv-SE" sz="5400" dirty="0">
                <a:latin typeface="Arial" panose="020B0604020202020204" pitchFamily="34" charset="0"/>
                <a:cs typeface="Arial" panose="020B0604020202020204" pitchFamily="34" charset="0"/>
              </a:rPr>
            </a:br>
            <a:r>
              <a:rPr lang="sv-SE" sz="5400" dirty="0">
                <a:latin typeface="Arial" panose="020B0604020202020204" pitchFamily="34" charset="0"/>
                <a:cs typeface="Arial" panose="020B0604020202020204" pitchFamily="34" charset="0"/>
              </a:rPr>
              <a:t>Workshop riskanalys</a:t>
            </a:r>
          </a:p>
        </p:txBody>
      </p:sp>
      <p:sp>
        <p:nvSpPr>
          <p:cNvPr id="3" name="Underrubrik 2"/>
          <p:cNvSpPr>
            <a:spLocks noGrp="1"/>
          </p:cNvSpPr>
          <p:nvPr>
            <p:ph type="subTitle" idx="1"/>
          </p:nvPr>
        </p:nvSpPr>
        <p:spPr>
          <a:xfrm>
            <a:off x="312999" y="6150079"/>
            <a:ext cx="7685708" cy="1415842"/>
          </a:xfrm>
        </p:spPr>
        <p:txBody>
          <a:bodyPr lIns="121917" tIns="60958" rIns="121917" bIns="60958" anchor="t">
            <a:noAutofit/>
          </a:bodyPr>
          <a:lstStyle/>
          <a:p>
            <a:r>
              <a:rPr lang="sv-SE" dirty="0" smtClean="0"/>
              <a:t>För samordnaren </a:t>
            </a:r>
            <a:r>
              <a:rPr lang="sv-SE" dirty="0"/>
              <a:t>för uppföljning av intern kontroll</a:t>
            </a:r>
          </a:p>
        </p:txBody>
      </p:sp>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0"/>
            <a:ext cx="4572000" cy="6858001"/>
          </a:xfrm>
          <a:prstGeom prst="rect">
            <a:avLst/>
          </a:prstGeom>
        </p:spPr>
      </p:pic>
    </p:spTree>
    <p:extLst>
      <p:ext uri="{BB962C8B-B14F-4D97-AF65-F5344CB8AC3E}">
        <p14:creationId xmlns:p14="http://schemas.microsoft.com/office/powerpoint/2010/main" val="4711107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467558" y="1600205"/>
            <a:ext cx="9711719" cy="4623614"/>
          </a:xfrm>
        </p:spPr>
        <p:txBody>
          <a:bodyPr>
            <a:normAutofit fontScale="92500" lnSpcReduction="10000"/>
          </a:bodyPr>
          <a:lstStyle/>
          <a:p>
            <a:r>
              <a:rPr lang="sv-SE" dirty="0"/>
              <a:t>Kommande sidor är material som kan användas vid arbete med inventering av risker och brister i verksamheten, så kallad riskanalys. </a:t>
            </a:r>
            <a:r>
              <a:rPr lang="sv-SE" dirty="0">
                <a:solidFill>
                  <a:schemeClr val="bg1"/>
                </a:solidFill>
              </a:rPr>
              <a:t>Riskanalysen ligger till grund för att ta fram Planen för uppföljning av intern kontroll. </a:t>
            </a:r>
          </a:p>
          <a:p>
            <a:r>
              <a:rPr lang="sv-SE" dirty="0">
                <a:solidFill>
                  <a:schemeClr val="bg1"/>
                </a:solidFill>
                <a:hlinkClick r:id="rId3"/>
              </a:rPr>
              <a:t>Läs igenom kapitlet 3.2 Riskanalys i handboken för intern kontroll.</a:t>
            </a:r>
            <a:endParaRPr lang="sv-SE" dirty="0">
              <a:solidFill>
                <a:schemeClr val="bg1"/>
              </a:solidFill>
            </a:endParaRPr>
          </a:p>
          <a:p>
            <a:r>
              <a:rPr lang="sv-SE" dirty="0"/>
              <a:t>Stäm av </a:t>
            </a:r>
            <a:r>
              <a:rPr lang="sv-SE" dirty="0" smtClean="0"/>
              <a:t>presentationsmaterialet </a:t>
            </a:r>
            <a:r>
              <a:rPr lang="sv-SE" dirty="0"/>
              <a:t>med ansvarig </a:t>
            </a:r>
            <a:r>
              <a:rPr lang="sv-SE" dirty="0" smtClean="0"/>
              <a:t>chef </a:t>
            </a:r>
            <a:r>
              <a:rPr lang="sv-SE" dirty="0"/>
              <a:t>och </a:t>
            </a:r>
            <a:r>
              <a:rPr lang="sv-SE" dirty="0" smtClean="0"/>
              <a:t>anpassa innehållet </a:t>
            </a:r>
            <a:r>
              <a:rPr lang="sv-SE" dirty="0"/>
              <a:t>och upplägget efter gruppens kompetenser och behov. </a:t>
            </a:r>
          </a:p>
          <a:p>
            <a:r>
              <a:rPr lang="sv-SE" dirty="0"/>
              <a:t>Vid stort antal deltagare kan gruppen delas in i mindre grupper. </a:t>
            </a:r>
          </a:p>
          <a:p>
            <a:r>
              <a:rPr lang="sv-SE" dirty="0"/>
              <a:t>Skicka ut </a:t>
            </a:r>
            <a:r>
              <a:rPr lang="sv-SE" dirty="0" smtClean="0"/>
              <a:t>presentationsmaterialet </a:t>
            </a:r>
            <a:r>
              <a:rPr lang="sv-SE" dirty="0"/>
              <a:t>till gruppen cirka en vecka innan workshopen. Ge gruppen i uppgift att fundera på vilka risker och brister de ser i verksamheten. </a:t>
            </a:r>
          </a:p>
          <a:p>
            <a:pPr marL="0" indent="0">
              <a:buNone/>
            </a:pPr>
            <a:endParaRPr lang="sv-SE" dirty="0"/>
          </a:p>
          <a:p>
            <a:endParaRPr lang="sv-SE" dirty="0"/>
          </a:p>
        </p:txBody>
      </p:sp>
      <p:sp>
        <p:nvSpPr>
          <p:cNvPr id="3" name="Rubrik 2"/>
          <p:cNvSpPr>
            <a:spLocks noGrp="1"/>
          </p:cNvSpPr>
          <p:nvPr>
            <p:ph type="title"/>
          </p:nvPr>
        </p:nvSpPr>
        <p:spPr/>
        <p:txBody>
          <a:bodyPr>
            <a:normAutofit fontScale="90000"/>
          </a:bodyPr>
          <a:lstStyle/>
          <a:p>
            <a:r>
              <a:rPr lang="sv-SE" b="1" dirty="0"/>
              <a:t>F</a:t>
            </a:r>
            <a:r>
              <a:rPr lang="sv-SE" b="1" dirty="0" smtClean="0"/>
              <a:t>örberedelser </a:t>
            </a:r>
            <a:r>
              <a:rPr lang="sv-SE" b="1" dirty="0"/>
              <a:t>för dig som ska leda </a:t>
            </a:r>
            <a:r>
              <a:rPr lang="sv-SE" b="1" dirty="0" smtClean="0"/>
              <a:t>workshopen</a:t>
            </a:r>
            <a:endParaRPr lang="sv-SE" b="1" dirty="0">
              <a:solidFill>
                <a:srgbClr val="FF0000"/>
              </a:solidFill>
            </a:endParaRPr>
          </a:p>
        </p:txBody>
      </p:sp>
    </p:spTree>
    <p:extLst>
      <p:ext uri="{BB962C8B-B14F-4D97-AF65-F5344CB8AC3E}">
        <p14:creationId xmlns:p14="http://schemas.microsoft.com/office/powerpoint/2010/main" val="32532887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838908" y="1557344"/>
            <a:ext cx="8630599" cy="4384957"/>
          </a:xfrm>
        </p:spPr>
        <p:txBody>
          <a:bodyPr lIns="121914" tIns="60957" rIns="121914" bIns="60957" anchor="t">
            <a:normAutofit lnSpcReduction="10000"/>
          </a:bodyPr>
          <a:lstStyle/>
          <a:p>
            <a:pPr marL="0" indent="0">
              <a:buNone/>
            </a:pPr>
            <a:r>
              <a:rPr lang="sv-SE" sz="2400" dirty="0">
                <a:ea typeface="+mn-lt"/>
                <a:cs typeface="+mn-lt"/>
              </a:rPr>
              <a:t>10:00 – 10:20 Presentation och introduktion</a:t>
            </a:r>
          </a:p>
          <a:p>
            <a:pPr marL="0" indent="0">
              <a:buNone/>
            </a:pPr>
            <a:r>
              <a:rPr lang="sv-SE" sz="2400" dirty="0">
                <a:ea typeface="+mn-lt"/>
                <a:cs typeface="+mn-lt"/>
              </a:rPr>
              <a:t>10:20 – 11:30 Grupparbete, identifiera risker och brister</a:t>
            </a:r>
          </a:p>
          <a:p>
            <a:pPr marL="0" indent="0">
              <a:buNone/>
            </a:pPr>
            <a:r>
              <a:rPr lang="sv-SE" sz="2400" dirty="0">
                <a:ea typeface="+mn-lt"/>
                <a:cs typeface="+mn-lt"/>
              </a:rPr>
              <a:t>11:30 – 12:00 Summering och diskussion i storgrupp </a:t>
            </a:r>
          </a:p>
          <a:p>
            <a:pPr marL="0" indent="0">
              <a:buNone/>
            </a:pPr>
            <a:endParaRPr lang="sv-SE" sz="2400" dirty="0">
              <a:ea typeface="+mn-lt"/>
              <a:cs typeface="+mn-lt"/>
            </a:endParaRPr>
          </a:p>
          <a:p>
            <a:pPr marL="0" indent="0">
              <a:buNone/>
            </a:pPr>
            <a:endParaRPr lang="sv-SE" sz="2400" dirty="0">
              <a:ea typeface="+mn-lt"/>
              <a:cs typeface="+mn-lt"/>
            </a:endParaRPr>
          </a:p>
          <a:p>
            <a:pPr marL="0" indent="0">
              <a:buNone/>
            </a:pPr>
            <a:endParaRPr lang="sv-SE" sz="2400" dirty="0">
              <a:ea typeface="+mn-lt"/>
              <a:cs typeface="+mn-lt"/>
            </a:endParaRPr>
          </a:p>
          <a:p>
            <a:pPr marL="0" indent="0">
              <a:buNone/>
            </a:pPr>
            <a:endParaRPr lang="sv-SE" sz="2400" dirty="0">
              <a:ea typeface="+mn-lt"/>
              <a:cs typeface="+mn-lt"/>
            </a:endParaRPr>
          </a:p>
          <a:p>
            <a:pPr marL="0" indent="0">
              <a:buNone/>
            </a:pPr>
            <a:endParaRPr lang="sv-SE" sz="2400" dirty="0">
              <a:ea typeface="+mn-lt"/>
              <a:cs typeface="+mn-lt"/>
            </a:endParaRPr>
          </a:p>
          <a:p>
            <a:pPr marL="0" indent="0">
              <a:buNone/>
            </a:pPr>
            <a:r>
              <a:rPr lang="sv-SE" sz="2400" dirty="0" smtClean="0">
                <a:ea typeface="+mn-lt"/>
                <a:cs typeface="+mn-lt"/>
              </a:rPr>
              <a:t>Internkontrollsamordnare och verksamhetschef/avdelningschef</a:t>
            </a:r>
            <a:endParaRPr lang="sv-SE" sz="2400" dirty="0">
              <a:ea typeface="+mn-lt"/>
              <a:cs typeface="+mn-lt"/>
            </a:endParaRPr>
          </a:p>
        </p:txBody>
      </p:sp>
      <p:sp>
        <p:nvSpPr>
          <p:cNvPr id="3" name="Rubrik 2"/>
          <p:cNvSpPr>
            <a:spLocks noGrp="1"/>
          </p:cNvSpPr>
          <p:nvPr>
            <p:ph type="title"/>
          </p:nvPr>
        </p:nvSpPr>
        <p:spPr>
          <a:xfrm>
            <a:off x="838908" y="542251"/>
            <a:ext cx="10543823" cy="423726"/>
          </a:xfrm>
        </p:spPr>
        <p:txBody>
          <a:bodyPr>
            <a:noAutofit/>
          </a:bodyPr>
          <a:lstStyle/>
          <a:p>
            <a:r>
              <a:rPr lang="sv-SE" sz="3600" dirty="0"/>
              <a:t>Agenda för arbetet med intern kontroll 20AA-AA-AA</a:t>
            </a:r>
          </a:p>
        </p:txBody>
      </p:sp>
    </p:spTree>
    <p:extLst>
      <p:ext uri="{BB962C8B-B14F-4D97-AF65-F5344CB8AC3E}">
        <p14:creationId xmlns:p14="http://schemas.microsoft.com/office/powerpoint/2010/main" val="37000926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1558490" y="106388"/>
            <a:ext cx="10543823" cy="1143000"/>
          </a:xfrm>
        </p:spPr>
        <p:txBody>
          <a:bodyPr/>
          <a:lstStyle/>
          <a:p>
            <a:pPr algn="ctr"/>
            <a:r>
              <a:rPr lang="sv-SE" sz="4000" dirty="0">
                <a:latin typeface="Arial" panose="020B0604020202020204" pitchFamily="34" charset="0"/>
                <a:cs typeface="Arial" panose="020B0604020202020204" pitchFamily="34" charset="0"/>
              </a:rPr>
              <a:t>Vad är intern kontroll</a:t>
            </a:r>
            <a:r>
              <a:rPr lang="sv-SE" dirty="0">
                <a:latin typeface="Arial" panose="020B0604020202020204" pitchFamily="34" charset="0"/>
                <a:cs typeface="Arial" panose="020B0604020202020204" pitchFamily="34" charset="0"/>
              </a:rPr>
              <a:t>?</a:t>
            </a:r>
          </a:p>
        </p:txBody>
      </p:sp>
      <p:sp>
        <p:nvSpPr>
          <p:cNvPr id="5" name="textruta 4">
            <a:extLst>
              <a:ext uri="{FF2B5EF4-FFF2-40B4-BE49-F238E27FC236}">
                <a16:creationId xmlns:a16="http://schemas.microsoft.com/office/drawing/2014/main" id="{FE46C3B0-04D6-495D-AC8A-D9BD458F843C}"/>
              </a:ext>
            </a:extLst>
          </p:cNvPr>
          <p:cNvSpPr txBox="1"/>
          <p:nvPr/>
        </p:nvSpPr>
        <p:spPr>
          <a:xfrm>
            <a:off x="922944" y="1520785"/>
            <a:ext cx="5833456"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000" dirty="0">
                <a:ea typeface="+mn-lt"/>
                <a:cs typeface="+mn-lt"/>
              </a:rPr>
              <a:t>Intern kontroll avser de strukturer, system och processer som syftar till att verksamheten med rimlig säkerhet fullgör sina uppgifter och följer lagar och regler</a:t>
            </a:r>
            <a:endParaRPr lang="sv-SE" sz="2000" dirty="0">
              <a:solidFill>
                <a:schemeClr val="accent5">
                  <a:lumMod val="75000"/>
                </a:schemeClr>
              </a:solidFill>
              <a:ea typeface="+mn-lt"/>
              <a:cs typeface="+mn-lt"/>
            </a:endParaRPr>
          </a:p>
          <a:p>
            <a:endParaRPr lang="sv-SE" sz="2000" dirty="0">
              <a:solidFill>
                <a:schemeClr val="accent5">
                  <a:lumMod val="75000"/>
                </a:schemeClr>
              </a:solidFill>
              <a:cs typeface="Arial"/>
            </a:endParaRPr>
          </a:p>
          <a:p>
            <a:endParaRPr lang="sv-SE" dirty="0">
              <a:solidFill>
                <a:schemeClr val="accent5">
                  <a:lumMod val="75000"/>
                </a:schemeClr>
              </a:solidFill>
              <a:cs typeface="Arial"/>
            </a:endParaRPr>
          </a:p>
        </p:txBody>
      </p:sp>
      <p:sp>
        <p:nvSpPr>
          <p:cNvPr id="9" name="textruta 8"/>
          <p:cNvSpPr txBox="1"/>
          <p:nvPr/>
        </p:nvSpPr>
        <p:spPr>
          <a:xfrm>
            <a:off x="922944" y="3347859"/>
            <a:ext cx="4224315" cy="2677656"/>
          </a:xfrm>
          <a:prstGeom prst="rect">
            <a:avLst/>
          </a:prstGeom>
          <a:noFill/>
        </p:spPr>
        <p:txBody>
          <a:bodyPr wrap="square" rtlCol="0">
            <a:spAutoFit/>
          </a:bodyPr>
          <a:lstStyle/>
          <a:p>
            <a:pPr marL="342900" indent="-342900">
              <a:buFont typeface="Wingdings" panose="05000000000000000000" pitchFamily="2" charset="2"/>
              <a:buChar char="Ø"/>
            </a:pPr>
            <a:r>
              <a:rPr lang="sv-SE" sz="2400" dirty="0">
                <a:cs typeface="Arial"/>
              </a:rPr>
              <a:t>Vi gör rätt saker på rätt sätt</a:t>
            </a:r>
          </a:p>
          <a:p>
            <a:pPr algn="ctr"/>
            <a:endParaRPr lang="sv-SE" sz="2400" dirty="0">
              <a:cs typeface="Arial"/>
            </a:endParaRPr>
          </a:p>
          <a:p>
            <a:pPr algn="ctr"/>
            <a:r>
              <a:rPr lang="sv-SE" sz="2400" i="1" dirty="0">
                <a:cs typeface="Arial"/>
              </a:rPr>
              <a:t>eller</a:t>
            </a:r>
          </a:p>
          <a:p>
            <a:pPr marL="342900" indent="-342900">
              <a:buFont typeface="Arial" panose="020B0604020202020204" pitchFamily="34" charset="0"/>
              <a:buChar char="•"/>
            </a:pPr>
            <a:endParaRPr lang="sv-SE" sz="2400" dirty="0">
              <a:cs typeface="Arial"/>
            </a:endParaRPr>
          </a:p>
          <a:p>
            <a:pPr marL="342900" indent="-342900">
              <a:buFont typeface="Wingdings" panose="05000000000000000000" pitchFamily="2" charset="2"/>
              <a:buChar char="Ø"/>
            </a:pPr>
            <a:r>
              <a:rPr lang="sv-SE" sz="2400" dirty="0">
                <a:cs typeface="Arial"/>
              </a:rPr>
              <a:t>Vi vet vad som kan gå fel och därför kan vi förhindra det </a:t>
            </a:r>
          </a:p>
        </p:txBody>
      </p:sp>
      <p:pic>
        <p:nvPicPr>
          <p:cNvPr id="6" name="Bildobjekt 5"/>
          <p:cNvPicPr>
            <a:picLocks noChangeAspect="1"/>
          </p:cNvPicPr>
          <p:nvPr/>
        </p:nvPicPr>
        <p:blipFill rotWithShape="1">
          <a:blip r:embed="rId3"/>
          <a:srcRect l="50496" r="5167"/>
          <a:stretch/>
        </p:blipFill>
        <p:spPr>
          <a:xfrm>
            <a:off x="6971119" y="0"/>
            <a:ext cx="5231768" cy="6858000"/>
          </a:xfrm>
          <a:prstGeom prst="rect">
            <a:avLst/>
          </a:prstGeom>
        </p:spPr>
      </p:pic>
    </p:spTree>
    <p:extLst>
      <p:ext uri="{BB962C8B-B14F-4D97-AF65-F5344CB8AC3E}">
        <p14:creationId xmlns:p14="http://schemas.microsoft.com/office/powerpoint/2010/main" val="18670450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798161" y="-103909"/>
            <a:ext cx="10543823" cy="1143000"/>
          </a:xfrm>
        </p:spPr>
        <p:txBody>
          <a:bodyPr/>
          <a:lstStyle/>
          <a:p>
            <a:r>
              <a:rPr lang="sv-SE" sz="4000" dirty="0">
                <a:latin typeface="Arial" panose="020B0604020202020204" pitchFamily="34" charset="0"/>
                <a:cs typeface="Arial" panose="020B0604020202020204" pitchFamily="34" charset="0"/>
              </a:rPr>
              <a:t>Varför intern kontroll?</a:t>
            </a:r>
          </a:p>
        </p:txBody>
      </p:sp>
      <p:sp>
        <p:nvSpPr>
          <p:cNvPr id="5" name="textruta 4">
            <a:extLst>
              <a:ext uri="{FF2B5EF4-FFF2-40B4-BE49-F238E27FC236}">
                <a16:creationId xmlns:a16="http://schemas.microsoft.com/office/drawing/2014/main" id="{FE46C3B0-04D6-495D-AC8A-D9BD458F843C}"/>
              </a:ext>
            </a:extLst>
          </p:cNvPr>
          <p:cNvSpPr txBox="1"/>
          <p:nvPr/>
        </p:nvSpPr>
        <p:spPr>
          <a:xfrm>
            <a:off x="798161" y="1281394"/>
            <a:ext cx="540669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sv-SE" sz="2400" dirty="0">
              <a:cs typeface="Arial"/>
            </a:endParaRPr>
          </a:p>
        </p:txBody>
      </p:sp>
      <p:sp>
        <p:nvSpPr>
          <p:cNvPr id="2" name="Rektangel 1"/>
          <p:cNvSpPr/>
          <p:nvPr/>
        </p:nvSpPr>
        <p:spPr>
          <a:xfrm>
            <a:off x="798161" y="1385225"/>
            <a:ext cx="6313839" cy="4093428"/>
          </a:xfrm>
          <a:prstGeom prst="rect">
            <a:avLst/>
          </a:prstGeom>
        </p:spPr>
        <p:txBody>
          <a:bodyPr wrap="square" lIns="91440" tIns="45720" rIns="91440" bIns="45720" anchor="t">
            <a:spAutoFit/>
          </a:bodyPr>
          <a:lstStyle/>
          <a:p>
            <a:pPr marL="342900" indent="-342900">
              <a:buFont typeface="Arial" panose="020B0604020202020204" pitchFamily="34" charset="0"/>
              <a:buChar char="•"/>
            </a:pPr>
            <a:r>
              <a:rPr lang="sv-SE" sz="2000" b="1" dirty="0"/>
              <a:t>Förebygga, upptäcka och åtgärda</a:t>
            </a:r>
            <a:r>
              <a:rPr lang="sv-SE" sz="2000" dirty="0"/>
              <a:t> fel och brister i verksamheten (ständigt förbättringsarbete)</a:t>
            </a:r>
          </a:p>
          <a:p>
            <a:pPr marL="342900" indent="-342900">
              <a:buFont typeface="Arial" panose="020B0604020202020204" pitchFamily="34" charset="0"/>
              <a:buChar char="•"/>
            </a:pPr>
            <a:endParaRPr lang="sv-SE" sz="2000" dirty="0"/>
          </a:p>
          <a:p>
            <a:pPr marL="342900" indent="-342900">
              <a:buFont typeface="Arial" panose="020B0604020202020204" pitchFamily="34" charset="0"/>
              <a:buChar char="•"/>
            </a:pPr>
            <a:r>
              <a:rPr lang="sv-SE" sz="2000" b="1" dirty="0"/>
              <a:t>Skydda</a:t>
            </a:r>
            <a:r>
              <a:rPr lang="sv-SE" sz="2000" dirty="0"/>
              <a:t> organisationen från risker, förluster, bedrägerier, misstankar och skador (arbeta proaktivt med risker)</a:t>
            </a:r>
          </a:p>
          <a:p>
            <a:pPr marL="342900" indent="-342900">
              <a:buFont typeface="Arial" panose="020B0604020202020204" pitchFamily="34" charset="0"/>
              <a:buChar char="•"/>
            </a:pPr>
            <a:endParaRPr lang="sv-SE" sz="2000" dirty="0"/>
          </a:p>
          <a:p>
            <a:pPr marL="383540" indent="-383540">
              <a:buFont typeface="Arial" panose="020B0604020202020204" pitchFamily="34" charset="0"/>
              <a:buChar char="•"/>
            </a:pPr>
            <a:r>
              <a:rPr lang="sv-SE" sz="2000" b="1" dirty="0"/>
              <a:t>Bygga och stödja</a:t>
            </a:r>
            <a:r>
              <a:rPr lang="sv-SE" sz="2000" dirty="0"/>
              <a:t> trygghet och tillit, ordning och reda, förtroende och </a:t>
            </a:r>
            <a:r>
              <a:rPr lang="sv-SE" sz="2000" dirty="0" smtClean="0"/>
              <a:t>utveckling </a:t>
            </a:r>
            <a:endParaRPr lang="sv-SE" sz="2000" dirty="0"/>
          </a:p>
          <a:p>
            <a:pPr marL="383540" indent="-383540">
              <a:buFont typeface="Arial" panose="020B0604020202020204" pitchFamily="34" charset="0"/>
              <a:buChar char="•"/>
            </a:pPr>
            <a:endParaRPr lang="sv-SE" sz="2000" dirty="0"/>
          </a:p>
          <a:p>
            <a:pPr marL="383540" indent="-383540">
              <a:buFont typeface="Arial" panose="020B0604020202020204" pitchFamily="34" charset="0"/>
              <a:buChar char="•"/>
            </a:pPr>
            <a:r>
              <a:rPr lang="sv-SE" sz="2000" b="1" dirty="0"/>
              <a:t>Säkerställa</a:t>
            </a:r>
            <a:r>
              <a:rPr lang="sv-SE" sz="2000" dirty="0"/>
              <a:t> att invånarnas ärenden hanteras rättssäkert, att skattemedel används effektivt och att invånarna får tjänster av hög </a:t>
            </a:r>
            <a:r>
              <a:rPr lang="sv-SE" sz="2000" dirty="0" smtClean="0"/>
              <a:t>kvalitet</a:t>
            </a:r>
            <a:endParaRPr lang="sv-SE" sz="2000" dirty="0"/>
          </a:p>
        </p:txBody>
      </p:sp>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9071" y="0"/>
            <a:ext cx="4562929" cy="6858000"/>
          </a:xfrm>
          <a:prstGeom prst="rect">
            <a:avLst/>
          </a:prstGeom>
        </p:spPr>
      </p:pic>
    </p:spTree>
    <p:extLst>
      <p:ext uri="{BB962C8B-B14F-4D97-AF65-F5344CB8AC3E}">
        <p14:creationId xmlns:p14="http://schemas.microsoft.com/office/powerpoint/2010/main" val="15592999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1049439" y="914923"/>
            <a:ext cx="10658652" cy="1158974"/>
          </a:xfrm>
        </p:spPr>
        <p:txBody>
          <a:bodyPr>
            <a:normAutofit/>
          </a:bodyPr>
          <a:lstStyle/>
          <a:p>
            <a:r>
              <a:rPr lang="sv-SE" sz="3600" dirty="0" smtClean="0"/>
              <a:t>Från bruttolista till uppföljning, hur går processen till?</a:t>
            </a:r>
            <a:r>
              <a:rPr lang="sv-SE" sz="3600" dirty="0"/>
              <a:t/>
            </a:r>
            <a:br>
              <a:rPr lang="sv-SE" sz="3600" dirty="0"/>
            </a:br>
            <a:endParaRPr lang="sv-SE" sz="3600" dirty="0">
              <a:solidFill>
                <a:srgbClr val="FF0000"/>
              </a:solidFill>
            </a:endParaRPr>
          </a:p>
        </p:txBody>
      </p:sp>
      <p:graphicFrame>
        <p:nvGraphicFramePr>
          <p:cNvPr id="6" name="Diagram 5">
            <a:extLst>
              <a:ext uri="{FF2B5EF4-FFF2-40B4-BE49-F238E27FC236}">
                <a16:creationId xmlns:a16="http://schemas.microsoft.com/office/drawing/2014/main" id="{DDC09122-A22B-489F-9329-F01CA7273B76}"/>
              </a:ext>
            </a:extLst>
          </p:cNvPr>
          <p:cNvGraphicFramePr/>
          <p:nvPr>
            <p:extLst>
              <p:ext uri="{D42A27DB-BD31-4B8C-83A1-F6EECF244321}">
                <p14:modId xmlns:p14="http://schemas.microsoft.com/office/powerpoint/2010/main" val="1297126816"/>
              </p:ext>
            </p:extLst>
          </p:nvPr>
        </p:nvGraphicFramePr>
        <p:xfrm>
          <a:off x="1173780" y="1668543"/>
          <a:ext cx="9940421" cy="39356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07255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707450" y="1607416"/>
            <a:ext cx="5826146" cy="2252382"/>
          </a:xfrm>
        </p:spPr>
        <p:txBody>
          <a:bodyPr/>
          <a:lstStyle/>
          <a:p>
            <a:r>
              <a:rPr lang="sv-SE" sz="7200" dirty="0"/>
              <a:t>Att göra en riskanalys!</a:t>
            </a:r>
          </a:p>
        </p:txBody>
      </p:sp>
      <p:pic>
        <p:nvPicPr>
          <p:cNvPr id="2" name="Bildobjekt 1" descr="Risk - Wooden Tile Imag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1237" y="1610154"/>
            <a:ext cx="4909585" cy="3273057"/>
          </a:xfrm>
          <a:prstGeom prst="rect">
            <a:avLst/>
          </a:prstGeom>
        </p:spPr>
      </p:pic>
    </p:spTree>
    <p:extLst>
      <p:ext uri="{BB962C8B-B14F-4D97-AF65-F5344CB8AC3E}">
        <p14:creationId xmlns:p14="http://schemas.microsoft.com/office/powerpoint/2010/main" val="1054913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3"/>
          <p:cNvSpPr>
            <a:spLocks noGrp="1"/>
          </p:cNvSpPr>
          <p:nvPr>
            <p:ph idx="1"/>
          </p:nvPr>
        </p:nvSpPr>
        <p:spPr>
          <a:xfrm>
            <a:off x="620785" y="1077696"/>
            <a:ext cx="11321849" cy="4668763"/>
          </a:xfrm>
        </p:spPr>
        <p:txBody>
          <a:bodyPr lIns="91430" tIns="45715" rIns="91430" bIns="45715" anchor="t"/>
          <a:lstStyle/>
          <a:p>
            <a:pPr marL="0" indent="0">
              <a:buNone/>
            </a:pPr>
            <a:endParaRPr lang="sv-SE" sz="2400" b="1"/>
          </a:p>
          <a:p>
            <a:pPr marL="0" indent="0">
              <a:buNone/>
            </a:pPr>
            <a:endParaRPr lang="sv-SE" sz="2650">
              <a:solidFill>
                <a:srgbClr val="00B050"/>
              </a:solidFill>
            </a:endParaRPr>
          </a:p>
          <a:p>
            <a:pPr marL="0" indent="0">
              <a:buNone/>
            </a:pPr>
            <a:endParaRPr lang="sv-SE" sz="2650">
              <a:solidFill>
                <a:srgbClr val="00B050"/>
              </a:solidFill>
            </a:endParaRPr>
          </a:p>
        </p:txBody>
      </p:sp>
      <p:sp>
        <p:nvSpPr>
          <p:cNvPr id="2" name="textruta 1"/>
          <p:cNvSpPr txBox="1"/>
          <p:nvPr/>
        </p:nvSpPr>
        <p:spPr>
          <a:xfrm>
            <a:off x="1029695" y="490197"/>
            <a:ext cx="10014357" cy="584775"/>
          </a:xfrm>
          <a:prstGeom prst="rect">
            <a:avLst/>
          </a:prstGeom>
          <a:noFill/>
        </p:spPr>
        <p:txBody>
          <a:bodyPr wrap="square" lIns="91440" tIns="45720" rIns="91440" bIns="45720" rtlCol="0" anchor="t">
            <a:spAutoFit/>
          </a:bodyPr>
          <a:lstStyle/>
          <a:p>
            <a:r>
              <a:rPr lang="sv-SE" sz="3200" b="1" dirty="0">
                <a:latin typeface="Arial"/>
                <a:ea typeface="+mj-ea"/>
                <a:cs typeface="Arial"/>
              </a:rPr>
              <a:t>Risk och riskanalys</a:t>
            </a:r>
            <a:endParaRPr lang="sv-SE" dirty="0"/>
          </a:p>
        </p:txBody>
      </p:sp>
      <p:sp>
        <p:nvSpPr>
          <p:cNvPr id="7" name="textruta 6"/>
          <p:cNvSpPr txBox="1"/>
          <p:nvPr/>
        </p:nvSpPr>
        <p:spPr>
          <a:xfrm>
            <a:off x="1112822" y="1270660"/>
            <a:ext cx="10524996" cy="1200329"/>
          </a:xfrm>
          <a:prstGeom prst="rect">
            <a:avLst/>
          </a:prstGeom>
          <a:noFill/>
        </p:spPr>
        <p:txBody>
          <a:bodyPr wrap="square" rtlCol="0">
            <a:spAutoFit/>
          </a:bodyPr>
          <a:lstStyle/>
          <a:p>
            <a:r>
              <a:rPr lang="sv-SE" b="1"/>
              <a:t>Vad är en risk?</a:t>
            </a:r>
          </a:p>
          <a:p>
            <a:r>
              <a:rPr lang="sv-SE"/>
              <a:t>En risk är en möjlig händelse eller omständighet som hotar eller hindrar att uppdrag kan genomföras och att mål för verksamheten nås samt att det sker på avsett och säkert sätt.</a:t>
            </a:r>
          </a:p>
          <a:p>
            <a:r>
              <a:rPr lang="sv-SE" i="1"/>
              <a:t>Tänk på att en ”icke-händelse” också kan vara en risk – t ex att inte göra något som borde göras</a:t>
            </a:r>
          </a:p>
        </p:txBody>
      </p:sp>
      <p:sp>
        <p:nvSpPr>
          <p:cNvPr id="9" name="textruta 8"/>
          <p:cNvSpPr txBox="1"/>
          <p:nvPr/>
        </p:nvSpPr>
        <p:spPr>
          <a:xfrm>
            <a:off x="1112822" y="4714535"/>
            <a:ext cx="10014357" cy="2585323"/>
          </a:xfrm>
          <a:prstGeom prst="rect">
            <a:avLst/>
          </a:prstGeom>
          <a:noFill/>
        </p:spPr>
        <p:txBody>
          <a:bodyPr wrap="square" rtlCol="0">
            <a:spAutoFit/>
          </a:bodyPr>
          <a:lstStyle/>
          <a:p>
            <a:endParaRPr lang="sv-SE" b="1" dirty="0"/>
          </a:p>
          <a:p>
            <a:r>
              <a:rPr lang="sv-SE" b="1" dirty="0"/>
              <a:t>Vad är en riskanalys?</a:t>
            </a:r>
          </a:p>
          <a:p>
            <a:r>
              <a:rPr lang="sv-SE" dirty="0"/>
              <a:t>Riskanalys är att identifiera, analysera och värdera risker. Riskanalysen dokumenteras. </a:t>
            </a:r>
          </a:p>
          <a:p>
            <a:endParaRPr lang="sv-SE" dirty="0"/>
          </a:p>
          <a:p>
            <a:r>
              <a:rPr lang="sv-SE" dirty="0"/>
              <a:t>Utifrån riskanalysen bestäms hur risker ska </a:t>
            </a:r>
            <a:r>
              <a:rPr lang="sv-SE" b="1" dirty="0"/>
              <a:t>hanteras</a:t>
            </a:r>
            <a:r>
              <a:rPr lang="sv-SE" dirty="0"/>
              <a:t>. Det sker genom åtgärder som förebygger, begränsar eller undanröjer risken eller med uppföljande kontroll. I vissa fall kan också en risk accepteras. </a:t>
            </a:r>
          </a:p>
          <a:p>
            <a:endParaRPr lang="sv-SE" dirty="0"/>
          </a:p>
          <a:p>
            <a:endParaRPr lang="sv-SE" dirty="0"/>
          </a:p>
        </p:txBody>
      </p:sp>
      <p:sp>
        <p:nvSpPr>
          <p:cNvPr id="10" name="Rektangel 9"/>
          <p:cNvSpPr/>
          <p:nvPr/>
        </p:nvSpPr>
        <p:spPr>
          <a:xfrm>
            <a:off x="1306286" y="2838679"/>
            <a:ext cx="9393382" cy="1508166"/>
          </a:xfrm>
          <a:prstGeom prst="rect">
            <a:avLst/>
          </a:prstGeom>
          <a:solidFill>
            <a:schemeClr val="accent6">
              <a:lumMod val="20000"/>
              <a:lumOff val="80000"/>
            </a:schemeClr>
          </a:solidFill>
          <a:ln>
            <a:solidFill>
              <a:srgbClr val="7B07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accent4"/>
              </a:solidFill>
            </a:endParaRPr>
          </a:p>
        </p:txBody>
      </p:sp>
      <p:sp>
        <p:nvSpPr>
          <p:cNvPr id="11" name="textruta 10"/>
          <p:cNvSpPr txBox="1"/>
          <p:nvPr/>
        </p:nvSpPr>
        <p:spPr>
          <a:xfrm>
            <a:off x="1436915" y="3382709"/>
            <a:ext cx="1080655" cy="369332"/>
          </a:xfrm>
          <a:prstGeom prst="rect">
            <a:avLst/>
          </a:prstGeom>
          <a:noFill/>
        </p:spPr>
        <p:txBody>
          <a:bodyPr wrap="square" rtlCol="0">
            <a:spAutoFit/>
          </a:bodyPr>
          <a:lstStyle/>
          <a:p>
            <a:r>
              <a:rPr lang="sv-SE" dirty="0">
                <a:solidFill>
                  <a:srgbClr val="7B075E"/>
                </a:solidFill>
              </a:rPr>
              <a:t>Här är vi</a:t>
            </a:r>
          </a:p>
        </p:txBody>
      </p:sp>
      <p:sp>
        <p:nvSpPr>
          <p:cNvPr id="12" name="textruta 11"/>
          <p:cNvSpPr txBox="1"/>
          <p:nvPr/>
        </p:nvSpPr>
        <p:spPr>
          <a:xfrm>
            <a:off x="8562110" y="3356850"/>
            <a:ext cx="2481941" cy="1046440"/>
          </a:xfrm>
          <a:prstGeom prst="rect">
            <a:avLst/>
          </a:prstGeom>
          <a:noFill/>
        </p:spPr>
        <p:txBody>
          <a:bodyPr wrap="square" rtlCol="0">
            <a:spAutoFit/>
          </a:bodyPr>
          <a:lstStyle/>
          <a:p>
            <a:r>
              <a:rPr lang="sv-SE" dirty="0">
                <a:solidFill>
                  <a:srgbClr val="7B075E"/>
                </a:solidFill>
              </a:rPr>
              <a:t>Hit ska vi</a:t>
            </a:r>
          </a:p>
          <a:p>
            <a:pPr marL="285750" indent="-285750">
              <a:buFontTx/>
              <a:buChar char="-"/>
            </a:pPr>
            <a:r>
              <a:rPr lang="sv-SE" sz="1100" dirty="0">
                <a:solidFill>
                  <a:srgbClr val="7B075E"/>
                </a:solidFill>
              </a:rPr>
              <a:t>Mål</a:t>
            </a:r>
          </a:p>
          <a:p>
            <a:pPr marL="285750" indent="-285750">
              <a:buFontTx/>
              <a:buChar char="-"/>
            </a:pPr>
            <a:r>
              <a:rPr lang="sv-SE" sz="1100" dirty="0">
                <a:solidFill>
                  <a:srgbClr val="7B075E"/>
                </a:solidFill>
              </a:rPr>
              <a:t>Beslut</a:t>
            </a:r>
          </a:p>
          <a:p>
            <a:pPr marL="285750" indent="-285750">
              <a:buFontTx/>
              <a:buChar char="-"/>
            </a:pPr>
            <a:r>
              <a:rPr lang="sv-SE" sz="1100" dirty="0">
                <a:solidFill>
                  <a:srgbClr val="7B075E"/>
                </a:solidFill>
              </a:rPr>
              <a:t>Lagar, regler, bestämmelser</a:t>
            </a:r>
          </a:p>
          <a:p>
            <a:pPr marL="285750" indent="-285750">
              <a:buFontTx/>
              <a:buChar char="-"/>
            </a:pPr>
            <a:r>
              <a:rPr lang="sv-SE" sz="1100" dirty="0">
                <a:solidFill>
                  <a:srgbClr val="7B075E"/>
                </a:solidFill>
              </a:rPr>
              <a:t>Ramar</a:t>
            </a:r>
          </a:p>
        </p:txBody>
      </p:sp>
      <p:cxnSp>
        <p:nvCxnSpPr>
          <p:cNvPr id="14" name="Rak pilkoppling 13"/>
          <p:cNvCxnSpPr/>
          <p:nvPr/>
        </p:nvCxnSpPr>
        <p:spPr>
          <a:xfrm>
            <a:off x="2517570" y="3651663"/>
            <a:ext cx="6044540" cy="0"/>
          </a:xfrm>
          <a:prstGeom prst="straightConnector1">
            <a:avLst/>
          </a:prstGeom>
          <a:ln>
            <a:solidFill>
              <a:srgbClr val="7B075E"/>
            </a:solidFill>
            <a:tailEnd type="triangle"/>
          </a:ln>
        </p:spPr>
        <p:style>
          <a:lnRef idx="2">
            <a:schemeClr val="accent1"/>
          </a:lnRef>
          <a:fillRef idx="0">
            <a:schemeClr val="accent1"/>
          </a:fillRef>
          <a:effectRef idx="1">
            <a:schemeClr val="accent1"/>
          </a:effectRef>
          <a:fontRef idx="minor">
            <a:schemeClr val="tx1"/>
          </a:fontRef>
        </p:style>
      </p:cxnSp>
      <p:sp>
        <p:nvSpPr>
          <p:cNvPr id="17" name="Kommentar i oval 16"/>
          <p:cNvSpPr/>
          <p:nvPr/>
        </p:nvSpPr>
        <p:spPr>
          <a:xfrm>
            <a:off x="4536374" y="2969718"/>
            <a:ext cx="2933206" cy="510707"/>
          </a:xfrm>
          <a:prstGeom prst="wedgeEllipseCallout">
            <a:avLst>
              <a:gd name="adj1" fmla="val -22048"/>
              <a:gd name="adj2" fmla="val 78777"/>
            </a:avLst>
          </a:prstGeom>
          <a:solidFill>
            <a:schemeClr val="bg1">
              <a:lumMod val="95000"/>
            </a:schemeClr>
          </a:solidFill>
          <a:ln>
            <a:solidFill>
              <a:srgbClr val="7B07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 name="textruta 17"/>
          <p:cNvSpPr txBox="1"/>
          <p:nvPr/>
        </p:nvSpPr>
        <p:spPr>
          <a:xfrm>
            <a:off x="4968834" y="3051910"/>
            <a:ext cx="2724397" cy="307777"/>
          </a:xfrm>
          <a:prstGeom prst="rect">
            <a:avLst/>
          </a:prstGeom>
          <a:noFill/>
        </p:spPr>
        <p:txBody>
          <a:bodyPr wrap="square" rtlCol="0">
            <a:spAutoFit/>
          </a:bodyPr>
          <a:lstStyle/>
          <a:p>
            <a:r>
              <a:rPr lang="sv-SE" sz="1400"/>
              <a:t>Vad kan hota eller hindra?</a:t>
            </a:r>
          </a:p>
        </p:txBody>
      </p:sp>
    </p:spTree>
    <p:extLst>
      <p:ext uri="{BB962C8B-B14F-4D97-AF65-F5344CB8AC3E}">
        <p14:creationId xmlns:p14="http://schemas.microsoft.com/office/powerpoint/2010/main" val="684705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p:cNvSpPr txBox="1"/>
          <p:nvPr/>
        </p:nvSpPr>
        <p:spPr>
          <a:xfrm>
            <a:off x="1165026" y="236559"/>
            <a:ext cx="10412888" cy="8217634"/>
          </a:xfrm>
          <a:prstGeom prst="rect">
            <a:avLst/>
          </a:prstGeom>
          <a:noFill/>
        </p:spPr>
        <p:txBody>
          <a:bodyPr wrap="square" rtlCol="0">
            <a:spAutoFit/>
          </a:bodyPr>
          <a:lstStyle/>
          <a:p>
            <a:r>
              <a:rPr lang="sv-SE" sz="2800" b="1" dirty="0">
                <a:solidFill>
                  <a:schemeClr val="bg1"/>
                </a:solidFill>
                <a:latin typeface="Arial"/>
                <a:ea typeface="+mj-ea"/>
                <a:cs typeface="Arial"/>
              </a:rPr>
              <a:t>Förslag </a:t>
            </a:r>
            <a:r>
              <a:rPr lang="sv-SE" sz="2800" b="1" dirty="0" smtClean="0">
                <a:solidFill>
                  <a:schemeClr val="bg1"/>
                </a:solidFill>
                <a:latin typeface="Arial"/>
                <a:ea typeface="+mj-ea"/>
                <a:cs typeface="Arial"/>
              </a:rPr>
              <a:t>riskanalys</a:t>
            </a:r>
          </a:p>
          <a:p>
            <a:r>
              <a:rPr lang="sv-SE" b="1" dirty="0" smtClean="0">
                <a:solidFill>
                  <a:srgbClr val="FF0000"/>
                </a:solidFill>
                <a:latin typeface="Arial"/>
                <a:ea typeface="+mj-ea"/>
                <a:cs typeface="Arial"/>
                <a:hlinkClick r:id="rId3"/>
              </a:rPr>
              <a:t>Använd mall riskanalys för att dokumentera</a:t>
            </a:r>
            <a:endParaRPr lang="sv-SE" b="1" dirty="0" smtClean="0">
              <a:solidFill>
                <a:srgbClr val="FF0000"/>
              </a:solidFill>
              <a:latin typeface="Arial"/>
              <a:ea typeface="+mj-ea"/>
              <a:cs typeface="Arial"/>
            </a:endParaRPr>
          </a:p>
          <a:p>
            <a:endParaRPr lang="sv-SE" sz="1600" dirty="0">
              <a:solidFill>
                <a:srgbClr val="FF0000"/>
              </a:solidFill>
              <a:cs typeface="Arial"/>
            </a:endParaRPr>
          </a:p>
          <a:p>
            <a:r>
              <a:rPr lang="sv-SE" sz="1600" dirty="0">
                <a:solidFill>
                  <a:schemeClr val="bg1"/>
                </a:solidFill>
                <a:latin typeface="Arial"/>
                <a:ea typeface="+mj-ea"/>
                <a:cs typeface="Arial"/>
              </a:rPr>
              <a:t>1.Identifiera de viktigaste processerna och rutinerna i verksamheten</a:t>
            </a:r>
            <a:br>
              <a:rPr lang="sv-SE" sz="1600" dirty="0">
                <a:solidFill>
                  <a:schemeClr val="bg1"/>
                </a:solidFill>
                <a:latin typeface="Arial"/>
                <a:ea typeface="+mj-ea"/>
                <a:cs typeface="Arial"/>
              </a:rPr>
            </a:br>
            <a:endParaRPr lang="sv-SE" sz="1600" dirty="0">
              <a:solidFill>
                <a:schemeClr val="bg1"/>
              </a:solidFill>
              <a:latin typeface="Arial"/>
              <a:ea typeface="+mj-ea"/>
              <a:cs typeface="Arial"/>
            </a:endParaRPr>
          </a:p>
          <a:p>
            <a:r>
              <a:rPr lang="sv-SE" sz="1600" dirty="0">
                <a:solidFill>
                  <a:srgbClr val="FFFFFF"/>
                </a:solidFill>
                <a:cs typeface="Arial"/>
              </a:rPr>
              <a:t>2.Identifiera risker</a:t>
            </a:r>
          </a:p>
          <a:p>
            <a:r>
              <a:rPr lang="sv-SE" sz="1600" dirty="0">
                <a:solidFill>
                  <a:srgbClr val="FFFFFF"/>
                </a:solidFill>
                <a:cs typeface="Arial"/>
              </a:rPr>
              <a:t>Gå igenom varje process och rutin för att identifiera riskerna:</a:t>
            </a:r>
          </a:p>
          <a:p>
            <a:pPr marL="285750" indent="-285750">
              <a:buFont typeface="Arial" panose="020B0604020202020204" pitchFamily="34" charset="0"/>
              <a:buChar char="•"/>
            </a:pPr>
            <a:r>
              <a:rPr lang="sv-SE" sz="1600" dirty="0">
                <a:solidFill>
                  <a:srgbClr val="FFFFFF"/>
                </a:solidFill>
                <a:cs typeface="Arial"/>
              </a:rPr>
              <a:t>Vad kan gå fel i våra processer och rutiner? </a:t>
            </a:r>
          </a:p>
          <a:p>
            <a:pPr marL="285750" indent="-285750">
              <a:buFont typeface="Arial" panose="020B0604020202020204" pitchFamily="34" charset="0"/>
              <a:buChar char="•"/>
            </a:pPr>
            <a:r>
              <a:rPr lang="sv-SE" sz="1600" dirty="0">
                <a:solidFill>
                  <a:srgbClr val="FFFFFF"/>
                </a:solidFill>
                <a:cs typeface="Arial"/>
              </a:rPr>
              <a:t>Vad kan hindra oss att göra det vi ska?</a:t>
            </a:r>
          </a:p>
          <a:p>
            <a:pPr marL="285750" indent="-285750">
              <a:buFont typeface="Arial" panose="020B0604020202020204" pitchFamily="34" charset="0"/>
              <a:buChar char="•"/>
            </a:pPr>
            <a:r>
              <a:rPr lang="sv-SE" sz="1600" dirty="0">
                <a:solidFill>
                  <a:srgbClr val="FFFFFF"/>
                </a:solidFill>
                <a:cs typeface="Arial"/>
              </a:rPr>
              <a:t>Vad är största orosmolnet? Var har vi inte koll (brister)?</a:t>
            </a:r>
          </a:p>
          <a:p>
            <a:pPr marL="285750" indent="-285750">
              <a:buFont typeface="Arial" panose="020B0604020202020204" pitchFamily="34" charset="0"/>
              <a:buChar char="•"/>
            </a:pPr>
            <a:r>
              <a:rPr lang="sv-SE" sz="1600" dirty="0">
                <a:solidFill>
                  <a:srgbClr val="FFFFFF"/>
                </a:solidFill>
                <a:cs typeface="Arial"/>
              </a:rPr>
              <a:t>Vilken rubrik vill vi inte se i tidningen? (</a:t>
            </a:r>
            <a:r>
              <a:rPr lang="sv-SE" sz="1600" i="1" dirty="0">
                <a:solidFill>
                  <a:srgbClr val="FFFFFF"/>
                </a:solidFill>
                <a:cs typeface="Arial"/>
              </a:rPr>
              <a:t>Att tänka på tidningsrubriker kan hjälpa oss att vidga perspektiven)</a:t>
            </a:r>
            <a:r>
              <a:rPr lang="sv-SE" sz="1600" dirty="0">
                <a:solidFill>
                  <a:srgbClr val="FFFFFF"/>
                </a:solidFill>
                <a:cs typeface="Arial"/>
              </a:rPr>
              <a:t/>
            </a:r>
            <a:br>
              <a:rPr lang="sv-SE" sz="1600" dirty="0">
                <a:solidFill>
                  <a:srgbClr val="FFFFFF"/>
                </a:solidFill>
                <a:cs typeface="Arial"/>
              </a:rPr>
            </a:br>
            <a:endParaRPr lang="sv-SE" sz="1600" dirty="0">
              <a:solidFill>
                <a:srgbClr val="FFFFFF"/>
              </a:solidFill>
              <a:cs typeface="Arial"/>
            </a:endParaRPr>
          </a:p>
          <a:p>
            <a:r>
              <a:rPr lang="sv-SE" sz="1600" dirty="0">
                <a:solidFill>
                  <a:srgbClr val="FFFFFF"/>
                </a:solidFill>
                <a:latin typeface="Arial"/>
                <a:cs typeface="Arial"/>
              </a:rPr>
              <a:t>3.Nästa steg blir att bedöma riskerna som identifierats. </a:t>
            </a:r>
          </a:p>
          <a:p>
            <a:pPr marL="285750" indent="-285750">
              <a:buFont typeface="Arial" panose="020B0604020202020204" pitchFamily="34" charset="0"/>
              <a:buChar char="•"/>
            </a:pPr>
            <a:r>
              <a:rPr lang="sv-SE" sz="1600" dirty="0">
                <a:solidFill>
                  <a:srgbClr val="FFFFFF"/>
                </a:solidFill>
                <a:cs typeface="Arial"/>
              </a:rPr>
              <a:t>Hur stora är riskerna? (Bedöm sannolikheten att felet kan uppstå)</a:t>
            </a:r>
          </a:p>
          <a:p>
            <a:pPr marL="285750" indent="-285750">
              <a:buFont typeface="Arial" panose="020B0604020202020204" pitchFamily="34" charset="0"/>
              <a:buChar char="•"/>
            </a:pPr>
            <a:r>
              <a:rPr lang="sv-SE" sz="1600" dirty="0">
                <a:solidFill>
                  <a:srgbClr val="FFFFFF"/>
                </a:solidFill>
                <a:cs typeface="Arial"/>
              </a:rPr>
              <a:t>Vilka blir konsekvenserna? (Bedöm hur stora konsekvenserna blir om felet skulle uppstå)</a:t>
            </a:r>
            <a:br>
              <a:rPr lang="sv-SE" sz="1600" dirty="0">
                <a:solidFill>
                  <a:srgbClr val="FFFFFF"/>
                </a:solidFill>
                <a:cs typeface="Arial"/>
              </a:rPr>
            </a:br>
            <a:endParaRPr lang="sv-SE" sz="1600" dirty="0">
              <a:solidFill>
                <a:srgbClr val="FFFFFF"/>
              </a:solidFill>
              <a:cs typeface="Arial"/>
            </a:endParaRPr>
          </a:p>
          <a:p>
            <a:r>
              <a:rPr lang="sv-SE" sz="1600" dirty="0">
                <a:solidFill>
                  <a:srgbClr val="FFFFFF"/>
                </a:solidFill>
                <a:latin typeface="Arial"/>
                <a:cs typeface="Arial"/>
              </a:rPr>
              <a:t>4. Plocka ut riskerna med störst riskvärde </a:t>
            </a:r>
            <a:br>
              <a:rPr lang="sv-SE" sz="1600" dirty="0">
                <a:solidFill>
                  <a:srgbClr val="FFFFFF"/>
                </a:solidFill>
                <a:latin typeface="Arial"/>
                <a:cs typeface="Arial"/>
              </a:rPr>
            </a:br>
            <a:endParaRPr lang="sv-SE" sz="1600" dirty="0">
              <a:solidFill>
                <a:srgbClr val="FFFFFF"/>
              </a:solidFill>
              <a:latin typeface="Arial"/>
              <a:cs typeface="Arial"/>
            </a:endParaRPr>
          </a:p>
          <a:p>
            <a:r>
              <a:rPr lang="sv-SE" sz="1600" dirty="0">
                <a:solidFill>
                  <a:srgbClr val="FFFFFF"/>
                </a:solidFill>
                <a:latin typeface="Arial"/>
                <a:cs typeface="Arial"/>
              </a:rPr>
              <a:t>5</a:t>
            </a:r>
            <a:r>
              <a:rPr lang="sv-SE" sz="1600" dirty="0" smtClean="0">
                <a:solidFill>
                  <a:srgbClr val="FFFFFF"/>
                </a:solidFill>
                <a:latin typeface="Arial"/>
                <a:cs typeface="Arial"/>
              </a:rPr>
              <a:t>. Beskriv vad som ska granskas, hur det ska granskas, när det ska granskas och vem som ska granska </a:t>
            </a:r>
            <a:endParaRPr lang="sv-SE" sz="1600" dirty="0">
              <a:solidFill>
                <a:srgbClr val="FFFFFF"/>
              </a:solidFill>
              <a:latin typeface="Arial"/>
              <a:cs typeface="Arial"/>
            </a:endParaRPr>
          </a:p>
          <a:p>
            <a:endParaRPr lang="sv-SE" sz="1600" dirty="0">
              <a:solidFill>
                <a:srgbClr val="FFFFFF"/>
              </a:solidFill>
              <a:latin typeface="Arial"/>
              <a:cs typeface="Arial"/>
            </a:endParaRPr>
          </a:p>
          <a:p>
            <a:endParaRPr lang="sv-SE" sz="1600" dirty="0">
              <a:solidFill>
                <a:srgbClr val="FFFFFF"/>
              </a:solidFill>
              <a:latin typeface="Arial"/>
              <a:cs typeface="Arial"/>
            </a:endParaRPr>
          </a:p>
          <a:p>
            <a:r>
              <a:rPr lang="sv-SE" sz="1600" dirty="0">
                <a:solidFill>
                  <a:srgbClr val="FFFFFF"/>
                </a:solidFill>
                <a:latin typeface="Arial"/>
                <a:cs typeface="Arial"/>
              </a:rPr>
              <a:t>				</a:t>
            </a:r>
            <a:endParaRPr lang="sv-SE" sz="1600" dirty="0" smtClean="0">
              <a:solidFill>
                <a:srgbClr val="FFFFFF"/>
              </a:solidFill>
              <a:latin typeface="Arial"/>
              <a:cs typeface="Arial"/>
            </a:endParaRPr>
          </a:p>
          <a:p>
            <a:r>
              <a:rPr lang="sv-SE" sz="1600" dirty="0">
                <a:solidFill>
                  <a:srgbClr val="FFFFFF"/>
                </a:solidFill>
                <a:latin typeface="Arial"/>
                <a:cs typeface="Arial"/>
              </a:rPr>
              <a:t>	</a:t>
            </a:r>
            <a:endParaRPr lang="sv-SE" dirty="0">
              <a:solidFill>
                <a:srgbClr val="FFFFFF"/>
              </a:solidFill>
              <a:latin typeface="Arial"/>
              <a:cs typeface="Arial"/>
            </a:endParaRPr>
          </a:p>
          <a:p>
            <a:endParaRPr lang="sv-SE" sz="2400" dirty="0">
              <a:solidFill>
                <a:srgbClr val="FFFFFF"/>
              </a:solidFill>
              <a:latin typeface="Arial"/>
              <a:cs typeface="Arial"/>
            </a:endParaRPr>
          </a:p>
          <a:p>
            <a:endParaRPr lang="sv-SE" sz="2800" dirty="0">
              <a:cs typeface="Arial"/>
            </a:endParaRPr>
          </a:p>
          <a:p>
            <a:endParaRPr lang="sv-SE" sz="2800" dirty="0">
              <a:cs typeface="Arial"/>
            </a:endParaRPr>
          </a:p>
          <a:p>
            <a:pPr lvl="1"/>
            <a:endParaRPr lang="sv-SE" sz="2400" dirty="0">
              <a:solidFill>
                <a:srgbClr val="FFFFFF"/>
              </a:solidFill>
              <a:latin typeface="Arial"/>
              <a:cs typeface="Arial"/>
            </a:endParaRPr>
          </a:p>
          <a:p>
            <a:pPr marL="457200" indent="-457200">
              <a:buFont typeface="Arial" panose="020B0604020202020204" pitchFamily="34" charset="0"/>
              <a:buChar char="•"/>
            </a:pPr>
            <a:endParaRPr lang="sv-SE" sz="2400" dirty="0">
              <a:latin typeface="Arial"/>
              <a:cs typeface="Arial"/>
            </a:endParaRPr>
          </a:p>
          <a:p>
            <a:endParaRPr lang="sv-SE" dirty="0"/>
          </a:p>
        </p:txBody>
      </p:sp>
    </p:spTree>
    <p:extLst>
      <p:ext uri="{BB962C8B-B14F-4D97-AF65-F5344CB8AC3E}">
        <p14:creationId xmlns:p14="http://schemas.microsoft.com/office/powerpoint/2010/main" val="16673785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tshållare för innehåll 3"/>
          <p:cNvGraphicFramePr>
            <a:graphicFrameLocks noGrp="1"/>
          </p:cNvGraphicFramePr>
          <p:nvPr>
            <p:ph idx="1"/>
            <p:extLst>
              <p:ext uri="{D42A27DB-BD31-4B8C-83A1-F6EECF244321}">
                <p14:modId xmlns:p14="http://schemas.microsoft.com/office/powerpoint/2010/main" val="1620754817"/>
              </p:ext>
            </p:extLst>
          </p:nvPr>
        </p:nvGraphicFramePr>
        <p:xfrm>
          <a:off x="819570" y="1754289"/>
          <a:ext cx="7192965" cy="3813754"/>
        </p:xfrm>
        <a:graphic>
          <a:graphicData uri="http://schemas.openxmlformats.org/drawingml/2006/table">
            <a:tbl>
              <a:tblPr firstRow="1" firstCol="1" bandRow="1">
                <a:tableStyleId>{69CF1AB2-1976-4502-BF36-3FF5EA218861}</a:tableStyleId>
              </a:tblPr>
              <a:tblGrid>
                <a:gridCol w="3595887">
                  <a:extLst>
                    <a:ext uri="{9D8B030D-6E8A-4147-A177-3AD203B41FA5}">
                      <a16:colId xmlns:a16="http://schemas.microsoft.com/office/drawing/2014/main" val="2588897917"/>
                    </a:ext>
                  </a:extLst>
                </a:gridCol>
                <a:gridCol w="3597078">
                  <a:extLst>
                    <a:ext uri="{9D8B030D-6E8A-4147-A177-3AD203B41FA5}">
                      <a16:colId xmlns:a16="http://schemas.microsoft.com/office/drawing/2014/main" val="80389640"/>
                    </a:ext>
                  </a:extLst>
                </a:gridCol>
              </a:tblGrid>
              <a:tr h="544822">
                <a:tc>
                  <a:txBody>
                    <a:bodyPr/>
                    <a:lstStyle/>
                    <a:p>
                      <a:pPr>
                        <a:lnSpc>
                          <a:spcPct val="107000"/>
                        </a:lnSpc>
                        <a:spcAft>
                          <a:spcPts val="0"/>
                        </a:spcAft>
                      </a:pPr>
                      <a:r>
                        <a:rPr lang="sv-SE" sz="1400" b="1" dirty="0">
                          <a:effectLst/>
                        </a:rPr>
                        <a:t>Grupp 1</a:t>
                      </a:r>
                      <a:endParaRPr lang="sv-S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1400" b="1" dirty="0">
                          <a:effectLst/>
                        </a:rPr>
                        <a:t>Grupp 2 </a:t>
                      </a:r>
                      <a:endParaRPr lang="sv-S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1032566"/>
                  </a:ext>
                </a:extLst>
              </a:tr>
              <a:tr h="544822">
                <a:tc>
                  <a:txBody>
                    <a:bodyPr/>
                    <a:lstStyle/>
                    <a:p>
                      <a:pPr>
                        <a:lnSpc>
                          <a:spcPct val="107000"/>
                        </a:lnSpc>
                        <a:spcAft>
                          <a:spcPts val="0"/>
                        </a:spcAft>
                      </a:pPr>
                      <a:endParaRPr lang="sv-SE"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sv-SE"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1979245"/>
                  </a:ext>
                </a:extLst>
              </a:tr>
              <a:tr h="544822">
                <a:tc>
                  <a:txBody>
                    <a:bodyPr/>
                    <a:lstStyle/>
                    <a:p>
                      <a:pPr>
                        <a:lnSpc>
                          <a:spcPct val="107000"/>
                        </a:lnSpc>
                        <a:spcAft>
                          <a:spcPts val="0"/>
                        </a:spcAft>
                      </a:pPr>
                      <a:endParaRPr lang="sv-SE"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sv-SE"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51793069"/>
                  </a:ext>
                </a:extLst>
              </a:tr>
              <a:tr h="544822">
                <a:tc>
                  <a:txBody>
                    <a:bodyPr/>
                    <a:lstStyle/>
                    <a:p>
                      <a:pPr>
                        <a:lnSpc>
                          <a:spcPct val="107000"/>
                        </a:lnSpc>
                        <a:spcAft>
                          <a:spcPts val="0"/>
                        </a:spcAft>
                      </a:pPr>
                      <a:endParaRPr lang="sv-SE"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sv-SE"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6491632"/>
                  </a:ext>
                </a:extLst>
              </a:tr>
              <a:tr h="544822">
                <a:tc>
                  <a:txBody>
                    <a:bodyPr/>
                    <a:lstStyle/>
                    <a:p>
                      <a:pPr>
                        <a:lnSpc>
                          <a:spcPct val="107000"/>
                        </a:lnSpc>
                        <a:spcAft>
                          <a:spcPts val="0"/>
                        </a:spcAft>
                      </a:pPr>
                      <a:endParaRPr lang="sv-SE"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sv-SE"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63197356"/>
                  </a:ext>
                </a:extLst>
              </a:tr>
              <a:tr h="544822">
                <a:tc>
                  <a:txBody>
                    <a:bodyPr/>
                    <a:lstStyle/>
                    <a:p>
                      <a:pPr>
                        <a:lnSpc>
                          <a:spcPct val="107000"/>
                        </a:lnSpc>
                        <a:spcAft>
                          <a:spcPts val="0"/>
                        </a:spcAft>
                      </a:pPr>
                      <a:r>
                        <a:rPr lang="sv-SE" sz="1200" b="1">
                          <a:effectLst/>
                        </a:rPr>
                        <a:t> </a:t>
                      </a:r>
                      <a:endParaRPr lang="sv-SE"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sv-SE"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0725801"/>
                  </a:ext>
                </a:extLst>
              </a:tr>
              <a:tr h="544822">
                <a:tc>
                  <a:txBody>
                    <a:bodyPr/>
                    <a:lstStyle/>
                    <a:p>
                      <a:pPr>
                        <a:lnSpc>
                          <a:spcPct val="107000"/>
                        </a:lnSpc>
                        <a:spcAft>
                          <a:spcPts val="0"/>
                        </a:spcAft>
                      </a:pPr>
                      <a:r>
                        <a:rPr lang="sv-SE" sz="1100" dirty="0">
                          <a:effectLst/>
                        </a:rPr>
                        <a:t> Verksamhetschef (sekreterare) </a:t>
                      </a: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sv-SE" sz="1100" dirty="0">
                          <a:effectLst/>
                        </a:rPr>
                        <a:t> </a:t>
                      </a:r>
                      <a:r>
                        <a:rPr lang="sv-SE" sz="1100" b="1" dirty="0">
                          <a:effectLst/>
                        </a:rPr>
                        <a:t>Intern</a:t>
                      </a:r>
                      <a:r>
                        <a:rPr lang="sv-SE" sz="1100" b="1" baseline="0" dirty="0">
                          <a:effectLst/>
                        </a:rPr>
                        <a:t>kontrollsamordnare</a:t>
                      </a:r>
                      <a:r>
                        <a:rPr lang="sv-SE" sz="1100" b="1" dirty="0">
                          <a:effectLst/>
                        </a:rPr>
                        <a:t> (sekreterare) </a:t>
                      </a:r>
                      <a:endParaRPr lang="sv-SE"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4365571"/>
                  </a:ext>
                </a:extLst>
              </a:tr>
            </a:tbl>
          </a:graphicData>
        </a:graphic>
      </p:graphicFrame>
      <p:sp>
        <p:nvSpPr>
          <p:cNvPr id="3" name="Rubrik 2">
            <a:extLst>
              <a:ext uri="{FF2B5EF4-FFF2-40B4-BE49-F238E27FC236}">
                <a16:creationId xmlns:a16="http://schemas.microsoft.com/office/drawing/2014/main" id="{CA3FD0F1-E4B3-4D32-9E6E-3CEA19D11E8B}"/>
              </a:ext>
            </a:extLst>
          </p:cNvPr>
          <p:cNvSpPr>
            <a:spLocks noGrp="1"/>
          </p:cNvSpPr>
          <p:nvPr>
            <p:ph type="title"/>
          </p:nvPr>
        </p:nvSpPr>
        <p:spPr>
          <a:xfrm>
            <a:off x="759635" y="333632"/>
            <a:ext cx="10543823" cy="1143000"/>
          </a:xfrm>
        </p:spPr>
        <p:txBody>
          <a:bodyPr/>
          <a:lstStyle/>
          <a:p>
            <a:r>
              <a:rPr lang="sv-SE" dirty="0">
                <a:solidFill>
                  <a:schemeClr val="bg1"/>
                </a:solidFill>
              </a:rPr>
              <a:t>Gruppindelning</a:t>
            </a:r>
          </a:p>
        </p:txBody>
      </p:sp>
    </p:spTree>
    <p:extLst>
      <p:ext uri="{BB962C8B-B14F-4D97-AF65-F5344CB8AC3E}">
        <p14:creationId xmlns:p14="http://schemas.microsoft.com/office/powerpoint/2010/main" val="18723260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11A6F6954133344BB67F3759E3BC4D2" ma:contentTypeVersion="10" ma:contentTypeDescription="Skapa ett nytt dokument." ma:contentTypeScope="" ma:versionID="06eba376b59d1659632d33ebcb81571c">
  <xsd:schema xmlns:xsd="http://www.w3.org/2001/XMLSchema" xmlns:xs="http://www.w3.org/2001/XMLSchema" xmlns:p="http://schemas.microsoft.com/office/2006/metadata/properties" xmlns:ns2="9d330d53-2165-4f85-94db-103f1cffbe12" targetNamespace="http://schemas.microsoft.com/office/2006/metadata/properties" ma:root="true" ma:fieldsID="1960611dbbde48e0b8ccfcc982acdcfd" ns2:_="">
    <xsd:import namespace="9d330d53-2165-4f85-94db-103f1cffbe1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330d53-2165-4f85-94db-103f1cffbe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7327FDA-CDF7-46AE-85F4-4C3C3BFB1E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330d53-2165-4f85-94db-103f1cffbe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8C52A8-430C-48E7-8D7E-FDE54609386B}">
  <ds:schemaRefs>
    <ds:schemaRef ds:uri="http://schemas.microsoft.com/sharepoint/v3/contenttype/forms"/>
  </ds:schemaRefs>
</ds:datastoreItem>
</file>

<file path=customXml/itemProps3.xml><?xml version="1.0" encoding="utf-8"?>
<ds:datastoreItem xmlns:ds="http://schemas.openxmlformats.org/officeDocument/2006/customXml" ds:itemID="{971B4DD9-4EFC-487C-B87B-9BEFA7150CB5}">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9d330d53-2165-4f85-94db-103f1cffbe1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14817</TotalTime>
  <Words>1006</Words>
  <Application>Microsoft Office PowerPoint</Application>
  <PresentationFormat>Bredbild</PresentationFormat>
  <Paragraphs>118</Paragraphs>
  <Slides>10</Slides>
  <Notes>10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10</vt:i4>
      </vt:variant>
    </vt:vector>
  </HeadingPairs>
  <TitlesOfParts>
    <vt:vector size="16" baseType="lpstr">
      <vt:lpstr>Arial</vt:lpstr>
      <vt:lpstr>Calibri</vt:lpstr>
      <vt:lpstr>Calibri Light</vt:lpstr>
      <vt:lpstr>Times New Roman</vt:lpstr>
      <vt:lpstr>Wingdings</vt:lpstr>
      <vt:lpstr>Office-tema</vt:lpstr>
      <vt:lpstr>Stödmaterial- Workshop riskanalys</vt:lpstr>
      <vt:lpstr>Förberedelser för dig som ska leda workshopen</vt:lpstr>
      <vt:lpstr>Agenda för arbetet med intern kontroll 20AA-AA-AA</vt:lpstr>
      <vt:lpstr>Vad är intern kontroll?</vt:lpstr>
      <vt:lpstr>Varför intern kontroll?</vt:lpstr>
      <vt:lpstr>Från bruttolista till uppföljning, hur går processen till? </vt:lpstr>
      <vt:lpstr>Att göra en riskanalys!</vt:lpstr>
      <vt:lpstr>PowerPoint-presentation</vt:lpstr>
      <vt:lpstr>PowerPoint-presentation</vt:lpstr>
      <vt:lpstr>Gruppindelning</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Olsson Björn - AMF</dc:creator>
  <cp:lastModifiedBy>Bladh Anna - SLF</cp:lastModifiedBy>
  <cp:revision>490</cp:revision>
  <dcterms:created xsi:type="dcterms:W3CDTF">2019-10-09T09:18:28Z</dcterms:created>
  <dcterms:modified xsi:type="dcterms:W3CDTF">2021-03-05T08:18:01Z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0x010100211A6F6954133344BB67F3759E3BC4D2</vt:lpwstr>
  </property>
</Properties>
</file>