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4"/>
    <p:sldMasterId id="2147483719" r:id="rId5"/>
  </p:sldMasterIdLst>
  <p:notesMasterIdLst>
    <p:notesMasterId r:id="rId28"/>
  </p:notesMasterIdLst>
  <p:sldIdLst>
    <p:sldId id="1712" r:id="rId6"/>
    <p:sldId id="1713" r:id="rId7"/>
    <p:sldId id="1708" r:id="rId8"/>
    <p:sldId id="1727" r:id="rId9"/>
    <p:sldId id="303" r:id="rId10"/>
    <p:sldId id="1709" r:id="rId11"/>
    <p:sldId id="1707" r:id="rId12"/>
    <p:sldId id="285" r:id="rId13"/>
    <p:sldId id="257" r:id="rId14"/>
    <p:sldId id="278" r:id="rId15"/>
    <p:sldId id="280" r:id="rId16"/>
    <p:sldId id="1715" r:id="rId17"/>
    <p:sldId id="1726" r:id="rId18"/>
    <p:sldId id="262" r:id="rId19"/>
    <p:sldId id="1717" r:id="rId20"/>
    <p:sldId id="372" r:id="rId21"/>
    <p:sldId id="1720" r:id="rId22"/>
    <p:sldId id="1721" r:id="rId23"/>
    <p:sldId id="1722" r:id="rId24"/>
    <p:sldId id="1723" r:id="rId25"/>
    <p:sldId id="1724" r:id="rId26"/>
    <p:sldId id="1725" r:id="rId27"/>
  </p:sldIdLst>
  <p:sldSz cx="12192000" cy="6858000"/>
  <p:notesSz cx="6858000" cy="9144000"/>
  <p:custDataLst>
    <p:tags r:id="rId29"/>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kumentinstruktioner" id="{B05E34B8-5065-41AA-8C18-0FC99536C9C2}">
          <p14:sldIdLst>
            <p14:sldId id="1712"/>
            <p14:sldId id="1713"/>
            <p14:sldId id="1708"/>
            <p14:sldId id="1727"/>
            <p14:sldId id="303"/>
            <p14:sldId id="1709"/>
            <p14:sldId id="1707"/>
          </p14:sldIdLst>
        </p14:section>
        <p14:section name="Processinformation" id="{001E5ED1-B256-4350-A79F-F91158E03921}">
          <p14:sldIdLst>
            <p14:sldId id="285"/>
            <p14:sldId id="257"/>
            <p14:sldId id="278"/>
            <p14:sldId id="280"/>
            <p14:sldId id="1715"/>
            <p14:sldId id="1726"/>
            <p14:sldId id="262"/>
            <p14:sldId id="1717"/>
          </p14:sldIdLst>
        </p14:section>
        <p14:section name="Processbeskrivning - Start" id="{C4D316E1-8DD0-444F-9876-13379EB8A560}">
          <p14:sldIdLst>
            <p14:sldId id="372"/>
            <p14:sldId id="1720"/>
          </p14:sldIdLst>
        </p14:section>
        <p14:section name="Namngivet huvudmoment / applikation - 1" id="{D69F71A9-ADCB-4EB1-B84F-9FA56D6D9273}">
          <p14:sldIdLst>
            <p14:sldId id="1721"/>
          </p14:sldIdLst>
        </p14:section>
        <p14:section name="Namngivet huvudmoment / applikation - 2" id="{E321577D-BD63-4E28-ACC2-C505C98BBA62}">
          <p14:sldIdLst>
            <p14:sldId id="1722"/>
          </p14:sldIdLst>
        </p14:section>
        <p14:section name="Namngivet huvudmoment / applikation - 3" id="{AE2D2E65-E831-4619-B2C9-03E19DB49AD5}">
          <p14:sldIdLst>
            <p14:sldId id="1723"/>
          </p14:sldIdLst>
        </p14:section>
        <p14:section name="Namngivet huvudmoment / applikation - 4" id="{570CC7D7-89A3-4262-A1B4-EFEA8779DD33}">
          <p14:sldIdLst>
            <p14:sldId id="1724"/>
          </p14:sldIdLst>
        </p14:section>
        <p14:section name="Namngivet huvudmoment / applikation - 5" id="{89FEB689-DF4F-4440-9CFB-75AB7A4117CF}">
          <p14:sldIdLst>
            <p14:sldId id="172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Rosdahl Anneli - SBF" initials="RA-S" lastIdx="1" clrIdx="6">
    <p:extLst>
      <p:ext uri="{19B8F6BF-5375-455C-9EA6-DF929625EA0E}">
        <p15:presenceInfo xmlns:p15="http://schemas.microsoft.com/office/powerpoint/2012/main" userId="S-1-5-21-3462171308-830565256-3066337160-103237" providerId="AD"/>
      </p:ext>
    </p:extLst>
  </p:cmAuthor>
  <p:cmAuthor id="1" name="Karen Skarbø" initials="KS" lastIdx="28" clrIdx="0"/>
  <p:cmAuthor id="8" name="Sanna Andersson" initials="SA" lastIdx="1" clrIdx="7">
    <p:extLst>
      <p:ext uri="{19B8F6BF-5375-455C-9EA6-DF929625EA0E}">
        <p15:presenceInfo xmlns:p15="http://schemas.microsoft.com/office/powerpoint/2012/main" userId="S::sanna.andersson@psprovider.se::caa0648e-04e5-44a9-91b2-e0bd10115d7b" providerId="AD"/>
      </p:ext>
    </p:extLst>
  </p:cmAuthor>
  <p:cmAuthor id="2" name="Sofie Jakobsson" initials="SJ" lastIdx="26" clrIdx="1">
    <p:extLst>
      <p:ext uri="{19B8F6BF-5375-455C-9EA6-DF929625EA0E}">
        <p15:presenceInfo xmlns:p15="http://schemas.microsoft.com/office/powerpoint/2012/main" userId="Sofie Jakobsson" providerId="None"/>
      </p:ext>
    </p:extLst>
  </p:cmAuthor>
  <p:cmAuthor id="3" name="patrick.zarabi@outlook.com" initials="p" lastIdx="14" clrIdx="2">
    <p:extLst>
      <p:ext uri="{19B8F6BF-5375-455C-9EA6-DF929625EA0E}">
        <p15:presenceInfo xmlns:p15="http://schemas.microsoft.com/office/powerpoint/2012/main" userId="c43646618becf587" providerId="Windows Live"/>
      </p:ext>
    </p:extLst>
  </p:cmAuthor>
  <p:cmAuthor id="4" name="Viktor Åkerlund" initials="VÅ" lastIdx="12" clrIdx="3">
    <p:extLst>
      <p:ext uri="{19B8F6BF-5375-455C-9EA6-DF929625EA0E}">
        <p15:presenceInfo xmlns:p15="http://schemas.microsoft.com/office/powerpoint/2012/main" userId="S::viktor.akerlund@psprovider.se::c933bb06-e574-41d2-bf6e-79e6b32f86e8" providerId="AD"/>
      </p:ext>
    </p:extLst>
  </p:cmAuthor>
  <p:cmAuthor id="5" name="Liljegren Rune - SLF" initials="LR-S" lastIdx="10" clrIdx="4">
    <p:extLst>
      <p:ext uri="{19B8F6BF-5375-455C-9EA6-DF929625EA0E}">
        <p15:presenceInfo xmlns:p15="http://schemas.microsoft.com/office/powerpoint/2012/main" userId="Liljegren Rune - SLF" providerId="None"/>
      </p:ext>
    </p:extLst>
  </p:cmAuthor>
  <p:cmAuthor id="6" name="Persson Monika - SBF" initials="PM-S" lastIdx="5" clrIdx="5">
    <p:extLst>
      <p:ext uri="{19B8F6BF-5375-455C-9EA6-DF929625EA0E}">
        <p15:presenceInfo xmlns:p15="http://schemas.microsoft.com/office/powerpoint/2012/main" userId="S-1-5-21-3462171308-830565256-3066337160-58953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828"/>
    <a:srgbClr val="0095DB"/>
    <a:srgbClr val="FF5560"/>
    <a:srgbClr val="00A36F"/>
    <a:srgbClr val="435369"/>
    <a:srgbClr val="006F8F"/>
    <a:srgbClr val="0094BF"/>
    <a:srgbClr val="40D4FF"/>
    <a:srgbClr val="92D050"/>
    <a:srgbClr val="DF77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315880-E97F-48A7-A303-33EB4FE7DE2C}" v="2" dt="2021-03-08T07:15:56.55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6" autoAdjust="0"/>
    <p:restoredTop sz="93286" autoAdjust="0"/>
  </p:normalViewPr>
  <p:slideViewPr>
    <p:cSldViewPr snapToGrid="0" snapToObjects="1">
      <p:cViewPr varScale="1">
        <p:scale>
          <a:sx n="80" d="100"/>
          <a:sy n="80" d="100"/>
        </p:scale>
        <p:origin x="576" y="72"/>
      </p:cViewPr>
      <p:guideLst/>
    </p:cSldViewPr>
  </p:slideViewPr>
  <p:outlineViewPr>
    <p:cViewPr>
      <p:scale>
        <a:sx n="33" d="100"/>
        <a:sy n="33" d="100"/>
      </p:scale>
      <p:origin x="0" y="-20094"/>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na Andersson" userId="caa0648e-04e5-44a9-91b2-e0bd10115d7b" providerId="ADAL" clId="{52315880-E97F-48A7-A303-33EB4FE7DE2C}"/>
    <pc:docChg chg="undo custSel addSld modSld sldOrd">
      <pc:chgData name="Sanna Andersson" userId="caa0648e-04e5-44a9-91b2-e0bd10115d7b" providerId="ADAL" clId="{52315880-E97F-48A7-A303-33EB4FE7DE2C}" dt="2021-04-19T12:48:05.856" v="1737" actId="1592"/>
      <pc:docMkLst>
        <pc:docMk/>
      </pc:docMkLst>
      <pc:sldChg chg="modSp add mod ord addCm delCm modCm">
        <pc:chgData name="Sanna Andersson" userId="caa0648e-04e5-44a9-91b2-e0bd10115d7b" providerId="ADAL" clId="{52315880-E97F-48A7-A303-33EB4FE7DE2C}" dt="2021-04-19T12:48:05.856" v="1737" actId="1592"/>
        <pc:sldMkLst>
          <pc:docMk/>
          <pc:sldMk cId="2886016350" sldId="1727"/>
        </pc:sldMkLst>
        <pc:spChg chg="mod">
          <ac:chgData name="Sanna Andersson" userId="caa0648e-04e5-44a9-91b2-e0bd10115d7b" providerId="ADAL" clId="{52315880-E97F-48A7-A303-33EB4FE7DE2C}" dt="2021-03-08T07:13:34.680" v="1734" actId="20577"/>
          <ac:spMkLst>
            <pc:docMk/>
            <pc:sldMk cId="2886016350" sldId="1727"/>
            <ac:spMk id="2" creationId="{A1A1E8A5-F1E9-49D1-9D73-DA414EDAE783}"/>
          </ac:spMkLst>
        </pc:spChg>
        <pc:spChg chg="mod">
          <ac:chgData name="Sanna Andersson" userId="caa0648e-04e5-44a9-91b2-e0bd10115d7b" providerId="ADAL" clId="{52315880-E97F-48A7-A303-33EB4FE7DE2C}" dt="2021-03-08T07:13:11.297" v="1699" actId="20577"/>
          <ac:spMkLst>
            <pc:docMk/>
            <pc:sldMk cId="2886016350" sldId="1727"/>
            <ac:spMk id="6" creationId="{78F7F88F-80D8-46A3-9068-E85E5A1DC52F}"/>
          </ac:spMkLst>
        </pc:spChg>
      </pc:sldChg>
    </pc:docChg>
  </pc:docChgLst>
  <pc:docChgLst>
    <pc:chgData name="Ola Hedin" userId="85e016e1-9571-4871-ba7b-35d2fa8477fc" providerId="ADAL" clId="{0B3BADDD-2492-44DE-AF8D-44C07DB3A81B}"/>
    <pc:docChg chg="modSld">
      <pc:chgData name="Ola Hedin" userId="85e016e1-9571-4871-ba7b-35d2fa8477fc" providerId="ADAL" clId="{0B3BADDD-2492-44DE-AF8D-44C07DB3A81B}" dt="2021-03-08T07:59:35.825" v="66" actId="6549"/>
      <pc:docMkLst>
        <pc:docMk/>
      </pc:docMkLst>
      <pc:sldChg chg="modSp mod">
        <pc:chgData name="Ola Hedin" userId="85e016e1-9571-4871-ba7b-35d2fa8477fc" providerId="ADAL" clId="{0B3BADDD-2492-44DE-AF8D-44C07DB3A81B}" dt="2021-03-08T07:59:35.825" v="66" actId="6549"/>
        <pc:sldMkLst>
          <pc:docMk/>
          <pc:sldMk cId="2886016350" sldId="1727"/>
        </pc:sldMkLst>
        <pc:spChg chg="mod">
          <ac:chgData name="Ola Hedin" userId="85e016e1-9571-4871-ba7b-35d2fa8477fc" providerId="ADAL" clId="{0B3BADDD-2492-44DE-AF8D-44C07DB3A81B}" dt="2021-03-08T07:59:35.825" v="66" actId="6549"/>
          <ac:spMkLst>
            <pc:docMk/>
            <pc:sldMk cId="2886016350" sldId="1727"/>
            <ac:spMk id="2" creationId="{A1A1E8A5-F1E9-49D1-9D73-DA414EDAE78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BFD8A1-571E-436C-8E38-09C6F35D1F80}"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nb-NO"/>
        </a:p>
      </dgm:t>
    </dgm:pt>
    <dgm:pt modelId="{4B55ED04-FF2C-4E95-99CB-4CC08FC28FC7}">
      <dgm:prSet phldrT="[Tekst]" custT="1"/>
      <dgm:spPr>
        <a:solidFill>
          <a:srgbClr val="FF0000"/>
        </a:solidFill>
      </dgm:spPr>
      <dgm:t>
        <a:bodyPr/>
        <a:lstStyle/>
        <a:p>
          <a:r>
            <a:rPr lang="nb-NO" sz="900" dirty="0"/>
            <a:t>Process-förståelse</a:t>
          </a:r>
        </a:p>
      </dgm:t>
    </dgm:pt>
    <dgm:pt modelId="{685D5970-8C33-4224-8BC6-5EB7C537EF07}" type="parTrans" cxnId="{8EACC97C-DF26-4224-9B5F-0B64089B3049}">
      <dgm:prSet/>
      <dgm:spPr/>
      <dgm:t>
        <a:bodyPr/>
        <a:lstStyle/>
        <a:p>
          <a:endParaRPr lang="nb-NO"/>
        </a:p>
      </dgm:t>
    </dgm:pt>
    <dgm:pt modelId="{D20F8303-4564-409D-A164-0632DAF5D09C}" type="sibTrans" cxnId="{8EACC97C-DF26-4224-9B5F-0B64089B3049}">
      <dgm:prSet>
        <dgm:style>
          <a:lnRef idx="2">
            <a:schemeClr val="accent3">
              <a:shade val="50000"/>
            </a:schemeClr>
          </a:lnRef>
          <a:fillRef idx="1">
            <a:schemeClr val="accent3"/>
          </a:fillRef>
          <a:effectRef idx="0">
            <a:schemeClr val="accent3"/>
          </a:effectRef>
          <a:fontRef idx="minor">
            <a:schemeClr val="lt1"/>
          </a:fontRef>
        </dgm:style>
      </dgm:prSet>
      <dgm:spPr>
        <a:solidFill>
          <a:schemeClr val="tx1"/>
        </a:solidFill>
        <a:ln>
          <a:noFill/>
        </a:ln>
      </dgm:spPr>
      <dgm:t>
        <a:bodyPr/>
        <a:lstStyle/>
        <a:p>
          <a:endParaRPr lang="nb-NO"/>
        </a:p>
      </dgm:t>
    </dgm:pt>
    <dgm:pt modelId="{0FEA5926-F4D2-4EC3-AD50-48C09B563169}">
      <dgm:prSet phldrT="[Tekst]" custT="1"/>
      <dgm:spPr>
        <a:solidFill>
          <a:srgbClr val="FF0000"/>
        </a:solidFill>
      </dgm:spPr>
      <dgm:t>
        <a:bodyPr/>
        <a:lstStyle/>
        <a:p>
          <a:r>
            <a:rPr lang="nb-NO" sz="900" dirty="0"/>
            <a:t>Process-förbättring och standardisering</a:t>
          </a:r>
        </a:p>
      </dgm:t>
    </dgm:pt>
    <dgm:pt modelId="{C86EBDB0-0E31-49EB-93A4-13F028008636}" type="parTrans" cxnId="{267D9012-376B-4C1D-A079-78A681CAFBA3}">
      <dgm:prSet/>
      <dgm:spPr/>
      <dgm:t>
        <a:bodyPr/>
        <a:lstStyle/>
        <a:p>
          <a:endParaRPr lang="nb-NO"/>
        </a:p>
      </dgm:t>
    </dgm:pt>
    <dgm:pt modelId="{20DB3BE7-7A3D-4C63-901A-B881650B51A1}" type="sibTrans" cxnId="{267D9012-376B-4C1D-A079-78A681CAFBA3}">
      <dgm:prSet/>
      <dgm:spPr/>
      <dgm:t>
        <a:bodyPr/>
        <a:lstStyle/>
        <a:p>
          <a:endParaRPr lang="nb-NO"/>
        </a:p>
      </dgm:t>
    </dgm:pt>
    <dgm:pt modelId="{69E7763B-7041-4DBE-B567-1F8BEED91DCB}">
      <dgm:prSet phldrT="[Tekst]" custT="1"/>
      <dgm:spPr>
        <a:solidFill>
          <a:srgbClr val="FF0000"/>
        </a:solidFill>
      </dgm:spPr>
      <dgm:t>
        <a:bodyPr/>
        <a:lstStyle/>
        <a:p>
          <a:r>
            <a:rPr lang="nb-NO" sz="900"/>
            <a:t>Automatisering</a:t>
          </a:r>
        </a:p>
      </dgm:t>
    </dgm:pt>
    <dgm:pt modelId="{E3C6F42F-CCDC-4A85-872E-966C4C1A602C}" type="parTrans" cxnId="{EE22E037-FD57-467E-823D-A538AD009B1B}">
      <dgm:prSet/>
      <dgm:spPr/>
      <dgm:t>
        <a:bodyPr/>
        <a:lstStyle/>
        <a:p>
          <a:endParaRPr lang="nb-NO"/>
        </a:p>
      </dgm:t>
    </dgm:pt>
    <dgm:pt modelId="{2FC898EE-E4FB-4248-831F-9EA77D7842FF}" type="sibTrans" cxnId="{EE22E037-FD57-467E-823D-A538AD009B1B}">
      <dgm:prSet/>
      <dgm:spPr/>
      <dgm:t>
        <a:bodyPr/>
        <a:lstStyle/>
        <a:p>
          <a:endParaRPr lang="nb-NO"/>
        </a:p>
      </dgm:t>
    </dgm:pt>
    <dgm:pt modelId="{4C682ABA-7E2B-4EA9-A5DD-DB90BFDC3D99}">
      <dgm:prSet phldrT="[Tekst]" custT="1"/>
      <dgm:spPr>
        <a:solidFill>
          <a:srgbClr val="FF0000"/>
        </a:solidFill>
      </dgm:spPr>
      <dgm:t>
        <a:bodyPr/>
        <a:lstStyle/>
        <a:p>
          <a:endParaRPr lang="nb-NO" sz="900"/>
        </a:p>
        <a:p>
          <a:r>
            <a:rPr lang="nb-NO" sz="900"/>
            <a:t>Övervakning och utvärdering
</a:t>
          </a:r>
        </a:p>
      </dgm:t>
    </dgm:pt>
    <dgm:pt modelId="{72B23EE9-261F-4763-A5E3-0DCC42290D28}" type="parTrans" cxnId="{6D491E46-D0C6-4177-8C52-90AF000F875D}">
      <dgm:prSet/>
      <dgm:spPr/>
      <dgm:t>
        <a:bodyPr/>
        <a:lstStyle/>
        <a:p>
          <a:endParaRPr lang="nb-NO"/>
        </a:p>
      </dgm:t>
    </dgm:pt>
    <dgm:pt modelId="{1BCD3B3E-5588-42F6-BA03-C5B4D0A9E654}" type="sibTrans" cxnId="{6D491E46-D0C6-4177-8C52-90AF000F875D}">
      <dgm:prSet/>
      <dgm:spPr/>
      <dgm:t>
        <a:bodyPr/>
        <a:lstStyle/>
        <a:p>
          <a:endParaRPr lang="nb-NO"/>
        </a:p>
      </dgm:t>
    </dgm:pt>
    <dgm:pt modelId="{141748B8-2B3E-477F-B3B9-520102BC3B50}">
      <dgm:prSet phldrT="[Tekst]" custT="1"/>
      <dgm:spPr>
        <a:solidFill>
          <a:srgbClr val="FF0000"/>
        </a:solidFill>
      </dgm:spPr>
      <dgm:t>
        <a:bodyPr/>
        <a:lstStyle/>
        <a:p>
          <a:r>
            <a:rPr lang="nb-NO" sz="900"/>
            <a:t>Process-förbättring och justering</a:t>
          </a:r>
        </a:p>
      </dgm:t>
    </dgm:pt>
    <dgm:pt modelId="{C2FCE69D-1560-4576-99FC-0EA96E142C3A}" type="parTrans" cxnId="{BD26A575-6F16-41CB-BD0E-3CB8A4A52692}">
      <dgm:prSet/>
      <dgm:spPr/>
      <dgm:t>
        <a:bodyPr/>
        <a:lstStyle/>
        <a:p>
          <a:endParaRPr lang="nb-NO"/>
        </a:p>
      </dgm:t>
    </dgm:pt>
    <dgm:pt modelId="{CE5DB706-3F12-40D4-8BD5-BA7BF9877A5B}" type="sibTrans" cxnId="{BD26A575-6F16-41CB-BD0E-3CB8A4A52692}">
      <dgm:prSet/>
      <dgm:spPr/>
      <dgm:t>
        <a:bodyPr/>
        <a:lstStyle/>
        <a:p>
          <a:endParaRPr lang="nb-NO"/>
        </a:p>
      </dgm:t>
    </dgm:pt>
    <dgm:pt modelId="{B0DFFF29-3E0E-4B9E-920C-46B9BB3D773C}" type="pres">
      <dgm:prSet presAssocID="{FABFD8A1-571E-436C-8E38-09C6F35D1F80}" presName="Name0" presStyleCnt="0">
        <dgm:presLayoutVars>
          <dgm:dir/>
          <dgm:resizeHandles val="exact"/>
        </dgm:presLayoutVars>
      </dgm:prSet>
      <dgm:spPr/>
      <dgm:t>
        <a:bodyPr/>
        <a:lstStyle/>
        <a:p>
          <a:endParaRPr lang="sv-SE"/>
        </a:p>
      </dgm:t>
    </dgm:pt>
    <dgm:pt modelId="{45DDA935-5003-4530-B23A-FCE21FFEDF9C}" type="pres">
      <dgm:prSet presAssocID="{FABFD8A1-571E-436C-8E38-09C6F35D1F80}" presName="cycle" presStyleCnt="0"/>
      <dgm:spPr/>
    </dgm:pt>
    <dgm:pt modelId="{56702564-B453-46F9-801E-EA6F255A3EA8}" type="pres">
      <dgm:prSet presAssocID="{4B55ED04-FF2C-4E95-99CB-4CC08FC28FC7}" presName="nodeFirstNode" presStyleLbl="node1" presStyleIdx="0" presStyleCnt="5" custScaleX="123699" custScaleY="123699">
        <dgm:presLayoutVars>
          <dgm:bulletEnabled val="1"/>
        </dgm:presLayoutVars>
      </dgm:prSet>
      <dgm:spPr/>
      <dgm:t>
        <a:bodyPr/>
        <a:lstStyle/>
        <a:p>
          <a:endParaRPr lang="sv-SE"/>
        </a:p>
      </dgm:t>
    </dgm:pt>
    <dgm:pt modelId="{2C197609-155C-443A-B776-413BE1132425}" type="pres">
      <dgm:prSet presAssocID="{D20F8303-4564-409D-A164-0632DAF5D09C}" presName="sibTransFirstNode" presStyleLbl="bgShp" presStyleIdx="0" presStyleCnt="1"/>
      <dgm:spPr/>
      <dgm:t>
        <a:bodyPr/>
        <a:lstStyle/>
        <a:p>
          <a:endParaRPr lang="sv-SE"/>
        </a:p>
      </dgm:t>
    </dgm:pt>
    <dgm:pt modelId="{40D7D91F-CB48-49EB-AB6A-A716C1B5E6C5}" type="pres">
      <dgm:prSet presAssocID="{0FEA5926-F4D2-4EC3-AD50-48C09B563169}" presName="nodeFollowingNodes" presStyleLbl="node1" presStyleIdx="1" presStyleCnt="5" custScaleX="123699" custScaleY="123699">
        <dgm:presLayoutVars>
          <dgm:bulletEnabled val="1"/>
        </dgm:presLayoutVars>
      </dgm:prSet>
      <dgm:spPr/>
      <dgm:t>
        <a:bodyPr/>
        <a:lstStyle/>
        <a:p>
          <a:endParaRPr lang="sv-SE"/>
        </a:p>
      </dgm:t>
    </dgm:pt>
    <dgm:pt modelId="{118BCE5B-0D94-40A1-B2A0-3717154E8C98}" type="pres">
      <dgm:prSet presAssocID="{69E7763B-7041-4DBE-B567-1F8BEED91DCB}" presName="nodeFollowingNodes" presStyleLbl="node1" presStyleIdx="2" presStyleCnt="5" custScaleX="123699" custScaleY="123699" custRadScaleRad="101264" custRadScaleInc="-15141">
        <dgm:presLayoutVars>
          <dgm:bulletEnabled val="1"/>
        </dgm:presLayoutVars>
      </dgm:prSet>
      <dgm:spPr/>
      <dgm:t>
        <a:bodyPr/>
        <a:lstStyle/>
        <a:p>
          <a:endParaRPr lang="sv-SE"/>
        </a:p>
      </dgm:t>
    </dgm:pt>
    <dgm:pt modelId="{DDBFE232-419F-4B70-AB1E-113296A7AF24}" type="pres">
      <dgm:prSet presAssocID="{4C682ABA-7E2B-4EA9-A5DD-DB90BFDC3D99}" presName="nodeFollowingNodes" presStyleLbl="node1" presStyleIdx="3" presStyleCnt="5" custScaleX="123699" custScaleY="123699" custRadScaleRad="97991" custRadScaleInc="11907">
        <dgm:presLayoutVars>
          <dgm:bulletEnabled val="1"/>
        </dgm:presLayoutVars>
      </dgm:prSet>
      <dgm:spPr/>
      <dgm:t>
        <a:bodyPr/>
        <a:lstStyle/>
        <a:p>
          <a:endParaRPr lang="sv-SE"/>
        </a:p>
      </dgm:t>
    </dgm:pt>
    <dgm:pt modelId="{F7440D3E-F468-4A09-8802-69E7A2787375}" type="pres">
      <dgm:prSet presAssocID="{141748B8-2B3E-477F-B3B9-520102BC3B50}" presName="nodeFollowingNodes" presStyleLbl="node1" presStyleIdx="4" presStyleCnt="5" custScaleX="123699" custScaleY="123699">
        <dgm:presLayoutVars>
          <dgm:bulletEnabled val="1"/>
        </dgm:presLayoutVars>
      </dgm:prSet>
      <dgm:spPr/>
      <dgm:t>
        <a:bodyPr/>
        <a:lstStyle/>
        <a:p>
          <a:endParaRPr lang="sv-SE"/>
        </a:p>
      </dgm:t>
    </dgm:pt>
  </dgm:ptLst>
  <dgm:cxnLst>
    <dgm:cxn modelId="{B64FDDA8-4839-480C-BC82-7687D7FDC4C1}" type="presOf" srcId="{141748B8-2B3E-477F-B3B9-520102BC3B50}" destId="{F7440D3E-F468-4A09-8802-69E7A2787375}" srcOrd="0" destOrd="0" presId="urn:microsoft.com/office/officeart/2005/8/layout/cycle3"/>
    <dgm:cxn modelId="{8EACC97C-DF26-4224-9B5F-0B64089B3049}" srcId="{FABFD8A1-571E-436C-8E38-09C6F35D1F80}" destId="{4B55ED04-FF2C-4E95-99CB-4CC08FC28FC7}" srcOrd="0" destOrd="0" parTransId="{685D5970-8C33-4224-8BC6-5EB7C537EF07}" sibTransId="{D20F8303-4564-409D-A164-0632DAF5D09C}"/>
    <dgm:cxn modelId="{C09C013C-DF47-4877-A0B9-114DF8A81745}" type="presOf" srcId="{D20F8303-4564-409D-A164-0632DAF5D09C}" destId="{2C197609-155C-443A-B776-413BE1132425}" srcOrd="0" destOrd="0" presId="urn:microsoft.com/office/officeart/2005/8/layout/cycle3"/>
    <dgm:cxn modelId="{33E58A25-8807-4D40-AAA1-2A99118725EE}" type="presOf" srcId="{69E7763B-7041-4DBE-B567-1F8BEED91DCB}" destId="{118BCE5B-0D94-40A1-B2A0-3717154E8C98}" srcOrd="0" destOrd="0" presId="urn:microsoft.com/office/officeart/2005/8/layout/cycle3"/>
    <dgm:cxn modelId="{267D9012-376B-4C1D-A079-78A681CAFBA3}" srcId="{FABFD8A1-571E-436C-8E38-09C6F35D1F80}" destId="{0FEA5926-F4D2-4EC3-AD50-48C09B563169}" srcOrd="1" destOrd="0" parTransId="{C86EBDB0-0E31-49EB-93A4-13F028008636}" sibTransId="{20DB3BE7-7A3D-4C63-901A-B881650B51A1}"/>
    <dgm:cxn modelId="{71825B14-5148-4C4C-A73C-E18E3FF14A90}" type="presOf" srcId="{4B55ED04-FF2C-4E95-99CB-4CC08FC28FC7}" destId="{56702564-B453-46F9-801E-EA6F255A3EA8}" srcOrd="0" destOrd="0" presId="urn:microsoft.com/office/officeart/2005/8/layout/cycle3"/>
    <dgm:cxn modelId="{6989FF2E-4537-4F84-BF64-23364C570E45}" type="presOf" srcId="{FABFD8A1-571E-436C-8E38-09C6F35D1F80}" destId="{B0DFFF29-3E0E-4B9E-920C-46B9BB3D773C}" srcOrd="0" destOrd="0" presId="urn:microsoft.com/office/officeart/2005/8/layout/cycle3"/>
    <dgm:cxn modelId="{BD26A575-6F16-41CB-BD0E-3CB8A4A52692}" srcId="{FABFD8A1-571E-436C-8E38-09C6F35D1F80}" destId="{141748B8-2B3E-477F-B3B9-520102BC3B50}" srcOrd="4" destOrd="0" parTransId="{C2FCE69D-1560-4576-99FC-0EA96E142C3A}" sibTransId="{CE5DB706-3F12-40D4-8BD5-BA7BF9877A5B}"/>
    <dgm:cxn modelId="{ACB99C17-532C-4F23-9C83-FF30C8D1E2ED}" type="presOf" srcId="{0FEA5926-F4D2-4EC3-AD50-48C09B563169}" destId="{40D7D91F-CB48-49EB-AB6A-A716C1B5E6C5}" srcOrd="0" destOrd="0" presId="urn:microsoft.com/office/officeart/2005/8/layout/cycle3"/>
    <dgm:cxn modelId="{6D491E46-D0C6-4177-8C52-90AF000F875D}" srcId="{FABFD8A1-571E-436C-8E38-09C6F35D1F80}" destId="{4C682ABA-7E2B-4EA9-A5DD-DB90BFDC3D99}" srcOrd="3" destOrd="0" parTransId="{72B23EE9-261F-4763-A5E3-0DCC42290D28}" sibTransId="{1BCD3B3E-5588-42F6-BA03-C5B4D0A9E654}"/>
    <dgm:cxn modelId="{EE22E037-FD57-467E-823D-A538AD009B1B}" srcId="{FABFD8A1-571E-436C-8E38-09C6F35D1F80}" destId="{69E7763B-7041-4DBE-B567-1F8BEED91DCB}" srcOrd="2" destOrd="0" parTransId="{E3C6F42F-CCDC-4A85-872E-966C4C1A602C}" sibTransId="{2FC898EE-E4FB-4248-831F-9EA77D7842FF}"/>
    <dgm:cxn modelId="{D5C9149E-7C7D-46B2-847F-CD3540EA705B}" type="presOf" srcId="{4C682ABA-7E2B-4EA9-A5DD-DB90BFDC3D99}" destId="{DDBFE232-419F-4B70-AB1E-113296A7AF24}" srcOrd="0" destOrd="0" presId="urn:microsoft.com/office/officeart/2005/8/layout/cycle3"/>
    <dgm:cxn modelId="{48F23E48-B300-4172-95F8-A4157DFCBF01}" type="presParOf" srcId="{B0DFFF29-3E0E-4B9E-920C-46B9BB3D773C}" destId="{45DDA935-5003-4530-B23A-FCE21FFEDF9C}" srcOrd="0" destOrd="0" presId="urn:microsoft.com/office/officeart/2005/8/layout/cycle3"/>
    <dgm:cxn modelId="{8ABC52DD-FFDB-4CF7-8A2A-F9D58A260262}" type="presParOf" srcId="{45DDA935-5003-4530-B23A-FCE21FFEDF9C}" destId="{56702564-B453-46F9-801E-EA6F255A3EA8}" srcOrd="0" destOrd="0" presId="urn:microsoft.com/office/officeart/2005/8/layout/cycle3"/>
    <dgm:cxn modelId="{D455B81F-86C0-4AF0-AC36-4DEFFA954D3D}" type="presParOf" srcId="{45DDA935-5003-4530-B23A-FCE21FFEDF9C}" destId="{2C197609-155C-443A-B776-413BE1132425}" srcOrd="1" destOrd="0" presId="urn:microsoft.com/office/officeart/2005/8/layout/cycle3"/>
    <dgm:cxn modelId="{A38508B4-69CF-444B-8809-1EF11087A665}" type="presParOf" srcId="{45DDA935-5003-4530-B23A-FCE21FFEDF9C}" destId="{40D7D91F-CB48-49EB-AB6A-A716C1B5E6C5}" srcOrd="2" destOrd="0" presId="urn:microsoft.com/office/officeart/2005/8/layout/cycle3"/>
    <dgm:cxn modelId="{C087BB35-4B00-4406-B235-6AE294801840}" type="presParOf" srcId="{45DDA935-5003-4530-B23A-FCE21FFEDF9C}" destId="{118BCE5B-0D94-40A1-B2A0-3717154E8C98}" srcOrd="3" destOrd="0" presId="urn:microsoft.com/office/officeart/2005/8/layout/cycle3"/>
    <dgm:cxn modelId="{EC66E54D-2FD8-4A61-8D09-3EE939C34BD7}" type="presParOf" srcId="{45DDA935-5003-4530-B23A-FCE21FFEDF9C}" destId="{DDBFE232-419F-4B70-AB1E-113296A7AF24}" srcOrd="4" destOrd="0" presId="urn:microsoft.com/office/officeart/2005/8/layout/cycle3"/>
    <dgm:cxn modelId="{5BA9B77A-7F9C-474C-AA64-7F0B3FC1C0E3}" type="presParOf" srcId="{45DDA935-5003-4530-B23A-FCE21FFEDF9C}" destId="{F7440D3E-F468-4A09-8802-69E7A2787375}"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DA6BD9-FADE-4E28-BFA6-07A5E4F62486}"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nb-NO"/>
        </a:p>
      </dgm:t>
    </dgm:pt>
    <dgm:pt modelId="{9FEAA77A-7A27-4FC1-913D-54734056A80F}">
      <dgm:prSet phldrT="[Tekst]" custT="1"/>
      <dgm:spPr>
        <a:xfrm>
          <a:off x="2539571" y="24794"/>
          <a:ext cx="843960" cy="843960"/>
        </a:xfrm>
        <a:prstGeom prst="rect">
          <a:avLst/>
        </a:prstGeom>
        <a:noFill/>
        <a:ln>
          <a:noFill/>
        </a:ln>
        <a:effectLst/>
      </dgm:spPr>
      <dgm:t>
        <a:bodyPr/>
        <a:lstStyle/>
        <a:p>
          <a:r>
            <a:rPr lang="nb-NO" sz="1400">
              <a:solidFill>
                <a:sysClr val="windowText" lastClr="000000">
                  <a:hueOff val="0"/>
                  <a:satOff val="0"/>
                  <a:lumOff val="0"/>
                  <a:alphaOff val="0"/>
                </a:sysClr>
              </a:solidFill>
              <a:latin typeface="Arial"/>
              <a:ea typeface="+mn-ea"/>
              <a:cs typeface="+mn-cs"/>
            </a:rPr>
            <a:t>Ökad effektivitet</a:t>
          </a:r>
        </a:p>
      </dgm:t>
    </dgm:pt>
    <dgm:pt modelId="{1CADC806-6827-4AB5-9DB6-89602BEED932}" type="parTrans" cxnId="{4C05ED8E-EAD1-4126-8DC1-71E08AD980E3}">
      <dgm:prSet/>
      <dgm:spPr/>
      <dgm:t>
        <a:bodyPr/>
        <a:lstStyle/>
        <a:p>
          <a:endParaRPr lang="nb-NO"/>
        </a:p>
      </dgm:t>
    </dgm:pt>
    <dgm:pt modelId="{3840DD20-FC89-4A98-8767-6048E5664C1C}" type="sibTrans" cxnId="{4C05ED8E-EAD1-4126-8DC1-71E08AD980E3}">
      <dgm:prSet/>
      <dgm:spPr>
        <a:xfrm>
          <a:off x="554556" y="412"/>
          <a:ext cx="3163890" cy="3163890"/>
        </a:xfrm>
        <a:prstGeom prst="circularArrow">
          <a:avLst>
            <a:gd name="adj1" fmla="val 5202"/>
            <a:gd name="adj2" fmla="val 336016"/>
            <a:gd name="adj3" fmla="val 21292821"/>
            <a:gd name="adj4" fmla="val 19766608"/>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nb-NO"/>
        </a:p>
      </dgm:t>
    </dgm:pt>
    <dgm:pt modelId="{30A6C477-5F3E-45A7-B2AE-A8ABC93CDD7C}">
      <dgm:prSet phldrT="[Tekst]" custT="1"/>
      <dgm:spPr>
        <a:xfrm>
          <a:off x="1585944" y="2564036"/>
          <a:ext cx="1101114" cy="843960"/>
        </a:xfrm>
        <a:prstGeom prst="rect">
          <a:avLst/>
        </a:prstGeom>
        <a:noFill/>
        <a:ln>
          <a:noFill/>
        </a:ln>
        <a:effectLst/>
      </dgm:spPr>
      <dgm:t>
        <a:bodyPr/>
        <a:lstStyle/>
        <a:p>
          <a:r>
            <a:rPr lang="nb-NO" sz="1200">
              <a:solidFill>
                <a:sysClr val="windowText" lastClr="000000">
                  <a:hueOff val="0"/>
                  <a:satOff val="0"/>
                  <a:lumOff val="0"/>
                  <a:alphaOff val="0"/>
                </a:sysClr>
              </a:solidFill>
              <a:latin typeface="Arial"/>
              <a:ea typeface="+mn-ea"/>
              <a:cs typeface="+mn-cs"/>
            </a:rPr>
            <a:t>Reducerade kostnader</a:t>
          </a:r>
        </a:p>
      </dgm:t>
    </dgm:pt>
    <dgm:pt modelId="{151FA245-F09F-4996-8B21-038CC8D49CA5}" type="parTrans" cxnId="{B7D5EF74-F15D-49FD-8980-ECB3AF07B101}">
      <dgm:prSet/>
      <dgm:spPr/>
      <dgm:t>
        <a:bodyPr/>
        <a:lstStyle/>
        <a:p>
          <a:endParaRPr lang="nb-NO"/>
        </a:p>
      </dgm:t>
    </dgm:pt>
    <dgm:pt modelId="{716F007D-B658-4AE1-B80A-1C584E995125}" type="sibTrans" cxnId="{B7D5EF74-F15D-49FD-8980-ECB3AF07B101}">
      <dgm:prSet/>
      <dgm:spPr>
        <a:xfrm>
          <a:off x="436005" y="-61884"/>
          <a:ext cx="3163890" cy="3163890"/>
        </a:xfrm>
        <a:prstGeom prst="circularArrow">
          <a:avLst>
            <a:gd name="adj1" fmla="val 5202"/>
            <a:gd name="adj2" fmla="val 336016"/>
            <a:gd name="adj3" fmla="val 8210151"/>
            <a:gd name="adj4" fmla="val 6785600"/>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nb-NO"/>
        </a:p>
      </dgm:t>
    </dgm:pt>
    <dgm:pt modelId="{47E69312-14C4-4DF1-8582-4026439CB7DA}">
      <dgm:prSet phldrT="[Tekst]" custT="1"/>
      <dgm:spPr>
        <a:xfrm>
          <a:off x="889472" y="24794"/>
          <a:ext cx="843960" cy="843960"/>
        </a:xfrm>
        <a:prstGeom prst="rect">
          <a:avLst/>
        </a:prstGeom>
        <a:noFill/>
        <a:ln>
          <a:noFill/>
        </a:ln>
        <a:effectLst/>
      </dgm:spPr>
      <dgm:t>
        <a:bodyPr/>
        <a:lstStyle/>
        <a:p>
          <a:r>
            <a:rPr lang="nb-NO" sz="1400">
              <a:solidFill>
                <a:sysClr val="windowText" lastClr="000000">
                  <a:hueOff val="0"/>
                  <a:satOff val="0"/>
                  <a:lumOff val="0"/>
                  <a:alphaOff val="0"/>
                </a:sysClr>
              </a:solidFill>
              <a:latin typeface="Arial"/>
              <a:ea typeface="+mn-ea"/>
              <a:cs typeface="+mn-cs"/>
            </a:rPr>
            <a:t>Bättre resultat</a:t>
          </a:r>
        </a:p>
      </dgm:t>
    </dgm:pt>
    <dgm:pt modelId="{008B6AF9-0415-4AEB-938D-9163C8E5D9DE}" type="parTrans" cxnId="{9E1D6A56-4946-49CA-BAA5-726724E3F2F3}">
      <dgm:prSet/>
      <dgm:spPr/>
      <dgm:t>
        <a:bodyPr/>
        <a:lstStyle/>
        <a:p>
          <a:endParaRPr lang="nb-NO"/>
        </a:p>
      </dgm:t>
    </dgm:pt>
    <dgm:pt modelId="{6B983340-35F0-4CA0-8D3F-CE177491CE93}" type="sibTrans" cxnId="{9E1D6A56-4946-49CA-BAA5-726724E3F2F3}">
      <dgm:prSet/>
      <dgm:spPr>
        <a:xfrm>
          <a:off x="554556" y="412"/>
          <a:ext cx="3163890" cy="3163890"/>
        </a:xfrm>
        <a:prstGeom prst="circularArrow">
          <a:avLst>
            <a:gd name="adj1" fmla="val 5202"/>
            <a:gd name="adj2" fmla="val 336016"/>
            <a:gd name="adj3" fmla="val 16865252"/>
            <a:gd name="adj4" fmla="val 15198732"/>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nb-NO"/>
        </a:p>
      </dgm:t>
    </dgm:pt>
    <dgm:pt modelId="{4071201B-1477-4C29-8722-E3162C39D29E}">
      <dgm:prSet phldrT="[Tekst]"/>
      <dgm:spPr>
        <a:xfrm>
          <a:off x="379563" y="1594132"/>
          <a:ext cx="843960" cy="843960"/>
        </a:xfrm>
        <a:prstGeom prst="rect">
          <a:avLst/>
        </a:prstGeom>
        <a:noFill/>
        <a:ln>
          <a:noFill/>
        </a:ln>
        <a:effectLst/>
      </dgm:spPr>
      <dgm:t>
        <a:bodyPr/>
        <a:lstStyle/>
        <a:p>
          <a:r>
            <a:rPr lang="nb-NO">
              <a:solidFill>
                <a:sysClr val="windowText" lastClr="000000">
                  <a:hueOff val="0"/>
                  <a:satOff val="0"/>
                  <a:lumOff val="0"/>
                  <a:alphaOff val="0"/>
                </a:sysClr>
              </a:solidFill>
              <a:latin typeface="Arial"/>
              <a:ea typeface="+mn-ea"/>
              <a:cs typeface="+mn-cs"/>
            </a:rPr>
            <a:t>-</a:t>
          </a:r>
        </a:p>
      </dgm:t>
    </dgm:pt>
    <dgm:pt modelId="{504A0EF7-2835-4BA9-B07E-952C021C53D8}" type="parTrans" cxnId="{9DB31DE2-9B43-452D-B4A3-836001D0A985}">
      <dgm:prSet/>
      <dgm:spPr/>
      <dgm:t>
        <a:bodyPr/>
        <a:lstStyle/>
        <a:p>
          <a:endParaRPr lang="nb-NO"/>
        </a:p>
      </dgm:t>
    </dgm:pt>
    <dgm:pt modelId="{BCC6329B-E848-4F21-B24C-1B17B31C950C}" type="sibTrans" cxnId="{9DB31DE2-9B43-452D-B4A3-836001D0A985}">
      <dgm:prSet/>
      <dgm:spPr>
        <a:xfrm>
          <a:off x="554556" y="412"/>
          <a:ext cx="3163890" cy="3163890"/>
        </a:xfrm>
        <a:prstGeom prst="circularArrow">
          <a:avLst>
            <a:gd name="adj1" fmla="val 5202"/>
            <a:gd name="adj2" fmla="val 336016"/>
            <a:gd name="adj3" fmla="val 12297376"/>
            <a:gd name="adj4" fmla="val 10771163"/>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nb-NO"/>
        </a:p>
      </dgm:t>
    </dgm:pt>
    <dgm:pt modelId="{633637AA-7925-4188-9C78-A9643F0EFCF1}">
      <dgm:prSet phldrT="[Tekst]"/>
      <dgm:spPr>
        <a:xfrm>
          <a:off x="3049480" y="1594132"/>
          <a:ext cx="843960" cy="843960"/>
        </a:xfrm>
        <a:prstGeom prst="rect">
          <a:avLst/>
        </a:prstGeom>
        <a:noFill/>
        <a:ln>
          <a:noFill/>
        </a:ln>
        <a:effectLst/>
      </dgm:spPr>
      <dgm:t>
        <a:bodyPr/>
        <a:lstStyle/>
        <a:p>
          <a:r>
            <a:rPr lang="nb-NO">
              <a:solidFill>
                <a:sysClr val="windowText" lastClr="000000">
                  <a:hueOff val="0"/>
                  <a:satOff val="0"/>
                  <a:lumOff val="0"/>
                  <a:alphaOff val="0"/>
                </a:sysClr>
              </a:solidFill>
              <a:latin typeface="Arial"/>
              <a:ea typeface="+mn-ea"/>
              <a:cs typeface="+mn-cs"/>
            </a:rPr>
            <a:t>-</a:t>
          </a:r>
        </a:p>
      </dgm:t>
    </dgm:pt>
    <dgm:pt modelId="{8EC2EFC6-A4E9-4A59-8752-DA314F29D796}" type="parTrans" cxnId="{4E1549D9-0447-4E5A-AADC-FF8195ECB165}">
      <dgm:prSet/>
      <dgm:spPr/>
      <dgm:t>
        <a:bodyPr/>
        <a:lstStyle/>
        <a:p>
          <a:endParaRPr lang="nb-NO"/>
        </a:p>
      </dgm:t>
    </dgm:pt>
    <dgm:pt modelId="{229C78F3-349F-4362-91A0-75B84DF959AF}" type="sibTrans" cxnId="{4E1549D9-0447-4E5A-AADC-FF8195ECB165}">
      <dgm:prSet/>
      <dgm:spPr>
        <a:xfrm>
          <a:off x="669532" y="-72894"/>
          <a:ext cx="3163890" cy="3163890"/>
        </a:xfrm>
        <a:prstGeom prst="circularArrow">
          <a:avLst>
            <a:gd name="adj1" fmla="val 5202"/>
            <a:gd name="adj2" fmla="val 336016"/>
            <a:gd name="adj3" fmla="val 3678383"/>
            <a:gd name="adj4" fmla="val 2253833"/>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nb-NO"/>
        </a:p>
      </dgm:t>
    </dgm:pt>
    <dgm:pt modelId="{DEDBE829-2271-48E9-A36B-1A925175FFE6}" type="pres">
      <dgm:prSet presAssocID="{87DA6BD9-FADE-4E28-BFA6-07A5E4F62486}" presName="cycle" presStyleCnt="0">
        <dgm:presLayoutVars>
          <dgm:dir/>
          <dgm:resizeHandles val="exact"/>
        </dgm:presLayoutVars>
      </dgm:prSet>
      <dgm:spPr/>
      <dgm:t>
        <a:bodyPr/>
        <a:lstStyle/>
        <a:p>
          <a:endParaRPr lang="sv-SE"/>
        </a:p>
      </dgm:t>
    </dgm:pt>
    <dgm:pt modelId="{AFDAB782-3899-46FE-8F05-AF9E643A2ACF}" type="pres">
      <dgm:prSet presAssocID="{9FEAA77A-7A27-4FC1-913D-54734056A80F}" presName="dummy" presStyleCnt="0"/>
      <dgm:spPr/>
    </dgm:pt>
    <dgm:pt modelId="{565BA4E6-B36C-405D-A203-54E97B904700}" type="pres">
      <dgm:prSet presAssocID="{9FEAA77A-7A27-4FC1-913D-54734056A80F}" presName="node" presStyleLbl="revTx" presStyleIdx="0" presStyleCnt="5" custScaleX="133701">
        <dgm:presLayoutVars>
          <dgm:bulletEnabled val="1"/>
        </dgm:presLayoutVars>
      </dgm:prSet>
      <dgm:spPr/>
      <dgm:t>
        <a:bodyPr/>
        <a:lstStyle/>
        <a:p>
          <a:endParaRPr lang="sv-SE"/>
        </a:p>
      </dgm:t>
    </dgm:pt>
    <dgm:pt modelId="{2C4D1B04-F6E1-46CD-817B-D1C46C58853B}" type="pres">
      <dgm:prSet presAssocID="{3840DD20-FC89-4A98-8767-6048E5664C1C}" presName="sibTrans" presStyleLbl="node1" presStyleIdx="0" presStyleCnt="5"/>
      <dgm:spPr/>
      <dgm:t>
        <a:bodyPr/>
        <a:lstStyle/>
        <a:p>
          <a:endParaRPr lang="sv-SE"/>
        </a:p>
      </dgm:t>
    </dgm:pt>
    <dgm:pt modelId="{903408C2-4B67-4112-BA9A-F0137D6B93AF}" type="pres">
      <dgm:prSet presAssocID="{633637AA-7925-4188-9C78-A9643F0EFCF1}" presName="dummy" presStyleCnt="0"/>
      <dgm:spPr/>
    </dgm:pt>
    <dgm:pt modelId="{E9AB2BC4-9D3F-4F77-B32F-3C21B4EC4028}" type="pres">
      <dgm:prSet presAssocID="{633637AA-7925-4188-9C78-A9643F0EFCF1}" presName="node" presStyleLbl="revTx" presStyleIdx="1" presStyleCnt="5">
        <dgm:presLayoutVars>
          <dgm:bulletEnabled val="1"/>
        </dgm:presLayoutVars>
      </dgm:prSet>
      <dgm:spPr/>
      <dgm:t>
        <a:bodyPr/>
        <a:lstStyle/>
        <a:p>
          <a:endParaRPr lang="sv-SE"/>
        </a:p>
      </dgm:t>
    </dgm:pt>
    <dgm:pt modelId="{618900B1-2826-4C95-A311-2E34EF3FE938}" type="pres">
      <dgm:prSet presAssocID="{229C78F3-349F-4362-91A0-75B84DF959AF}" presName="sibTrans" presStyleLbl="node1" presStyleIdx="1" presStyleCnt="5" custLinFactNeighborX="3634" custLinFactNeighborY="-2317"/>
      <dgm:spPr/>
      <dgm:t>
        <a:bodyPr/>
        <a:lstStyle/>
        <a:p>
          <a:endParaRPr lang="sv-SE"/>
        </a:p>
      </dgm:t>
    </dgm:pt>
    <dgm:pt modelId="{2E5120DF-256F-4EA8-B3C4-559782FAB9DE}" type="pres">
      <dgm:prSet presAssocID="{30A6C477-5F3E-45A7-B2AE-A8ABC93CDD7C}" presName="dummy" presStyleCnt="0"/>
      <dgm:spPr/>
    </dgm:pt>
    <dgm:pt modelId="{8FFD8F42-C522-42C7-834A-0BAF7DD94EBB}" type="pres">
      <dgm:prSet presAssocID="{30A6C477-5F3E-45A7-B2AE-A8ABC93CDD7C}" presName="node" presStyleLbl="revTx" presStyleIdx="2" presStyleCnt="5" custScaleX="130470">
        <dgm:presLayoutVars>
          <dgm:bulletEnabled val="1"/>
        </dgm:presLayoutVars>
      </dgm:prSet>
      <dgm:spPr/>
      <dgm:t>
        <a:bodyPr/>
        <a:lstStyle/>
        <a:p>
          <a:endParaRPr lang="sv-SE"/>
        </a:p>
      </dgm:t>
    </dgm:pt>
    <dgm:pt modelId="{6956738C-A11F-45B1-B4A4-CB22F7225C42}" type="pres">
      <dgm:prSet presAssocID="{716F007D-B658-4AE1-B80A-1C584E995125}" presName="sibTrans" presStyleLbl="node1" presStyleIdx="2" presStyleCnt="5" custLinFactNeighborX="-3747" custLinFactNeighborY="-1969"/>
      <dgm:spPr/>
      <dgm:t>
        <a:bodyPr/>
        <a:lstStyle/>
        <a:p>
          <a:endParaRPr lang="sv-SE"/>
        </a:p>
      </dgm:t>
    </dgm:pt>
    <dgm:pt modelId="{B0326EFD-2C58-487A-A2F8-6A9B92D2EB87}" type="pres">
      <dgm:prSet presAssocID="{4071201B-1477-4C29-8722-E3162C39D29E}" presName="dummy" presStyleCnt="0"/>
      <dgm:spPr/>
    </dgm:pt>
    <dgm:pt modelId="{312A1E9D-3935-4FC6-9F1E-BE10BDB99562}" type="pres">
      <dgm:prSet presAssocID="{4071201B-1477-4C29-8722-E3162C39D29E}" presName="node" presStyleLbl="revTx" presStyleIdx="3" presStyleCnt="5">
        <dgm:presLayoutVars>
          <dgm:bulletEnabled val="1"/>
        </dgm:presLayoutVars>
      </dgm:prSet>
      <dgm:spPr/>
      <dgm:t>
        <a:bodyPr/>
        <a:lstStyle/>
        <a:p>
          <a:endParaRPr lang="sv-SE"/>
        </a:p>
      </dgm:t>
    </dgm:pt>
    <dgm:pt modelId="{B790254D-CFBF-42B1-85C6-95ACCA98AA0D}" type="pres">
      <dgm:prSet presAssocID="{BCC6329B-E848-4F21-B24C-1B17B31C950C}" presName="sibTrans" presStyleLbl="node1" presStyleIdx="3" presStyleCnt="5"/>
      <dgm:spPr/>
      <dgm:t>
        <a:bodyPr/>
        <a:lstStyle/>
        <a:p>
          <a:endParaRPr lang="sv-SE"/>
        </a:p>
      </dgm:t>
    </dgm:pt>
    <dgm:pt modelId="{CCBDC8B7-15C0-46F1-8714-956F5903D3D4}" type="pres">
      <dgm:prSet presAssocID="{47E69312-14C4-4DF1-8582-4026439CB7DA}" presName="dummy" presStyleCnt="0"/>
      <dgm:spPr/>
    </dgm:pt>
    <dgm:pt modelId="{2B505A5E-D2BD-44AB-B135-D7137AFF0145}" type="pres">
      <dgm:prSet presAssocID="{47E69312-14C4-4DF1-8582-4026439CB7DA}" presName="node" presStyleLbl="revTx" presStyleIdx="4" presStyleCnt="5">
        <dgm:presLayoutVars>
          <dgm:bulletEnabled val="1"/>
        </dgm:presLayoutVars>
      </dgm:prSet>
      <dgm:spPr/>
      <dgm:t>
        <a:bodyPr/>
        <a:lstStyle/>
        <a:p>
          <a:endParaRPr lang="sv-SE"/>
        </a:p>
      </dgm:t>
    </dgm:pt>
    <dgm:pt modelId="{E2DA03D0-44E0-4DF5-B542-4E526C3108FF}" type="pres">
      <dgm:prSet presAssocID="{6B983340-35F0-4CA0-8D3F-CE177491CE93}" presName="sibTrans" presStyleLbl="node1" presStyleIdx="4" presStyleCnt="5"/>
      <dgm:spPr/>
      <dgm:t>
        <a:bodyPr/>
        <a:lstStyle/>
        <a:p>
          <a:endParaRPr lang="sv-SE"/>
        </a:p>
      </dgm:t>
    </dgm:pt>
  </dgm:ptLst>
  <dgm:cxnLst>
    <dgm:cxn modelId="{B7D5EF74-F15D-49FD-8980-ECB3AF07B101}" srcId="{87DA6BD9-FADE-4E28-BFA6-07A5E4F62486}" destId="{30A6C477-5F3E-45A7-B2AE-A8ABC93CDD7C}" srcOrd="2" destOrd="0" parTransId="{151FA245-F09F-4996-8B21-038CC8D49CA5}" sibTransId="{716F007D-B658-4AE1-B80A-1C584E995125}"/>
    <dgm:cxn modelId="{9688167A-13DA-471D-950B-23C58F326940}" type="presOf" srcId="{6B983340-35F0-4CA0-8D3F-CE177491CE93}" destId="{E2DA03D0-44E0-4DF5-B542-4E526C3108FF}" srcOrd="0" destOrd="0" presId="urn:microsoft.com/office/officeart/2005/8/layout/cycle1"/>
    <dgm:cxn modelId="{486DF83B-FC3D-4F87-AE0F-74232BFB4F57}" type="presOf" srcId="{3840DD20-FC89-4A98-8767-6048E5664C1C}" destId="{2C4D1B04-F6E1-46CD-817B-D1C46C58853B}" srcOrd="0" destOrd="0" presId="urn:microsoft.com/office/officeart/2005/8/layout/cycle1"/>
    <dgm:cxn modelId="{B541D033-8F33-4D25-A15B-5D55736DCA71}" type="presOf" srcId="{87DA6BD9-FADE-4E28-BFA6-07A5E4F62486}" destId="{DEDBE829-2271-48E9-A36B-1A925175FFE6}" srcOrd="0" destOrd="0" presId="urn:microsoft.com/office/officeart/2005/8/layout/cycle1"/>
    <dgm:cxn modelId="{9DB31DE2-9B43-452D-B4A3-836001D0A985}" srcId="{87DA6BD9-FADE-4E28-BFA6-07A5E4F62486}" destId="{4071201B-1477-4C29-8722-E3162C39D29E}" srcOrd="3" destOrd="0" parTransId="{504A0EF7-2835-4BA9-B07E-952C021C53D8}" sibTransId="{BCC6329B-E848-4F21-B24C-1B17B31C950C}"/>
    <dgm:cxn modelId="{B5906AA2-1955-43EF-AB8D-328F70A4AB46}" type="presOf" srcId="{716F007D-B658-4AE1-B80A-1C584E995125}" destId="{6956738C-A11F-45B1-B4A4-CB22F7225C42}" srcOrd="0" destOrd="0" presId="urn:microsoft.com/office/officeart/2005/8/layout/cycle1"/>
    <dgm:cxn modelId="{56BABB9B-99BC-481E-BD4C-00D92BD82349}" type="presOf" srcId="{633637AA-7925-4188-9C78-A9643F0EFCF1}" destId="{E9AB2BC4-9D3F-4F77-B32F-3C21B4EC4028}" srcOrd="0" destOrd="0" presId="urn:microsoft.com/office/officeart/2005/8/layout/cycle1"/>
    <dgm:cxn modelId="{39792ACB-3EA9-401D-ADFF-9B778F8BA6BF}" type="presOf" srcId="{47E69312-14C4-4DF1-8582-4026439CB7DA}" destId="{2B505A5E-D2BD-44AB-B135-D7137AFF0145}" srcOrd="0" destOrd="0" presId="urn:microsoft.com/office/officeart/2005/8/layout/cycle1"/>
    <dgm:cxn modelId="{1A63AD4A-5922-43C3-A2C6-949F3BA1EC22}" type="presOf" srcId="{4071201B-1477-4C29-8722-E3162C39D29E}" destId="{312A1E9D-3935-4FC6-9F1E-BE10BDB99562}" srcOrd="0" destOrd="0" presId="urn:microsoft.com/office/officeart/2005/8/layout/cycle1"/>
    <dgm:cxn modelId="{9E1D6A56-4946-49CA-BAA5-726724E3F2F3}" srcId="{87DA6BD9-FADE-4E28-BFA6-07A5E4F62486}" destId="{47E69312-14C4-4DF1-8582-4026439CB7DA}" srcOrd="4" destOrd="0" parTransId="{008B6AF9-0415-4AEB-938D-9163C8E5D9DE}" sibTransId="{6B983340-35F0-4CA0-8D3F-CE177491CE93}"/>
    <dgm:cxn modelId="{4C05ED8E-EAD1-4126-8DC1-71E08AD980E3}" srcId="{87DA6BD9-FADE-4E28-BFA6-07A5E4F62486}" destId="{9FEAA77A-7A27-4FC1-913D-54734056A80F}" srcOrd="0" destOrd="0" parTransId="{1CADC806-6827-4AB5-9DB6-89602BEED932}" sibTransId="{3840DD20-FC89-4A98-8767-6048E5664C1C}"/>
    <dgm:cxn modelId="{26B8580D-649B-4FB5-BDB7-89009ADD694A}" type="presOf" srcId="{BCC6329B-E848-4F21-B24C-1B17B31C950C}" destId="{B790254D-CFBF-42B1-85C6-95ACCA98AA0D}" srcOrd="0" destOrd="0" presId="urn:microsoft.com/office/officeart/2005/8/layout/cycle1"/>
    <dgm:cxn modelId="{6AA16357-D5A7-4512-994D-8E47CCF48D5C}" type="presOf" srcId="{229C78F3-349F-4362-91A0-75B84DF959AF}" destId="{618900B1-2826-4C95-A311-2E34EF3FE938}" srcOrd="0" destOrd="0" presId="urn:microsoft.com/office/officeart/2005/8/layout/cycle1"/>
    <dgm:cxn modelId="{4E1549D9-0447-4E5A-AADC-FF8195ECB165}" srcId="{87DA6BD9-FADE-4E28-BFA6-07A5E4F62486}" destId="{633637AA-7925-4188-9C78-A9643F0EFCF1}" srcOrd="1" destOrd="0" parTransId="{8EC2EFC6-A4E9-4A59-8752-DA314F29D796}" sibTransId="{229C78F3-349F-4362-91A0-75B84DF959AF}"/>
    <dgm:cxn modelId="{C5DB4769-CBD5-444C-A649-238F0BC9223F}" type="presOf" srcId="{30A6C477-5F3E-45A7-B2AE-A8ABC93CDD7C}" destId="{8FFD8F42-C522-42C7-834A-0BAF7DD94EBB}" srcOrd="0" destOrd="0" presId="urn:microsoft.com/office/officeart/2005/8/layout/cycle1"/>
    <dgm:cxn modelId="{9D80A000-A6C5-47DA-B537-A9C6CAE60316}" type="presOf" srcId="{9FEAA77A-7A27-4FC1-913D-54734056A80F}" destId="{565BA4E6-B36C-405D-A203-54E97B904700}" srcOrd="0" destOrd="0" presId="urn:microsoft.com/office/officeart/2005/8/layout/cycle1"/>
    <dgm:cxn modelId="{38C8091D-CEAF-488B-B5C9-54C4DF30108A}" type="presParOf" srcId="{DEDBE829-2271-48E9-A36B-1A925175FFE6}" destId="{AFDAB782-3899-46FE-8F05-AF9E643A2ACF}" srcOrd="0" destOrd="0" presId="urn:microsoft.com/office/officeart/2005/8/layout/cycle1"/>
    <dgm:cxn modelId="{FD3FA746-F646-489F-B594-E1FB35F7FF49}" type="presParOf" srcId="{DEDBE829-2271-48E9-A36B-1A925175FFE6}" destId="{565BA4E6-B36C-405D-A203-54E97B904700}" srcOrd="1" destOrd="0" presId="urn:microsoft.com/office/officeart/2005/8/layout/cycle1"/>
    <dgm:cxn modelId="{DD616BC9-5E16-42E3-A0AE-BADBC73D0BC9}" type="presParOf" srcId="{DEDBE829-2271-48E9-A36B-1A925175FFE6}" destId="{2C4D1B04-F6E1-46CD-817B-D1C46C58853B}" srcOrd="2" destOrd="0" presId="urn:microsoft.com/office/officeart/2005/8/layout/cycle1"/>
    <dgm:cxn modelId="{6AF268A3-59CF-4594-B2FE-54859823CAA4}" type="presParOf" srcId="{DEDBE829-2271-48E9-A36B-1A925175FFE6}" destId="{903408C2-4B67-4112-BA9A-F0137D6B93AF}" srcOrd="3" destOrd="0" presId="urn:microsoft.com/office/officeart/2005/8/layout/cycle1"/>
    <dgm:cxn modelId="{31F5D6EE-3868-4D86-A3EC-46896C98B434}" type="presParOf" srcId="{DEDBE829-2271-48E9-A36B-1A925175FFE6}" destId="{E9AB2BC4-9D3F-4F77-B32F-3C21B4EC4028}" srcOrd="4" destOrd="0" presId="urn:microsoft.com/office/officeart/2005/8/layout/cycle1"/>
    <dgm:cxn modelId="{0FEDADBE-0A1B-40D2-9CE3-EB7AE1D09A06}" type="presParOf" srcId="{DEDBE829-2271-48E9-A36B-1A925175FFE6}" destId="{618900B1-2826-4C95-A311-2E34EF3FE938}" srcOrd="5" destOrd="0" presId="urn:microsoft.com/office/officeart/2005/8/layout/cycle1"/>
    <dgm:cxn modelId="{83A7B1B1-673F-4D20-A44E-230A2FB3A0FF}" type="presParOf" srcId="{DEDBE829-2271-48E9-A36B-1A925175FFE6}" destId="{2E5120DF-256F-4EA8-B3C4-559782FAB9DE}" srcOrd="6" destOrd="0" presId="urn:microsoft.com/office/officeart/2005/8/layout/cycle1"/>
    <dgm:cxn modelId="{89A99071-C1A1-4F03-9C75-7CFA7B915461}" type="presParOf" srcId="{DEDBE829-2271-48E9-A36B-1A925175FFE6}" destId="{8FFD8F42-C522-42C7-834A-0BAF7DD94EBB}" srcOrd="7" destOrd="0" presId="urn:microsoft.com/office/officeart/2005/8/layout/cycle1"/>
    <dgm:cxn modelId="{0C460F28-A1CB-4244-A804-EB1129A659A6}" type="presParOf" srcId="{DEDBE829-2271-48E9-A36B-1A925175FFE6}" destId="{6956738C-A11F-45B1-B4A4-CB22F7225C42}" srcOrd="8" destOrd="0" presId="urn:microsoft.com/office/officeart/2005/8/layout/cycle1"/>
    <dgm:cxn modelId="{E771BA80-DCF7-48AF-88D2-08F2DC571A25}" type="presParOf" srcId="{DEDBE829-2271-48E9-A36B-1A925175FFE6}" destId="{B0326EFD-2C58-487A-A2F8-6A9B92D2EB87}" srcOrd="9" destOrd="0" presId="urn:microsoft.com/office/officeart/2005/8/layout/cycle1"/>
    <dgm:cxn modelId="{2B35A1E9-403E-4ED1-8BB8-0A8DA58B41A4}" type="presParOf" srcId="{DEDBE829-2271-48E9-A36B-1A925175FFE6}" destId="{312A1E9D-3935-4FC6-9F1E-BE10BDB99562}" srcOrd="10" destOrd="0" presId="urn:microsoft.com/office/officeart/2005/8/layout/cycle1"/>
    <dgm:cxn modelId="{064093FE-815B-47D9-B75E-A3C92003C876}" type="presParOf" srcId="{DEDBE829-2271-48E9-A36B-1A925175FFE6}" destId="{B790254D-CFBF-42B1-85C6-95ACCA98AA0D}" srcOrd="11" destOrd="0" presId="urn:microsoft.com/office/officeart/2005/8/layout/cycle1"/>
    <dgm:cxn modelId="{DEF2C6B6-D7DE-462F-9892-95B3D583AA98}" type="presParOf" srcId="{DEDBE829-2271-48E9-A36B-1A925175FFE6}" destId="{CCBDC8B7-15C0-46F1-8714-956F5903D3D4}" srcOrd="12" destOrd="0" presId="urn:microsoft.com/office/officeart/2005/8/layout/cycle1"/>
    <dgm:cxn modelId="{828F321F-4D97-4C3E-9948-8FACCCAB2B93}" type="presParOf" srcId="{DEDBE829-2271-48E9-A36B-1A925175FFE6}" destId="{2B505A5E-D2BD-44AB-B135-D7137AFF0145}" srcOrd="13" destOrd="0" presId="urn:microsoft.com/office/officeart/2005/8/layout/cycle1"/>
    <dgm:cxn modelId="{5DD7FDB7-53D8-4CAA-B686-05AC67FD6EC9}" type="presParOf" srcId="{DEDBE829-2271-48E9-A36B-1A925175FFE6}" destId="{E2DA03D0-44E0-4DF5-B542-4E526C3108FF}" srcOrd="14" destOrd="0" presId="urn:microsoft.com/office/officeart/2005/8/layout/cycle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97609-155C-443A-B776-413BE1132425}">
      <dsp:nvSpPr>
        <dsp:cNvPr id="0" name=""/>
        <dsp:cNvSpPr/>
      </dsp:nvSpPr>
      <dsp:spPr>
        <a:xfrm>
          <a:off x="207221" y="121816"/>
          <a:ext cx="1900120" cy="1900120"/>
        </a:xfrm>
        <a:prstGeom prst="circularArrow">
          <a:avLst>
            <a:gd name="adj1" fmla="val 5544"/>
            <a:gd name="adj2" fmla="val 330680"/>
            <a:gd name="adj3" fmla="val 13604037"/>
            <a:gd name="adj4" fmla="val 17491487"/>
            <a:gd name="adj5" fmla="val 5757"/>
          </a:avLst>
        </a:prstGeom>
        <a:solidFill>
          <a:schemeClr val="tx1"/>
        </a:solidFill>
        <a:ln w="25400" cap="flat" cmpd="sng" algn="ctr">
          <a:noFill/>
          <a:prstDash val="solid"/>
        </a:ln>
        <a:effectLst/>
      </dsp:spPr>
      <dsp:style>
        <a:lnRef idx="2">
          <a:schemeClr val="accent3">
            <a:shade val="50000"/>
          </a:schemeClr>
        </a:lnRef>
        <a:fillRef idx="1">
          <a:schemeClr val="accent3"/>
        </a:fillRef>
        <a:effectRef idx="0">
          <a:schemeClr val="accent3"/>
        </a:effectRef>
        <a:fontRef idx="minor">
          <a:schemeClr val="lt1"/>
        </a:fontRef>
      </dsp:style>
    </dsp:sp>
    <dsp:sp modelId="{56702564-B453-46F9-801E-EA6F255A3EA8}">
      <dsp:nvSpPr>
        <dsp:cNvPr id="0" name=""/>
        <dsp:cNvSpPr/>
      </dsp:nvSpPr>
      <dsp:spPr>
        <a:xfrm>
          <a:off x="679866" y="138752"/>
          <a:ext cx="954829" cy="477414"/>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nb-NO" sz="900" kern="1200" dirty="0"/>
            <a:t>Process-förståelse</a:t>
          </a:r>
        </a:p>
      </dsp:txBody>
      <dsp:txXfrm>
        <a:off x="703171" y="162057"/>
        <a:ext cx="908219" cy="430804"/>
      </dsp:txXfrm>
    </dsp:sp>
    <dsp:sp modelId="{40D7D91F-CB48-49EB-AB6A-A716C1B5E6C5}">
      <dsp:nvSpPr>
        <dsp:cNvPr id="0" name=""/>
        <dsp:cNvSpPr/>
      </dsp:nvSpPr>
      <dsp:spPr>
        <a:xfrm>
          <a:off x="1450494" y="698646"/>
          <a:ext cx="954829" cy="477414"/>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nb-NO" sz="900" kern="1200" dirty="0"/>
            <a:t>Process-förbättring och standardisering</a:t>
          </a:r>
        </a:p>
      </dsp:txBody>
      <dsp:txXfrm>
        <a:off x="1473799" y="721951"/>
        <a:ext cx="908219" cy="430804"/>
      </dsp:txXfrm>
    </dsp:sp>
    <dsp:sp modelId="{118BCE5B-0D94-40A1-B2A0-3717154E8C98}">
      <dsp:nvSpPr>
        <dsp:cNvPr id="0" name=""/>
        <dsp:cNvSpPr/>
      </dsp:nvSpPr>
      <dsp:spPr>
        <a:xfrm>
          <a:off x="1260923" y="1528382"/>
          <a:ext cx="954829" cy="477414"/>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nb-NO" sz="900" kern="1200"/>
            <a:t>Automatisering</a:t>
          </a:r>
        </a:p>
      </dsp:txBody>
      <dsp:txXfrm>
        <a:off x="1284228" y="1551687"/>
        <a:ext cx="908219" cy="430804"/>
      </dsp:txXfrm>
    </dsp:sp>
    <dsp:sp modelId="{DDBFE232-419F-4B70-AB1E-113296A7AF24}">
      <dsp:nvSpPr>
        <dsp:cNvPr id="0" name=""/>
        <dsp:cNvSpPr/>
      </dsp:nvSpPr>
      <dsp:spPr>
        <a:xfrm>
          <a:off x="136895" y="1528374"/>
          <a:ext cx="954829" cy="477414"/>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endParaRPr lang="nb-NO" sz="900" kern="1200"/>
        </a:p>
        <a:p>
          <a:pPr lvl="0" algn="ctr" defTabSz="400050">
            <a:lnSpc>
              <a:spcPct val="90000"/>
            </a:lnSpc>
            <a:spcBef>
              <a:spcPct val="0"/>
            </a:spcBef>
            <a:spcAft>
              <a:spcPct val="35000"/>
            </a:spcAft>
          </a:pPr>
          <a:r>
            <a:rPr lang="nb-NO" sz="900" kern="1200"/>
            <a:t>Övervakning och utvärdering
</a:t>
          </a:r>
        </a:p>
      </dsp:txBody>
      <dsp:txXfrm>
        <a:off x="160200" y="1551679"/>
        <a:ext cx="908219" cy="430804"/>
      </dsp:txXfrm>
    </dsp:sp>
    <dsp:sp modelId="{F7440D3E-F468-4A09-8802-69E7A2787375}">
      <dsp:nvSpPr>
        <dsp:cNvPr id="0" name=""/>
        <dsp:cNvSpPr/>
      </dsp:nvSpPr>
      <dsp:spPr>
        <a:xfrm>
          <a:off x="-90761" y="698646"/>
          <a:ext cx="954829" cy="477414"/>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nb-NO" sz="900" kern="1200"/>
            <a:t>Process-förbättring och justering</a:t>
          </a:r>
        </a:p>
      </dsp:txBody>
      <dsp:txXfrm>
        <a:off x="-67456" y="721951"/>
        <a:ext cx="908219" cy="4308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BA4E6-B36C-405D-A203-54E97B904700}">
      <dsp:nvSpPr>
        <dsp:cNvPr id="0" name=""/>
        <dsp:cNvSpPr/>
      </dsp:nvSpPr>
      <dsp:spPr>
        <a:xfrm>
          <a:off x="1891014" y="19557"/>
          <a:ext cx="890057" cy="665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nb-NO" sz="1400" kern="1200">
              <a:solidFill>
                <a:sysClr val="windowText" lastClr="000000">
                  <a:hueOff val="0"/>
                  <a:satOff val="0"/>
                  <a:lumOff val="0"/>
                  <a:alphaOff val="0"/>
                </a:sysClr>
              </a:solidFill>
              <a:latin typeface="Arial"/>
              <a:ea typeface="+mn-ea"/>
              <a:cs typeface="+mn-cs"/>
            </a:rPr>
            <a:t>Ökad effektivitet</a:t>
          </a:r>
        </a:p>
      </dsp:txBody>
      <dsp:txXfrm>
        <a:off x="1891014" y="19557"/>
        <a:ext cx="890057" cy="665707"/>
      </dsp:txXfrm>
    </dsp:sp>
    <dsp:sp modelId="{2C4D1B04-F6E1-46CD-817B-D1C46C58853B}">
      <dsp:nvSpPr>
        <dsp:cNvPr id="0" name=""/>
        <dsp:cNvSpPr/>
      </dsp:nvSpPr>
      <dsp:spPr>
        <a:xfrm>
          <a:off x="437428" y="325"/>
          <a:ext cx="2495646" cy="2495646"/>
        </a:xfrm>
        <a:prstGeom prst="circularArrow">
          <a:avLst>
            <a:gd name="adj1" fmla="val 5202"/>
            <a:gd name="adj2" fmla="val 336016"/>
            <a:gd name="adj3" fmla="val 21292821"/>
            <a:gd name="adj4" fmla="val 19766608"/>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E9AB2BC4-9D3F-4F77-B32F-3C21B4EC4028}">
      <dsp:nvSpPr>
        <dsp:cNvPr id="0" name=""/>
        <dsp:cNvSpPr/>
      </dsp:nvSpPr>
      <dsp:spPr>
        <a:xfrm>
          <a:off x="2405400" y="1257435"/>
          <a:ext cx="665707" cy="665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nb-NO" sz="4200" kern="1200">
              <a:solidFill>
                <a:sysClr val="windowText" lastClr="000000">
                  <a:hueOff val="0"/>
                  <a:satOff val="0"/>
                  <a:lumOff val="0"/>
                  <a:alphaOff val="0"/>
                </a:sysClr>
              </a:solidFill>
              <a:latin typeface="Arial"/>
              <a:ea typeface="+mn-ea"/>
              <a:cs typeface="+mn-cs"/>
            </a:rPr>
            <a:t>-</a:t>
          </a:r>
        </a:p>
      </dsp:txBody>
      <dsp:txXfrm>
        <a:off x="2405400" y="1257435"/>
        <a:ext cx="665707" cy="665707"/>
      </dsp:txXfrm>
    </dsp:sp>
    <dsp:sp modelId="{618900B1-2826-4C95-A311-2E34EF3FE938}">
      <dsp:nvSpPr>
        <dsp:cNvPr id="0" name=""/>
        <dsp:cNvSpPr/>
      </dsp:nvSpPr>
      <dsp:spPr>
        <a:xfrm>
          <a:off x="528120" y="-57498"/>
          <a:ext cx="2495646" cy="2495646"/>
        </a:xfrm>
        <a:prstGeom prst="circularArrow">
          <a:avLst>
            <a:gd name="adj1" fmla="val 5202"/>
            <a:gd name="adj2" fmla="val 336016"/>
            <a:gd name="adj3" fmla="val 3678383"/>
            <a:gd name="adj4" fmla="val 2253833"/>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8FFD8F42-C522-42C7-834A-0BAF7DD94EBB}">
      <dsp:nvSpPr>
        <dsp:cNvPr id="0" name=""/>
        <dsp:cNvSpPr/>
      </dsp:nvSpPr>
      <dsp:spPr>
        <a:xfrm>
          <a:off x="1250977" y="2022487"/>
          <a:ext cx="868548" cy="665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b-NO" sz="1200" kern="1200">
              <a:solidFill>
                <a:sysClr val="windowText" lastClr="000000">
                  <a:hueOff val="0"/>
                  <a:satOff val="0"/>
                  <a:lumOff val="0"/>
                  <a:alphaOff val="0"/>
                </a:sysClr>
              </a:solidFill>
              <a:latin typeface="Arial"/>
              <a:ea typeface="+mn-ea"/>
              <a:cs typeface="+mn-cs"/>
            </a:rPr>
            <a:t>Reducerade kostnader</a:t>
          </a:r>
        </a:p>
      </dsp:txBody>
      <dsp:txXfrm>
        <a:off x="1250977" y="2022487"/>
        <a:ext cx="868548" cy="665707"/>
      </dsp:txXfrm>
    </dsp:sp>
    <dsp:sp modelId="{6956738C-A11F-45B1-B4A4-CB22F7225C42}">
      <dsp:nvSpPr>
        <dsp:cNvPr id="0" name=""/>
        <dsp:cNvSpPr/>
      </dsp:nvSpPr>
      <dsp:spPr>
        <a:xfrm>
          <a:off x="343917" y="-48813"/>
          <a:ext cx="2495646" cy="2495646"/>
        </a:xfrm>
        <a:prstGeom prst="circularArrow">
          <a:avLst>
            <a:gd name="adj1" fmla="val 5202"/>
            <a:gd name="adj2" fmla="val 336016"/>
            <a:gd name="adj3" fmla="val 8210151"/>
            <a:gd name="adj4" fmla="val 6785600"/>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312A1E9D-3935-4FC6-9F1E-BE10BDB99562}">
      <dsp:nvSpPr>
        <dsp:cNvPr id="0" name=""/>
        <dsp:cNvSpPr/>
      </dsp:nvSpPr>
      <dsp:spPr>
        <a:xfrm>
          <a:off x="299395" y="1257435"/>
          <a:ext cx="665707" cy="665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nb-NO" sz="4200" kern="1200">
              <a:solidFill>
                <a:sysClr val="windowText" lastClr="000000">
                  <a:hueOff val="0"/>
                  <a:satOff val="0"/>
                  <a:lumOff val="0"/>
                  <a:alphaOff val="0"/>
                </a:sysClr>
              </a:solidFill>
              <a:latin typeface="Arial"/>
              <a:ea typeface="+mn-ea"/>
              <a:cs typeface="+mn-cs"/>
            </a:rPr>
            <a:t>-</a:t>
          </a:r>
        </a:p>
      </dsp:txBody>
      <dsp:txXfrm>
        <a:off x="299395" y="1257435"/>
        <a:ext cx="665707" cy="665707"/>
      </dsp:txXfrm>
    </dsp:sp>
    <dsp:sp modelId="{B790254D-CFBF-42B1-85C6-95ACCA98AA0D}">
      <dsp:nvSpPr>
        <dsp:cNvPr id="0" name=""/>
        <dsp:cNvSpPr/>
      </dsp:nvSpPr>
      <dsp:spPr>
        <a:xfrm>
          <a:off x="437428" y="325"/>
          <a:ext cx="2495646" cy="2495646"/>
        </a:xfrm>
        <a:prstGeom prst="circularArrow">
          <a:avLst>
            <a:gd name="adj1" fmla="val 5202"/>
            <a:gd name="adj2" fmla="val 336016"/>
            <a:gd name="adj3" fmla="val 12297376"/>
            <a:gd name="adj4" fmla="val 10771163"/>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2B505A5E-D2BD-44AB-B135-D7137AFF0145}">
      <dsp:nvSpPr>
        <dsp:cNvPr id="0" name=""/>
        <dsp:cNvSpPr/>
      </dsp:nvSpPr>
      <dsp:spPr>
        <a:xfrm>
          <a:off x="701606" y="19557"/>
          <a:ext cx="665707" cy="665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nb-NO" sz="1400" kern="1200">
              <a:solidFill>
                <a:sysClr val="windowText" lastClr="000000">
                  <a:hueOff val="0"/>
                  <a:satOff val="0"/>
                  <a:lumOff val="0"/>
                  <a:alphaOff val="0"/>
                </a:sysClr>
              </a:solidFill>
              <a:latin typeface="Arial"/>
              <a:ea typeface="+mn-ea"/>
              <a:cs typeface="+mn-cs"/>
            </a:rPr>
            <a:t>Bättre resultat</a:t>
          </a:r>
        </a:p>
      </dsp:txBody>
      <dsp:txXfrm>
        <a:off x="701606" y="19557"/>
        <a:ext cx="665707" cy="665707"/>
      </dsp:txXfrm>
    </dsp:sp>
    <dsp:sp modelId="{E2DA03D0-44E0-4DF5-B542-4E526C3108FF}">
      <dsp:nvSpPr>
        <dsp:cNvPr id="0" name=""/>
        <dsp:cNvSpPr/>
      </dsp:nvSpPr>
      <dsp:spPr>
        <a:xfrm>
          <a:off x="437428" y="325"/>
          <a:ext cx="2495646" cy="2495646"/>
        </a:xfrm>
        <a:prstGeom prst="circularArrow">
          <a:avLst>
            <a:gd name="adj1" fmla="val 5202"/>
            <a:gd name="adj2" fmla="val 336016"/>
            <a:gd name="adj3" fmla="val 16865252"/>
            <a:gd name="adj4" fmla="val 15198732"/>
            <a:gd name="adj5" fmla="val 6069"/>
          </a:avLst>
        </a:prstGeom>
        <a:solidFill>
          <a:srgbClr val="E3000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B4831-5519-9544-A125-C6A15784D796}" type="datetimeFigureOut">
              <a:rPr lang="nb-NO" smtClean="0"/>
              <a:t>01.12.2021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3E7FA-B2E3-9E48-ADB4-A4B6DF1065FF}" type="slidenum">
              <a:rPr lang="nb-NO" smtClean="0"/>
              <a:t>‹#›</a:t>
            </a:fld>
            <a:endParaRPr lang="nb-NO"/>
          </a:p>
        </p:txBody>
      </p:sp>
    </p:spTree>
    <p:extLst>
      <p:ext uri="{BB962C8B-B14F-4D97-AF65-F5344CB8AC3E}">
        <p14:creationId xmlns:p14="http://schemas.microsoft.com/office/powerpoint/2010/main" val="1136310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1</a:t>
            </a:fld>
            <a:endParaRPr lang="nb-NO"/>
          </a:p>
        </p:txBody>
      </p:sp>
    </p:spTree>
    <p:extLst>
      <p:ext uri="{BB962C8B-B14F-4D97-AF65-F5344CB8AC3E}">
        <p14:creationId xmlns:p14="http://schemas.microsoft.com/office/powerpoint/2010/main" val="3434832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2</a:t>
            </a:fld>
            <a:endParaRPr lang="nb-NO"/>
          </a:p>
        </p:txBody>
      </p:sp>
    </p:spTree>
    <p:extLst>
      <p:ext uri="{BB962C8B-B14F-4D97-AF65-F5344CB8AC3E}">
        <p14:creationId xmlns:p14="http://schemas.microsoft.com/office/powerpoint/2010/main" val="3919455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3</a:t>
            </a:fld>
            <a:endParaRPr lang="nb-NO"/>
          </a:p>
        </p:txBody>
      </p:sp>
    </p:spTree>
    <p:extLst>
      <p:ext uri="{BB962C8B-B14F-4D97-AF65-F5344CB8AC3E}">
        <p14:creationId xmlns:p14="http://schemas.microsoft.com/office/powerpoint/2010/main" val="239842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4</a:t>
            </a:fld>
            <a:endParaRPr lang="nb-NO"/>
          </a:p>
        </p:txBody>
      </p:sp>
    </p:spTree>
    <p:extLst>
      <p:ext uri="{BB962C8B-B14F-4D97-AF65-F5344CB8AC3E}">
        <p14:creationId xmlns:p14="http://schemas.microsoft.com/office/powerpoint/2010/main" val="3339680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5</a:t>
            </a:fld>
            <a:endParaRPr lang="nb-NO"/>
          </a:p>
        </p:txBody>
      </p:sp>
    </p:spTree>
    <p:extLst>
      <p:ext uri="{BB962C8B-B14F-4D97-AF65-F5344CB8AC3E}">
        <p14:creationId xmlns:p14="http://schemas.microsoft.com/office/powerpoint/2010/main" val="1490217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6</a:t>
            </a:fld>
            <a:endParaRPr lang="nb-NO"/>
          </a:p>
        </p:txBody>
      </p:sp>
    </p:spTree>
    <p:extLst>
      <p:ext uri="{BB962C8B-B14F-4D97-AF65-F5344CB8AC3E}">
        <p14:creationId xmlns:p14="http://schemas.microsoft.com/office/powerpoint/2010/main" val="3809261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7</a:t>
            </a:fld>
            <a:endParaRPr lang="nb-NO"/>
          </a:p>
        </p:txBody>
      </p:sp>
    </p:spTree>
    <p:extLst>
      <p:ext uri="{BB962C8B-B14F-4D97-AF65-F5344CB8AC3E}">
        <p14:creationId xmlns:p14="http://schemas.microsoft.com/office/powerpoint/2010/main" val="1252974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12</a:t>
            </a:fld>
            <a:endParaRPr lang="nb-NO"/>
          </a:p>
        </p:txBody>
      </p:sp>
    </p:spTree>
    <p:extLst>
      <p:ext uri="{BB962C8B-B14F-4D97-AF65-F5344CB8AC3E}">
        <p14:creationId xmlns:p14="http://schemas.microsoft.com/office/powerpoint/2010/main" val="761879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0489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C93E7FA-B2E3-9E48-ADB4-A4B6DF1065FF}" type="slidenum">
              <a:rPr lang="nb-NO" smtClean="0"/>
              <a:t>15</a:t>
            </a:fld>
            <a:endParaRPr lang="nb-NO"/>
          </a:p>
        </p:txBody>
      </p:sp>
    </p:spTree>
    <p:extLst>
      <p:ext uri="{BB962C8B-B14F-4D97-AF65-F5344CB8AC3E}">
        <p14:creationId xmlns:p14="http://schemas.microsoft.com/office/powerpoint/2010/main" val="3243445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E7FA-B2E3-9E48-ADB4-A4B6DF1065F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06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E7FA-B2E3-9E48-ADB4-A4B6DF1065F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26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E7FA-B2E3-9E48-ADB4-A4B6DF1065F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69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E7FA-B2E3-9E48-ADB4-A4B6DF1065F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87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E7FA-B2E3-9E48-ADB4-A4B6DF1065F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109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E7FA-B2E3-9E48-ADB4-A4B6DF1065F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42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anchor="b">
            <a:noAutofit/>
          </a:bodyPr>
          <a:lstStyle>
            <a:lvl1pPr algn="l">
              <a:defRPr sz="64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a:noAutofit/>
          </a:bodyPr>
          <a:lstStyle>
            <a:lvl1pPr marL="0" indent="0" algn="l">
              <a:buNone/>
              <a:defRPr sz="2667">
                <a:solidFill>
                  <a:srgbClr val="FFFFFF"/>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15846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anchor="b">
            <a:noAutofit/>
          </a:bodyPr>
          <a:lstStyle>
            <a:lvl1pPr algn="l">
              <a:defRPr sz="64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a:noAutofit/>
          </a:bodyPr>
          <a:lstStyle>
            <a:lvl1pPr marL="0" indent="0" algn="l">
              <a:buNone/>
              <a:defRPr sz="2667">
                <a:solidFill>
                  <a:srgbClr val="FFFFFF"/>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55966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anchor="b">
            <a:noAutofit/>
          </a:bodyPr>
          <a:lstStyle>
            <a:lvl1pPr algn="l">
              <a:defRPr sz="64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a:noAutofit/>
          </a:bodyPr>
          <a:lstStyle>
            <a:lvl1pPr marL="0" indent="0" algn="l">
              <a:buNone/>
              <a:defRPr sz="2667">
                <a:solidFill>
                  <a:srgbClr val="FFFFFF"/>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508701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anchor="b">
            <a:noAutofit/>
          </a:bodyPr>
          <a:lstStyle>
            <a:lvl1pPr algn="l">
              <a:defRPr sz="64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a:noAutofit/>
          </a:bodyPr>
          <a:lstStyle>
            <a:lvl1pPr marL="0" indent="0" algn="l">
              <a:buNone/>
              <a:defRPr sz="2667">
                <a:solidFill>
                  <a:srgbClr val="FFFFFF"/>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408726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1235855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3328600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936681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393360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
        <p:nvSpPr>
          <p:cNvPr id="14"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4165140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50085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1668114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3503666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dirty="0"/>
          </a:p>
        </p:txBody>
      </p:sp>
      <p:sp>
        <p:nvSpPr>
          <p:cNvPr id="3" name="textruta 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Tree>
    <p:extLst>
      <p:ext uri="{BB962C8B-B14F-4D97-AF65-F5344CB8AC3E}">
        <p14:creationId xmlns:p14="http://schemas.microsoft.com/office/powerpoint/2010/main" val="531574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dirty="0"/>
          </a:p>
        </p:txBody>
      </p:sp>
      <p:sp>
        <p:nvSpPr>
          <p:cNvPr id="3" name="Title 1"/>
          <p:cNvSpPr>
            <a:spLocks noGrp="1"/>
          </p:cNvSpPr>
          <p:nvPr>
            <p:ph type="title" hasCustomPrompt="1"/>
          </p:nvPr>
        </p:nvSpPr>
        <p:spPr>
          <a:xfrm>
            <a:off x="1407584" y="897995"/>
            <a:ext cx="7315200" cy="473607"/>
          </a:xfrm>
          <a:prstGeom prst="rect">
            <a:avLst/>
          </a:prstGeom>
        </p:spPr>
        <p:txBody>
          <a:bodyPr anchor="b">
            <a:noAutofit/>
          </a:bodyPr>
          <a:lstStyle>
            <a:lvl1pPr algn="l">
              <a:defRPr sz="1867" b="1"/>
            </a:lvl1pPr>
          </a:lstStyle>
          <a:p>
            <a:pPr lvl="0"/>
            <a:r>
              <a:rPr lang="sv-SE" dirty="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dirty="0"/>
              <a:t>Klicka här för att ändra format på bakgrundstexten</a:t>
            </a:r>
          </a:p>
        </p:txBody>
      </p:sp>
      <p:sp>
        <p:nvSpPr>
          <p:cNvPr id="5" name="textruta 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Tree>
    <p:extLst>
      <p:ext uri="{BB962C8B-B14F-4D97-AF65-F5344CB8AC3E}">
        <p14:creationId xmlns:p14="http://schemas.microsoft.com/office/powerpoint/2010/main" val="3372673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2" y="-3"/>
            <a:ext cx="11864039" cy="6858003"/>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8" name="textruta 7"/>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Tree>
    <p:extLst>
      <p:ext uri="{BB962C8B-B14F-4D97-AF65-F5344CB8AC3E}">
        <p14:creationId xmlns:p14="http://schemas.microsoft.com/office/powerpoint/2010/main" val="2895942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2" y="-3"/>
            <a:ext cx="11864039" cy="6858003"/>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8" name="Title 1"/>
          <p:cNvSpPr>
            <a:spLocks noGrp="1"/>
          </p:cNvSpPr>
          <p:nvPr>
            <p:ph type="title" hasCustomPrompt="1"/>
          </p:nvPr>
        </p:nvSpPr>
        <p:spPr>
          <a:xfrm>
            <a:off x="1407584" y="897995"/>
            <a:ext cx="7315200" cy="473607"/>
          </a:xfrm>
          <a:prstGeom prst="rect">
            <a:avLst/>
          </a:prstGeom>
        </p:spPr>
        <p:txBody>
          <a:bodyPr anchor="b">
            <a:noAutofit/>
          </a:bodyPr>
          <a:lstStyle>
            <a:lvl1pPr algn="l">
              <a:defRPr sz="1867" b="1"/>
            </a:lvl1pPr>
          </a:lstStyle>
          <a:p>
            <a:pPr lvl="0"/>
            <a:r>
              <a:rPr lang="sv-SE" dirty="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dirty="0"/>
              <a:t>Klicka här för att ändra format på bakgrundstexten</a:t>
            </a:r>
          </a:p>
        </p:txBody>
      </p:sp>
      <p:sp>
        <p:nvSpPr>
          <p:cNvPr id="10" name="textruta 9"/>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Tree>
    <p:extLst>
      <p:ext uri="{BB962C8B-B14F-4D97-AF65-F5344CB8AC3E}">
        <p14:creationId xmlns:p14="http://schemas.microsoft.com/office/powerpoint/2010/main" val="3648769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47"/>
            <a:ext cx="7315200" cy="473607"/>
          </a:xfrm>
          <a:prstGeom prst="rect">
            <a:avLst/>
          </a:prstGeom>
        </p:spPr>
        <p:txBody>
          <a:bodyPr anchor="b">
            <a:noAutofit/>
          </a:bodyPr>
          <a:lstStyle>
            <a:lvl1pPr algn="l">
              <a:defRPr sz="1867" b="1"/>
            </a:lvl1pPr>
          </a:lstStyle>
          <a:p>
            <a:pPr lvl="0"/>
            <a:r>
              <a:rPr lang="sv-SE" dirty="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dirty="0"/>
              <a:t>Klicka här för att ändra format på bakgrundstexten</a:t>
            </a: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281980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2021-12-01</a:t>
            </a:fld>
            <a:endParaRPr lang="sv-SE" sz="1333" dirty="0">
              <a:solidFill>
                <a:schemeClr val="tx1"/>
              </a:solidFill>
              <a:latin typeface="Arial"/>
              <a:cs typeface="Arial"/>
            </a:endParaRPr>
          </a:p>
          <a:p>
            <a:pPr algn="r"/>
            <a:r>
              <a:rPr lang="sv-SE" sz="1200" dirty="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257608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VO empty line">
    <p:bg>
      <p:bgRef idx="1001">
        <a:schemeClr val="bg1"/>
      </p:bgRef>
    </p:bg>
    <p:spTree>
      <p:nvGrpSpPr>
        <p:cNvPr id="1" name=""/>
        <p:cNvGrpSpPr/>
        <p:nvPr/>
      </p:nvGrpSpPr>
      <p:grpSpPr>
        <a:xfrm>
          <a:off x="0" y="0"/>
          <a:ext cx="0" cy="0"/>
          <a:chOff x="0" y="0"/>
          <a:chExt cx="0" cy="0"/>
        </a:xfrm>
      </p:grpSpPr>
      <p:sp>
        <p:nvSpPr>
          <p:cNvPr id="6" name="Plassholder for tittel 1"/>
          <p:cNvSpPr>
            <a:spLocks noGrp="1"/>
          </p:cNvSpPr>
          <p:nvPr>
            <p:ph type="title" hasCustomPrompt="1"/>
          </p:nvPr>
        </p:nvSpPr>
        <p:spPr>
          <a:xfrm>
            <a:off x="676837" y="365125"/>
            <a:ext cx="10838329" cy="566528"/>
          </a:xfrm>
          <a:prstGeom prst="rect">
            <a:avLst/>
          </a:prstGeom>
        </p:spPr>
        <p:txBody>
          <a:bodyPr vert="horz" lIns="0" tIns="45720" rIns="0" bIns="45720" rtlCol="0" anchor="ctr">
            <a:normAutofit/>
          </a:bodyPr>
          <a:lstStyle>
            <a:lvl1pPr>
              <a:defRPr sz="3200"/>
            </a:lvl1pPr>
          </a:lstStyle>
          <a:p>
            <a:r>
              <a:rPr lang="nb-NO" noProof="0" dirty="0"/>
              <a:t>N.M Klicka för att skriva rubrik</a:t>
            </a:r>
          </a:p>
        </p:txBody>
      </p:sp>
      <p:cxnSp>
        <p:nvCxnSpPr>
          <p:cNvPr id="12" name="Rett linje 11"/>
          <p:cNvCxnSpPr>
            <a:cxnSpLocks/>
          </p:cNvCxnSpPr>
          <p:nvPr userDrawn="1"/>
        </p:nvCxnSpPr>
        <p:spPr>
          <a:xfrm>
            <a:off x="676837" y="936505"/>
            <a:ext cx="1134336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ktangel 9">
            <a:extLst>
              <a:ext uri="{FF2B5EF4-FFF2-40B4-BE49-F238E27FC236}">
                <a16:creationId xmlns:a16="http://schemas.microsoft.com/office/drawing/2014/main" id="{531C0BE9-101F-4438-B954-EB0837CFC684}"/>
              </a:ext>
            </a:extLst>
          </p:cNvPr>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1" name="Rektangel 10">
            <a:extLst>
              <a:ext uri="{FF2B5EF4-FFF2-40B4-BE49-F238E27FC236}">
                <a16:creationId xmlns:a16="http://schemas.microsoft.com/office/drawing/2014/main" id="{741DB658-2906-4178-8A8A-A7ED8D6DEC58}"/>
              </a:ext>
            </a:extLst>
          </p:cNvPr>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3" name="Rektangel 12">
            <a:extLst>
              <a:ext uri="{FF2B5EF4-FFF2-40B4-BE49-F238E27FC236}">
                <a16:creationId xmlns:a16="http://schemas.microsoft.com/office/drawing/2014/main" id="{98E2269F-6D08-49E6-B49E-15D8898DD91B}"/>
              </a:ext>
            </a:extLst>
          </p:cNvPr>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4" name="Rektangel 13">
            <a:extLst>
              <a:ext uri="{FF2B5EF4-FFF2-40B4-BE49-F238E27FC236}">
                <a16:creationId xmlns:a16="http://schemas.microsoft.com/office/drawing/2014/main" id="{DCAC11BA-F87F-457D-A60A-176FD57D3AED}"/>
              </a:ext>
            </a:extLst>
          </p:cNvPr>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15" name="Rektangel 14">
            <a:extLst>
              <a:ext uri="{FF2B5EF4-FFF2-40B4-BE49-F238E27FC236}">
                <a16:creationId xmlns:a16="http://schemas.microsoft.com/office/drawing/2014/main" id="{B0C447CF-6038-43CA-9DD6-55AE4FBD698E}"/>
              </a:ext>
            </a:extLst>
          </p:cNvPr>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4627001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2.png"/><Relationship Id="rId2" Type="http://schemas.openxmlformats.org/officeDocument/2006/relationships/slideLayout" Target="../slideLayouts/slideLayout6.xml"/><Relationship Id="rId16"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18" name="textruta 17"/>
          <p:cNvSpPr txBox="1"/>
          <p:nvPr/>
        </p:nvSpPr>
        <p:spPr>
          <a:xfrm>
            <a:off x="10295469"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2021-12-01</a:t>
            </a:fld>
            <a:endParaRPr lang="sv-SE" sz="1333" dirty="0">
              <a:solidFill>
                <a:srgbClr val="FFFFFF"/>
              </a:solidFill>
              <a:latin typeface="Arial"/>
              <a:cs typeface="Arial"/>
            </a:endParaRPr>
          </a:p>
          <a:p>
            <a:pPr algn="r"/>
            <a:r>
              <a:rPr lang="sv-SE" sz="1200" dirty="0">
                <a:solidFill>
                  <a:srgbClr val="FFFFFF"/>
                </a:solidFill>
                <a:latin typeface="Arial"/>
                <a:cs typeface="Arial"/>
              </a:rPr>
              <a:t>Sida </a:t>
            </a:r>
            <a:fld id="{DB8626CC-5B25-4DDA-833E-9A441BDD6043}" type="slidenum">
              <a:rPr lang="sv-SE" sz="1200" smtClean="0">
                <a:solidFill>
                  <a:srgbClr val="FFFFFF"/>
                </a:solidFill>
                <a:latin typeface="Arial"/>
                <a:cs typeface="Arial"/>
              </a:rPr>
              <a:pPr algn="r"/>
              <a:t>‹#›</a:t>
            </a:fld>
            <a:endParaRPr lang="sv-SE" sz="1200" dirty="0">
              <a:solidFill>
                <a:srgbClr val="FFFFFF"/>
              </a:solidFill>
              <a:latin typeface="Arial"/>
              <a:cs typeface="Arial"/>
            </a:endParaRPr>
          </a:p>
        </p:txBody>
      </p:sp>
      <p:sp>
        <p:nvSpPr>
          <p:cNvPr id="20" name="TextBox 14"/>
          <p:cNvSpPr txBox="1"/>
          <p:nvPr/>
        </p:nvSpPr>
        <p:spPr>
          <a:xfrm>
            <a:off x="1484780" y="629803"/>
            <a:ext cx="5280587" cy="337447"/>
          </a:xfrm>
          <a:prstGeom prst="rect">
            <a:avLst/>
          </a:prstGeom>
          <a:noFill/>
        </p:spPr>
        <p:txBody>
          <a:bodyPr wrap="none" lIns="0" tIns="0" rIns="0" bIns="0" rtlCol="0" anchor="t" anchorCtr="0">
            <a:noAutofit/>
          </a:bodyPr>
          <a:lstStyle/>
          <a:p>
            <a:pPr>
              <a:lnSpc>
                <a:spcPts val="2000"/>
              </a:lnSpc>
            </a:pPr>
            <a:r>
              <a:rPr lang="sv-SE" sz="1400" b="1" i="0" u="none" kern="100" cap="none" spc="0" baseline="0" noProof="0" dirty="0">
                <a:solidFill>
                  <a:schemeClr val="bg1"/>
                </a:solidFill>
                <a:latin typeface="Arial"/>
                <a:cs typeface="Arial"/>
              </a:rPr>
              <a:t>Förvaltning</a:t>
            </a:r>
            <a:endParaRPr lang="sv-SE" sz="1200" b="1" i="0" u="none" kern="100" cap="none" spc="0" baseline="0" noProof="0" dirty="0">
              <a:solidFill>
                <a:schemeClr val="bg1"/>
              </a:solidFill>
              <a:latin typeface="Arial"/>
              <a:cs typeface="Arial"/>
            </a:endParaRPr>
          </a:p>
        </p:txBody>
      </p:sp>
      <p:sp>
        <p:nvSpPr>
          <p:cNvPr id="6" name="TextBox 14"/>
          <p:cNvSpPr txBox="1"/>
          <p:nvPr/>
        </p:nvSpPr>
        <p:spPr>
          <a:xfrm>
            <a:off x="1484780" y="789065"/>
            <a:ext cx="4065959" cy="304344"/>
          </a:xfrm>
          <a:prstGeom prst="rect">
            <a:avLst/>
          </a:prstGeom>
          <a:noFill/>
        </p:spPr>
        <p:txBody>
          <a:bodyPr wrap="none" lIns="0" tIns="0" rIns="0" bIns="0" rtlCol="0" anchor="t" anchorCtr="0">
            <a:noAutofit/>
          </a:bodyPr>
          <a:lstStyle/>
          <a:p>
            <a:pPr>
              <a:lnSpc>
                <a:spcPts val="2000"/>
              </a:lnSpc>
            </a:pPr>
            <a:r>
              <a:rPr lang="sv-SE" sz="1200" b="0" i="0" u="none" kern="100" cap="none" spc="0" baseline="0" noProof="0" dirty="0">
                <a:solidFill>
                  <a:schemeClr val="bg1"/>
                </a:solidFill>
                <a:latin typeface="Arial"/>
                <a:cs typeface="Arial"/>
              </a:rPr>
              <a:t>Avdelning</a:t>
            </a:r>
          </a:p>
        </p:txBody>
      </p:sp>
      <p:pic>
        <p:nvPicPr>
          <p:cNvPr id="7" name="Bildobjekt 6" descr="HBG_logo_liggande_VI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793" y="158708"/>
            <a:ext cx="2481580" cy="714877"/>
          </a:xfrm>
          <a:prstGeom prst="rect">
            <a:avLst/>
          </a:prstGeom>
        </p:spPr>
      </p:pic>
    </p:spTree>
    <p:extLst>
      <p:ext uri="{BB962C8B-B14F-4D97-AF65-F5344CB8AC3E}">
        <p14:creationId xmlns:p14="http://schemas.microsoft.com/office/powerpoint/2010/main" val="28858501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Lst>
  <p:hf sldNum="0" hdr="0" ftr="0" dt="0"/>
  <p:txStyles>
    <p:titleStyle>
      <a:lvl1pPr algn="l" defTabSz="609585" rtl="0" eaLnBrk="1" latinLnBrk="0" hangingPunct="1">
        <a:spcBef>
          <a:spcPct val="0"/>
        </a:spcBef>
        <a:buNone/>
        <a:defRPr sz="5333"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12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2021-12-01</a:t>
            </a:fld>
            <a:endParaRPr lang="en-US" sz="2400" b="1" dirty="0">
              <a:solidFill>
                <a:schemeClr val="bg1"/>
              </a:solidFill>
              <a:effectLst/>
              <a:latin typeface="HelveticaNeueLT Std" pitchFamily="34" charset="0"/>
            </a:endParaRPr>
          </a:p>
        </p:txBody>
      </p:sp>
      <p:pic>
        <p:nvPicPr>
          <p:cNvPr id="5" name="Bildobjekt 4"/>
          <p:cNvPicPr>
            <a:picLocks/>
          </p:cNvPicPr>
          <p:nvPr/>
        </p:nvPicPr>
        <p:blipFill>
          <a:blip r:embed="rId17" cstate="print">
            <a:extLst>
              <a:ext uri="{28A0092B-C50C-407E-A947-70E740481C1C}">
                <a14:useLocalDpi xmlns:a14="http://schemas.microsoft.com/office/drawing/2010/main" val="0"/>
              </a:ext>
            </a:extLst>
          </a:blip>
          <a:stretch>
            <a:fillRect/>
          </a:stretch>
        </p:blipFill>
        <p:spPr>
          <a:xfrm>
            <a:off x="11610965" y="6251174"/>
            <a:ext cx="446556" cy="472220"/>
          </a:xfrm>
          <a:prstGeom prst="rect">
            <a:avLst/>
          </a:prstGeom>
        </p:spPr>
      </p:pic>
    </p:spTree>
    <p:extLst>
      <p:ext uri="{BB962C8B-B14F-4D97-AF65-F5344CB8AC3E}">
        <p14:creationId xmlns:p14="http://schemas.microsoft.com/office/powerpoint/2010/main" val="379453371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8.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4.bin"/><Relationship Id="rId4"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mailto:abc.def@ghi.kl"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hyperlink" Target="file:///\\abc\def\ghikl"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7.xml"/><Relationship Id="rId1" Type="http://schemas.openxmlformats.org/officeDocument/2006/relationships/vmlDrawing" Target="../drawings/vmlDrawing5.vml"/><Relationship Id="rId5" Type="http://schemas.openxmlformats.org/officeDocument/2006/relationships/image" Target="../media/image8.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7.emf"/><Relationship Id="rId5" Type="http://schemas.openxmlformats.org/officeDocument/2006/relationships/oleObject" Target="../embeddings/oleObject5.bin"/><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Målsättning</a:t>
            </a:r>
            <a:endParaRPr lang="nb-NO" dirty="0"/>
          </a:p>
        </p:txBody>
      </p:sp>
      <p:sp>
        <p:nvSpPr>
          <p:cNvPr id="3" name="Platshållare för innehåll 1">
            <a:extLst>
              <a:ext uri="{FF2B5EF4-FFF2-40B4-BE49-F238E27FC236}">
                <a16:creationId xmlns:a16="http://schemas.microsoft.com/office/drawing/2014/main" id="{44BFA6B8-75F4-46D2-B221-BF1315339151}"/>
              </a:ext>
            </a:extLst>
          </p:cNvPr>
          <p:cNvSpPr txBox="1">
            <a:spLocks/>
          </p:cNvSpPr>
          <p:nvPr/>
        </p:nvSpPr>
        <p:spPr>
          <a:xfrm>
            <a:off x="601799" y="1327943"/>
            <a:ext cx="10543823" cy="4202113"/>
          </a:xfrm>
          <a:prstGeom prst="rect">
            <a:avLst/>
          </a:prstGeom>
        </p:spPr>
        <p:txBody>
          <a:bodyPr/>
          <a:lst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sv-SE" sz="2000" b="0" dirty="0"/>
              <a:t>Målsättningen med automatisering kan vara en eller flera av nedanstående punkter:</a:t>
            </a:r>
          </a:p>
          <a:p>
            <a:pPr marL="257168" indent="-257168">
              <a:buFont typeface="Arial" panose="020B0604020202020204" pitchFamily="34" charset="0"/>
              <a:buChar char="•"/>
            </a:pPr>
            <a:r>
              <a:rPr lang="sv-SE" sz="2000" b="0" dirty="0"/>
              <a:t>Ökad effektivitet</a:t>
            </a:r>
          </a:p>
          <a:p>
            <a:pPr marL="257168" indent="-257168">
              <a:buFont typeface="Arial" panose="020B0604020202020204" pitchFamily="34" charset="0"/>
              <a:buChar char="•"/>
            </a:pPr>
            <a:r>
              <a:rPr lang="sv-SE" sz="2000" b="0" dirty="0"/>
              <a:t>Frigjord tid till mer värdeskapande och givande arbetsuppgifter</a:t>
            </a:r>
          </a:p>
          <a:p>
            <a:pPr marL="257168" indent="-257168">
              <a:buFont typeface="Arial" panose="020B0604020202020204" pitchFamily="34" charset="0"/>
              <a:buChar char="•"/>
            </a:pPr>
            <a:r>
              <a:rPr lang="sv-SE" sz="2000" b="0" dirty="0"/>
              <a:t>Reducering av mänskliga fel</a:t>
            </a:r>
          </a:p>
          <a:p>
            <a:pPr marL="257168" indent="-257168">
              <a:buFont typeface="Arial" panose="020B0604020202020204" pitchFamily="34" charset="0"/>
              <a:buChar char="•"/>
            </a:pPr>
            <a:r>
              <a:rPr lang="sv-SE" sz="2000" b="0" dirty="0"/>
              <a:t>Standardisering av process</a:t>
            </a:r>
          </a:p>
          <a:p>
            <a:pPr marL="257168" indent="-257168">
              <a:buFont typeface="Arial" panose="020B0604020202020204" pitchFamily="34" charset="0"/>
              <a:buChar char="•"/>
            </a:pPr>
            <a:r>
              <a:rPr lang="sv-SE" sz="2000" b="0" dirty="0"/>
              <a:t>Snabbare ärendehantering</a:t>
            </a:r>
          </a:p>
        </p:txBody>
      </p:sp>
      <p:graphicFrame>
        <p:nvGraphicFramePr>
          <p:cNvPr id="4" name="Diagram 3">
            <a:extLst>
              <a:ext uri="{FF2B5EF4-FFF2-40B4-BE49-F238E27FC236}">
                <a16:creationId xmlns:a16="http://schemas.microsoft.com/office/drawing/2014/main" id="{62875863-79F5-4385-BF5B-A70A75296316}"/>
              </a:ext>
            </a:extLst>
          </p:cNvPr>
          <p:cNvGraphicFramePr/>
          <p:nvPr>
            <p:extLst>
              <p:ext uri="{D42A27DB-BD31-4B8C-83A1-F6EECF244321}">
                <p14:modId xmlns:p14="http://schemas.microsoft.com/office/powerpoint/2010/main" val="4150706829"/>
              </p:ext>
            </p:extLst>
          </p:nvPr>
        </p:nvGraphicFramePr>
        <p:xfrm>
          <a:off x="3579051" y="3786864"/>
          <a:ext cx="2314563" cy="2220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upp 1">
            <a:extLst>
              <a:ext uri="{FF2B5EF4-FFF2-40B4-BE49-F238E27FC236}">
                <a16:creationId xmlns:a16="http://schemas.microsoft.com/office/drawing/2014/main" id="{B2E603B1-8F64-4BC1-9C1B-3FCC4FF06B93}"/>
              </a:ext>
            </a:extLst>
          </p:cNvPr>
          <p:cNvGrpSpPr/>
          <p:nvPr/>
        </p:nvGrpSpPr>
        <p:grpSpPr>
          <a:xfrm>
            <a:off x="6688481" y="3645791"/>
            <a:ext cx="3370504" cy="2689352"/>
            <a:chOff x="5611098" y="3243064"/>
            <a:chExt cx="3370504" cy="2689352"/>
          </a:xfrm>
        </p:grpSpPr>
        <p:graphicFrame>
          <p:nvGraphicFramePr>
            <p:cNvPr id="5" name="Diagram 4">
              <a:extLst>
                <a:ext uri="{FF2B5EF4-FFF2-40B4-BE49-F238E27FC236}">
                  <a16:creationId xmlns:a16="http://schemas.microsoft.com/office/drawing/2014/main" id="{61807A30-0819-4B21-9C45-DEFCECFBC1E8}"/>
                </a:ext>
              </a:extLst>
            </p:cNvPr>
            <p:cNvGraphicFramePr>
              <a:graphicFrameLocks noChangeAspect="1"/>
            </p:cNvGraphicFramePr>
            <p:nvPr>
              <p:extLst>
                <p:ext uri="{D42A27DB-BD31-4B8C-83A1-F6EECF244321}">
                  <p14:modId xmlns:p14="http://schemas.microsoft.com/office/powerpoint/2010/main" val="3736793164"/>
                </p:ext>
              </p:extLst>
            </p:nvPr>
          </p:nvGraphicFramePr>
          <p:xfrm>
            <a:off x="5611098" y="3243064"/>
            <a:ext cx="3370504" cy="26893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kstSylinder 38">
              <a:extLst>
                <a:ext uri="{FF2B5EF4-FFF2-40B4-BE49-F238E27FC236}">
                  <a16:creationId xmlns:a16="http://schemas.microsoft.com/office/drawing/2014/main" id="{A8184AD0-46CA-42AC-B260-618B37FA3A06}"/>
                </a:ext>
              </a:extLst>
            </p:cNvPr>
            <p:cNvSpPr txBox="1">
              <a:spLocks noChangeAspect="1"/>
            </p:cNvSpPr>
            <p:nvPr/>
          </p:nvSpPr>
          <p:spPr>
            <a:xfrm>
              <a:off x="6652619" y="4021105"/>
              <a:ext cx="1412684" cy="946806"/>
            </a:xfrm>
            <a:prstGeom prst="rect">
              <a:avLst/>
            </a:prstGeom>
            <a:noFill/>
          </p:spPr>
          <p:txBody>
            <a:bodyPr wrap="square" rtlCol="0">
              <a:spAutoFit/>
            </a:bodyPr>
            <a:lstStyle/>
            <a:p>
              <a:pPr defTabSz="609585"/>
              <a:r>
                <a:rPr lang="sv-SE" b="1" dirty="0" err="1">
                  <a:solidFill>
                    <a:prstClr val="black"/>
                  </a:solidFill>
                  <a:latin typeface="Arial"/>
                </a:rPr>
                <a:t>R</a:t>
              </a:r>
              <a:r>
                <a:rPr lang="sv-SE" dirty="0" err="1">
                  <a:solidFill>
                    <a:prstClr val="black"/>
                  </a:solidFill>
                  <a:latin typeface="Arial"/>
                </a:rPr>
                <a:t>obotic</a:t>
              </a:r>
              <a:r>
                <a:rPr lang="sv-SE" dirty="0">
                  <a:solidFill>
                    <a:prstClr val="black"/>
                  </a:solidFill>
                  <a:latin typeface="Arial"/>
                </a:rPr>
                <a:t> </a:t>
              </a:r>
              <a:r>
                <a:rPr lang="sv-SE" b="1" dirty="0">
                  <a:solidFill>
                    <a:prstClr val="black"/>
                  </a:solidFill>
                  <a:latin typeface="Arial"/>
                </a:rPr>
                <a:t>P</a:t>
              </a:r>
              <a:r>
                <a:rPr lang="sv-SE" dirty="0">
                  <a:solidFill>
                    <a:prstClr val="black"/>
                  </a:solidFill>
                  <a:latin typeface="Arial"/>
                </a:rPr>
                <a:t>rocess </a:t>
              </a:r>
              <a:r>
                <a:rPr lang="sv-SE" b="1" dirty="0">
                  <a:solidFill>
                    <a:prstClr val="black"/>
                  </a:solidFill>
                  <a:latin typeface="Arial"/>
                </a:rPr>
                <a:t>A</a:t>
              </a:r>
              <a:r>
                <a:rPr lang="sv-SE" dirty="0">
                  <a:solidFill>
                    <a:prstClr val="black"/>
                  </a:solidFill>
                  <a:latin typeface="Arial"/>
                </a:rPr>
                <a:t>utomation</a:t>
              </a:r>
            </a:p>
          </p:txBody>
        </p:sp>
        <p:grpSp>
          <p:nvGrpSpPr>
            <p:cNvPr id="8" name="Group 38">
              <a:extLst>
                <a:ext uri="{FF2B5EF4-FFF2-40B4-BE49-F238E27FC236}">
                  <a16:creationId xmlns:a16="http://schemas.microsoft.com/office/drawing/2014/main" id="{4775868F-8266-4F3F-B0C1-1302E6190BAC}"/>
                </a:ext>
              </a:extLst>
            </p:cNvPr>
            <p:cNvGrpSpPr>
              <a:grpSpLocks noChangeAspect="1"/>
            </p:cNvGrpSpPr>
            <p:nvPr/>
          </p:nvGrpSpPr>
          <p:grpSpPr>
            <a:xfrm>
              <a:off x="8065306" y="4587740"/>
              <a:ext cx="503123" cy="494266"/>
              <a:chOff x="10890736" y="3599105"/>
              <a:chExt cx="637836" cy="626614"/>
            </a:xfrm>
          </p:grpSpPr>
          <p:grpSp>
            <p:nvGrpSpPr>
              <p:cNvPr id="9" name="Group 23">
                <a:extLst>
                  <a:ext uri="{FF2B5EF4-FFF2-40B4-BE49-F238E27FC236}">
                    <a16:creationId xmlns:a16="http://schemas.microsoft.com/office/drawing/2014/main" id="{D7F1AA8A-BC52-4B39-B4B4-D5DA600C0965}"/>
                  </a:ext>
                </a:extLst>
              </p:cNvPr>
              <p:cNvGrpSpPr/>
              <p:nvPr/>
            </p:nvGrpSpPr>
            <p:grpSpPr>
              <a:xfrm>
                <a:off x="10890736" y="3599105"/>
                <a:ext cx="637836" cy="626614"/>
                <a:chOff x="8045727" y="2504662"/>
                <a:chExt cx="1007229" cy="1007229"/>
              </a:xfrm>
            </p:grpSpPr>
            <p:pic>
              <p:nvPicPr>
                <p:cNvPr id="13" name="Picture 8" descr="https://d30y9cdsu7xlg0.cloudfront.net/png/93099-200.png">
                  <a:extLst>
                    <a:ext uri="{FF2B5EF4-FFF2-40B4-BE49-F238E27FC236}">
                      <a16:creationId xmlns:a16="http://schemas.microsoft.com/office/drawing/2014/main" id="{75C456B6-4ADE-4182-AE31-C90B7D67A8E5}"/>
                    </a:ext>
                  </a:extLst>
                </p:cNvPr>
                <p:cNvPicPr>
                  <a:picLocks noChangeAspect="1" noChangeArrowheads="1"/>
                </p:cNvPicPr>
                <p:nvPr/>
              </p:nvPicPr>
              <p:blipFill>
                <a:blip r:embed="rId13">
                  <a:duotone>
                    <a:srgbClr val="A6A6A6">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045727" y="2504662"/>
                  <a:ext cx="1007229" cy="1007229"/>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20">
                  <a:extLst>
                    <a:ext uri="{FF2B5EF4-FFF2-40B4-BE49-F238E27FC236}">
                      <a16:creationId xmlns:a16="http://schemas.microsoft.com/office/drawing/2014/main" id="{6687CAB8-FFFB-410B-9A82-3E9C4286CF3C}"/>
                    </a:ext>
                  </a:extLst>
                </p:cNvPr>
                <p:cNvGrpSpPr/>
                <p:nvPr/>
              </p:nvGrpSpPr>
              <p:grpSpPr>
                <a:xfrm>
                  <a:off x="8469083" y="2908069"/>
                  <a:ext cx="292011" cy="280467"/>
                  <a:chOff x="8997741" y="4684263"/>
                  <a:chExt cx="242208" cy="240876"/>
                </a:xfrm>
              </p:grpSpPr>
              <p:sp>
                <p:nvSpPr>
                  <p:cNvPr id="15" name="Rectangle 18">
                    <a:extLst>
                      <a:ext uri="{FF2B5EF4-FFF2-40B4-BE49-F238E27FC236}">
                        <a16:creationId xmlns:a16="http://schemas.microsoft.com/office/drawing/2014/main" id="{7749906E-D5FC-493D-BCE2-8A605BC258BA}"/>
                      </a:ext>
                    </a:extLst>
                  </p:cNvPr>
                  <p:cNvSpPr/>
                  <p:nvPr/>
                </p:nvSpPr>
                <p:spPr bwMode="auto">
                  <a:xfrm>
                    <a:off x="9035142" y="4722496"/>
                    <a:ext cx="162897" cy="163830"/>
                  </a:xfrm>
                  <a:prstGeom prst="rect">
                    <a:avLst/>
                  </a:prstGeom>
                  <a:solidFill>
                    <a:sysClr val="window" lastClr="FFFFFF"/>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63" fontAlgn="base">
                      <a:spcBef>
                        <a:spcPct val="0"/>
                      </a:spcBef>
                      <a:spcAft>
                        <a:spcPct val="50000"/>
                      </a:spcAft>
                      <a:buClr>
                        <a:srgbClr val="831811"/>
                      </a:buClr>
                      <a:buSzPct val="80000"/>
                      <a:tabLst>
                        <a:tab pos="3228975" algn="l"/>
                        <a:tab pos="4665663" algn="r"/>
                      </a:tabLst>
                      <a:defRPr/>
                    </a:pPr>
                    <a:endParaRPr lang="sv-SE" b="1" kern="0">
                      <a:solidFill>
                        <a:srgbClr val="831811"/>
                      </a:solidFill>
                      <a:latin typeface="Arial" panose="020B0604020202020204"/>
                      <a:ea typeface="ヒラギノ角ゴ ProN W3" charset="0"/>
                      <a:cs typeface="Helvetica Neue Medium"/>
                      <a:sym typeface="Gill Sans" charset="0"/>
                    </a:endParaRPr>
                  </a:p>
                </p:txBody>
              </p:sp>
              <p:pic>
                <p:nvPicPr>
                  <p:cNvPr id="16" name="Picture 17" descr="A close up of a sign&#10;&#10;Description generated with very high confidence">
                    <a:extLst>
                      <a:ext uri="{FF2B5EF4-FFF2-40B4-BE49-F238E27FC236}">
                        <a16:creationId xmlns:a16="http://schemas.microsoft.com/office/drawing/2014/main" id="{5C1FA929-5D33-4115-99B4-36FAF42C875D}"/>
                      </a:ext>
                    </a:extLst>
                  </p:cNvPr>
                  <p:cNvPicPr>
                    <a:picLocks noChangeAspect="1"/>
                  </p:cNvPicPr>
                  <p:nvPr/>
                </p:nvPicPr>
                <p:blipFill>
                  <a:blip r:embed="rId14"/>
                  <a:stretch>
                    <a:fillRect/>
                  </a:stretch>
                </p:blipFill>
                <p:spPr>
                  <a:xfrm>
                    <a:off x="8997741" y="4684263"/>
                    <a:ext cx="242208" cy="240876"/>
                  </a:xfrm>
                  <a:prstGeom prst="rect">
                    <a:avLst/>
                  </a:prstGeom>
                </p:spPr>
              </p:pic>
            </p:grpSp>
          </p:grpSp>
          <p:grpSp>
            <p:nvGrpSpPr>
              <p:cNvPr id="10" name="Group 2">
                <a:extLst>
                  <a:ext uri="{FF2B5EF4-FFF2-40B4-BE49-F238E27FC236}">
                    <a16:creationId xmlns:a16="http://schemas.microsoft.com/office/drawing/2014/main" id="{799B6F4E-6E58-4B9D-A78C-9A3669454C54}"/>
                  </a:ext>
                </a:extLst>
              </p:cNvPr>
              <p:cNvGrpSpPr/>
              <p:nvPr/>
            </p:nvGrpSpPr>
            <p:grpSpPr>
              <a:xfrm>
                <a:off x="11144248" y="3850071"/>
                <a:ext cx="203738" cy="174483"/>
                <a:chOff x="8211600" y="4288221"/>
                <a:chExt cx="203738" cy="174483"/>
              </a:xfrm>
            </p:grpSpPr>
            <p:sp>
              <p:nvSpPr>
                <p:cNvPr id="11" name="Rectangle 1">
                  <a:extLst>
                    <a:ext uri="{FF2B5EF4-FFF2-40B4-BE49-F238E27FC236}">
                      <a16:creationId xmlns:a16="http://schemas.microsoft.com/office/drawing/2014/main" id="{7BEADCB2-5E58-4FEA-AB71-BCE72A35DA7E}"/>
                    </a:ext>
                  </a:extLst>
                </p:cNvPr>
                <p:cNvSpPr/>
                <p:nvPr/>
              </p:nvSpPr>
              <p:spPr>
                <a:xfrm>
                  <a:off x="8211600" y="4288221"/>
                  <a:ext cx="203738" cy="174483"/>
                </a:xfrm>
                <a:prstGeom prst="rect">
                  <a:avLst/>
                </a:prstGeom>
                <a:solidFill>
                  <a:srgbClr val="737373"/>
                </a:solidFill>
                <a:ln w="9525" cap="flat" cmpd="sng" algn="ctr">
                  <a:noFill/>
                  <a:prstDash val="solid"/>
                </a:ln>
                <a:effectLst/>
              </p:spPr>
              <p:txBody>
                <a:bodyPr rtlCol="0" anchor="ctr"/>
                <a:lstStyle/>
                <a:p>
                  <a:pPr algn="ctr" defTabSz="609585">
                    <a:defRPr/>
                  </a:pPr>
                  <a:endParaRPr lang="en-GB" sz="2400" kern="0">
                    <a:solidFill>
                      <a:prstClr val="white"/>
                    </a:solidFill>
                    <a:latin typeface="Arial"/>
                  </a:endParaRPr>
                </a:p>
              </p:txBody>
            </p:sp>
            <p:pic>
              <p:nvPicPr>
                <p:cNvPr id="12" name="Bildobjekt 15" descr="HBG_logo_liggande_CMYK.png">
                  <a:extLst>
                    <a:ext uri="{FF2B5EF4-FFF2-40B4-BE49-F238E27FC236}">
                      <a16:creationId xmlns:a16="http://schemas.microsoft.com/office/drawing/2014/main" id="{F8F71DED-479B-4621-8F53-B5CF1475E050}"/>
                    </a:ext>
                  </a:extLst>
                </p:cNvPr>
                <p:cNvPicPr>
                  <a:picLocks noChangeAspect="1"/>
                </p:cNvPicPr>
                <p:nvPr/>
              </p:nvPicPr>
              <p:blipFill rotWithShape="1">
                <a:blip r:embed="rId15">
                  <a:extLst>
                    <a:ext uri="{28A0092B-C50C-407E-A947-70E740481C1C}">
                      <a14:useLocalDpi xmlns:a14="http://schemas.microsoft.com/office/drawing/2010/main" val="0"/>
                    </a:ext>
                  </a:extLst>
                </a:blip>
                <a:srcRect r="80521"/>
                <a:stretch/>
              </p:blipFill>
              <p:spPr>
                <a:xfrm>
                  <a:off x="8261907" y="4298146"/>
                  <a:ext cx="110568" cy="160687"/>
                </a:xfrm>
                <a:prstGeom prst="rect">
                  <a:avLst/>
                </a:prstGeom>
              </p:spPr>
            </p:pic>
          </p:grpSp>
        </p:grpSp>
        <p:grpSp>
          <p:nvGrpSpPr>
            <p:cNvPr id="17" name="Group 39">
              <a:extLst>
                <a:ext uri="{FF2B5EF4-FFF2-40B4-BE49-F238E27FC236}">
                  <a16:creationId xmlns:a16="http://schemas.microsoft.com/office/drawing/2014/main" id="{F4C37C0E-79F0-42B7-9086-0CF7360CCC17}"/>
                </a:ext>
              </a:extLst>
            </p:cNvPr>
            <p:cNvGrpSpPr>
              <a:grpSpLocks noChangeAspect="1"/>
            </p:cNvGrpSpPr>
            <p:nvPr/>
          </p:nvGrpSpPr>
          <p:grpSpPr>
            <a:xfrm>
              <a:off x="5972450" y="4560411"/>
              <a:ext cx="503123" cy="494266"/>
              <a:chOff x="8166064" y="3599105"/>
              <a:chExt cx="637836" cy="626614"/>
            </a:xfrm>
          </p:grpSpPr>
          <p:grpSp>
            <p:nvGrpSpPr>
              <p:cNvPr id="18" name="Group 23">
                <a:extLst>
                  <a:ext uri="{FF2B5EF4-FFF2-40B4-BE49-F238E27FC236}">
                    <a16:creationId xmlns:a16="http://schemas.microsoft.com/office/drawing/2014/main" id="{E1CEEDA9-07D5-4169-89DB-412F7C9C64BB}"/>
                  </a:ext>
                </a:extLst>
              </p:cNvPr>
              <p:cNvGrpSpPr/>
              <p:nvPr/>
            </p:nvGrpSpPr>
            <p:grpSpPr>
              <a:xfrm>
                <a:off x="8166064" y="3599105"/>
                <a:ext cx="637836" cy="626614"/>
                <a:chOff x="8045727" y="2504662"/>
                <a:chExt cx="1007229" cy="1007229"/>
              </a:xfrm>
            </p:grpSpPr>
            <p:pic>
              <p:nvPicPr>
                <p:cNvPr id="22" name="Picture 8" descr="https://d30y9cdsu7xlg0.cloudfront.net/png/93099-200.png">
                  <a:extLst>
                    <a:ext uri="{FF2B5EF4-FFF2-40B4-BE49-F238E27FC236}">
                      <a16:creationId xmlns:a16="http://schemas.microsoft.com/office/drawing/2014/main" id="{20D2727C-D668-43B3-966B-783F3BD540F2}"/>
                    </a:ext>
                  </a:extLst>
                </p:cNvPr>
                <p:cNvPicPr>
                  <a:picLocks noChangeAspect="1" noChangeArrowheads="1"/>
                </p:cNvPicPr>
                <p:nvPr/>
              </p:nvPicPr>
              <p:blipFill>
                <a:blip r:embed="rId13">
                  <a:duotone>
                    <a:srgbClr val="A6A6A6">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045727" y="2504662"/>
                  <a:ext cx="1007229" cy="1007229"/>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0">
                  <a:extLst>
                    <a:ext uri="{FF2B5EF4-FFF2-40B4-BE49-F238E27FC236}">
                      <a16:creationId xmlns:a16="http://schemas.microsoft.com/office/drawing/2014/main" id="{4F5E24D4-F938-4F09-A063-0F7488C8CCD5}"/>
                    </a:ext>
                  </a:extLst>
                </p:cNvPr>
                <p:cNvGrpSpPr/>
                <p:nvPr/>
              </p:nvGrpSpPr>
              <p:grpSpPr>
                <a:xfrm>
                  <a:off x="8469083" y="2908069"/>
                  <a:ext cx="292011" cy="280467"/>
                  <a:chOff x="8997741" y="4684263"/>
                  <a:chExt cx="242208" cy="240876"/>
                </a:xfrm>
              </p:grpSpPr>
              <p:sp>
                <p:nvSpPr>
                  <p:cNvPr id="24" name="Rectangle 18">
                    <a:extLst>
                      <a:ext uri="{FF2B5EF4-FFF2-40B4-BE49-F238E27FC236}">
                        <a16:creationId xmlns:a16="http://schemas.microsoft.com/office/drawing/2014/main" id="{A72CA984-DB63-4D67-BCD5-DE20F9CBF4CD}"/>
                      </a:ext>
                    </a:extLst>
                  </p:cNvPr>
                  <p:cNvSpPr/>
                  <p:nvPr/>
                </p:nvSpPr>
                <p:spPr bwMode="auto">
                  <a:xfrm>
                    <a:off x="9035142" y="4722496"/>
                    <a:ext cx="162897" cy="163830"/>
                  </a:xfrm>
                  <a:prstGeom prst="rect">
                    <a:avLst/>
                  </a:prstGeom>
                  <a:solidFill>
                    <a:sysClr val="window" lastClr="FFFFFF"/>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63" fontAlgn="base">
                      <a:spcBef>
                        <a:spcPct val="0"/>
                      </a:spcBef>
                      <a:spcAft>
                        <a:spcPct val="50000"/>
                      </a:spcAft>
                      <a:buClr>
                        <a:srgbClr val="831811"/>
                      </a:buClr>
                      <a:buSzPct val="80000"/>
                      <a:tabLst>
                        <a:tab pos="3228975" algn="l"/>
                        <a:tab pos="4665663" algn="r"/>
                      </a:tabLst>
                      <a:defRPr/>
                    </a:pPr>
                    <a:endParaRPr lang="sv-SE" b="1" kern="0">
                      <a:solidFill>
                        <a:srgbClr val="831811"/>
                      </a:solidFill>
                      <a:latin typeface="Arial" panose="020B0604020202020204"/>
                      <a:ea typeface="ヒラギノ角ゴ ProN W3" charset="0"/>
                      <a:cs typeface="Helvetica Neue Medium"/>
                      <a:sym typeface="Gill Sans" charset="0"/>
                    </a:endParaRPr>
                  </a:p>
                </p:txBody>
              </p:sp>
              <p:pic>
                <p:nvPicPr>
                  <p:cNvPr id="25" name="Picture 17" descr="A close up of a sign&#10;&#10;Description generated with very high confidence">
                    <a:extLst>
                      <a:ext uri="{FF2B5EF4-FFF2-40B4-BE49-F238E27FC236}">
                        <a16:creationId xmlns:a16="http://schemas.microsoft.com/office/drawing/2014/main" id="{AFFD0D35-2BED-48CD-B7D6-6E1DF9B2CAD9}"/>
                      </a:ext>
                    </a:extLst>
                  </p:cNvPr>
                  <p:cNvPicPr>
                    <a:picLocks noChangeAspect="1"/>
                  </p:cNvPicPr>
                  <p:nvPr/>
                </p:nvPicPr>
                <p:blipFill>
                  <a:blip r:embed="rId14"/>
                  <a:stretch>
                    <a:fillRect/>
                  </a:stretch>
                </p:blipFill>
                <p:spPr>
                  <a:xfrm>
                    <a:off x="8997741" y="4684263"/>
                    <a:ext cx="242208" cy="240876"/>
                  </a:xfrm>
                  <a:prstGeom prst="rect">
                    <a:avLst/>
                  </a:prstGeom>
                </p:spPr>
              </p:pic>
            </p:grpSp>
          </p:grpSp>
          <p:grpSp>
            <p:nvGrpSpPr>
              <p:cNvPr id="19" name="Group 35">
                <a:extLst>
                  <a:ext uri="{FF2B5EF4-FFF2-40B4-BE49-F238E27FC236}">
                    <a16:creationId xmlns:a16="http://schemas.microsoft.com/office/drawing/2014/main" id="{2F062CD3-D888-4E8B-872F-65FA07DC7630}"/>
                  </a:ext>
                </a:extLst>
              </p:cNvPr>
              <p:cNvGrpSpPr/>
              <p:nvPr/>
            </p:nvGrpSpPr>
            <p:grpSpPr>
              <a:xfrm>
                <a:off x="8417719" y="3850071"/>
                <a:ext cx="203738" cy="174483"/>
                <a:chOff x="8211600" y="4288221"/>
                <a:chExt cx="203738" cy="174483"/>
              </a:xfrm>
            </p:grpSpPr>
            <p:sp>
              <p:nvSpPr>
                <p:cNvPr id="20" name="Rectangle 36">
                  <a:extLst>
                    <a:ext uri="{FF2B5EF4-FFF2-40B4-BE49-F238E27FC236}">
                      <a16:creationId xmlns:a16="http://schemas.microsoft.com/office/drawing/2014/main" id="{931E23DE-379C-4CC6-973C-5E8D92BD416D}"/>
                    </a:ext>
                  </a:extLst>
                </p:cNvPr>
                <p:cNvSpPr/>
                <p:nvPr/>
              </p:nvSpPr>
              <p:spPr>
                <a:xfrm>
                  <a:off x="8211600" y="4288221"/>
                  <a:ext cx="203738" cy="174483"/>
                </a:xfrm>
                <a:prstGeom prst="rect">
                  <a:avLst/>
                </a:prstGeom>
                <a:solidFill>
                  <a:srgbClr val="737373"/>
                </a:solidFill>
                <a:ln w="9525" cap="flat" cmpd="sng" algn="ctr">
                  <a:noFill/>
                  <a:prstDash val="solid"/>
                </a:ln>
                <a:effectLst/>
              </p:spPr>
              <p:txBody>
                <a:bodyPr rtlCol="0" anchor="ctr"/>
                <a:lstStyle/>
                <a:p>
                  <a:pPr algn="ctr" defTabSz="609585">
                    <a:defRPr/>
                  </a:pPr>
                  <a:endParaRPr lang="en-GB" sz="2400" kern="0">
                    <a:solidFill>
                      <a:prstClr val="white"/>
                    </a:solidFill>
                    <a:latin typeface="Arial"/>
                  </a:endParaRPr>
                </a:p>
              </p:txBody>
            </p:sp>
            <p:pic>
              <p:nvPicPr>
                <p:cNvPr id="21" name="Bildobjekt 15" descr="HBG_logo_liggande_CMYK.png">
                  <a:extLst>
                    <a:ext uri="{FF2B5EF4-FFF2-40B4-BE49-F238E27FC236}">
                      <a16:creationId xmlns:a16="http://schemas.microsoft.com/office/drawing/2014/main" id="{27FAB0C1-497F-437E-AB7B-97601942663A}"/>
                    </a:ext>
                  </a:extLst>
                </p:cNvPr>
                <p:cNvPicPr>
                  <a:picLocks noChangeAspect="1"/>
                </p:cNvPicPr>
                <p:nvPr/>
              </p:nvPicPr>
              <p:blipFill rotWithShape="1">
                <a:blip r:embed="rId15">
                  <a:extLst>
                    <a:ext uri="{28A0092B-C50C-407E-A947-70E740481C1C}">
                      <a14:useLocalDpi xmlns:a14="http://schemas.microsoft.com/office/drawing/2010/main" val="0"/>
                    </a:ext>
                  </a:extLst>
                </a:blip>
                <a:srcRect r="80521"/>
                <a:stretch/>
              </p:blipFill>
              <p:spPr>
                <a:xfrm>
                  <a:off x="8261907" y="4298146"/>
                  <a:ext cx="110568" cy="160687"/>
                </a:xfrm>
                <a:prstGeom prst="rect">
                  <a:avLst/>
                </a:prstGeom>
              </p:spPr>
            </p:pic>
          </p:grpSp>
        </p:grpSp>
      </p:grpSp>
    </p:spTree>
    <p:extLst>
      <p:ext uri="{BB962C8B-B14F-4D97-AF65-F5344CB8AC3E}">
        <p14:creationId xmlns:p14="http://schemas.microsoft.com/office/powerpoint/2010/main" val="2100852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Tågordning</a:t>
            </a:r>
            <a:endParaRPr lang="nb-NO" dirty="0"/>
          </a:p>
        </p:txBody>
      </p:sp>
      <p:sp>
        <p:nvSpPr>
          <p:cNvPr id="3" name="Platshållare för innehåll 2">
            <a:extLst>
              <a:ext uri="{FF2B5EF4-FFF2-40B4-BE49-F238E27FC236}">
                <a16:creationId xmlns:a16="http://schemas.microsoft.com/office/drawing/2014/main" id="{4F073EA2-B2ED-49AA-BE97-1199AFC7B574}"/>
              </a:ext>
            </a:extLst>
          </p:cNvPr>
          <p:cNvSpPr txBox="1">
            <a:spLocks/>
          </p:cNvSpPr>
          <p:nvPr/>
        </p:nvSpPr>
        <p:spPr>
          <a:xfrm>
            <a:off x="676837" y="1140331"/>
            <a:ext cx="7907867" cy="4732017"/>
          </a:xfrm>
          <a:prstGeom prst="rect">
            <a:avLst/>
          </a:prstGeom>
        </p:spPr>
        <p:txBody>
          <a:bodyPr/>
          <a:lstStyle>
            <a:lvl1pPr marL="0" indent="0" algn="l" defTabSz="342892" rtl="0" eaLnBrk="1" latinLnBrk="0" hangingPunct="1">
              <a:spcBef>
                <a:spcPct val="20000"/>
              </a:spcBef>
              <a:buFont typeface="Arial"/>
              <a:buNone/>
              <a:defRPr sz="1500" b="0" kern="1200">
                <a:solidFill>
                  <a:schemeClr val="tx1"/>
                </a:solidFill>
                <a:latin typeface="Arial"/>
                <a:ea typeface="+mn-ea"/>
                <a:cs typeface="Arial"/>
              </a:defRPr>
            </a:lvl1pPr>
            <a:lvl2pPr marL="557199" indent="-214308" algn="l" defTabSz="342892" rtl="0" eaLnBrk="1" latinLnBrk="0" hangingPunct="1">
              <a:spcBef>
                <a:spcPct val="20000"/>
              </a:spcBef>
              <a:buFont typeface="Arial"/>
              <a:buChar char="–"/>
              <a:defRPr sz="1350" kern="1200">
                <a:solidFill>
                  <a:schemeClr val="tx1"/>
                </a:solidFill>
                <a:latin typeface="Arial"/>
                <a:ea typeface="+mn-ea"/>
                <a:cs typeface="Arial"/>
              </a:defRPr>
            </a:lvl2pPr>
            <a:lvl3pPr marL="857228" indent="-171446" algn="l" defTabSz="342892" rtl="0" eaLnBrk="1" latinLnBrk="0" hangingPunct="1">
              <a:spcBef>
                <a:spcPct val="20000"/>
              </a:spcBef>
              <a:buFont typeface="Arial"/>
              <a:buChar char="•"/>
              <a:defRPr sz="1200" kern="1200">
                <a:solidFill>
                  <a:schemeClr val="tx1"/>
                </a:solidFill>
                <a:latin typeface="Arial"/>
                <a:ea typeface="+mn-ea"/>
                <a:cs typeface="Arial"/>
              </a:defRPr>
            </a:lvl3pPr>
            <a:lvl4pPr marL="1200120" indent="-171446" algn="l" defTabSz="342892" rtl="0" eaLnBrk="1" latinLnBrk="0" hangingPunct="1">
              <a:spcBef>
                <a:spcPct val="20000"/>
              </a:spcBef>
              <a:buFont typeface="Arial"/>
              <a:buChar char="–"/>
              <a:defRPr sz="1050" kern="1200">
                <a:solidFill>
                  <a:schemeClr val="tx1"/>
                </a:solidFill>
                <a:latin typeface="Arial"/>
                <a:ea typeface="+mn-ea"/>
                <a:cs typeface="Arial"/>
              </a:defRPr>
            </a:lvl4pPr>
            <a:lvl5pPr marL="1543012" indent="-171446" algn="l" defTabSz="342892" rtl="0" eaLnBrk="1" latinLnBrk="0" hangingPunct="1">
              <a:spcBef>
                <a:spcPct val="20000"/>
              </a:spcBef>
              <a:buFont typeface="Arial"/>
              <a:buChar char="»"/>
              <a:defRPr sz="900" kern="1200">
                <a:solidFill>
                  <a:schemeClr val="tx1"/>
                </a:solidFill>
                <a:latin typeface="Arial"/>
                <a:ea typeface="+mn-ea"/>
                <a:cs typeface="Arial"/>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892" rtl="0" eaLnBrk="1" fontAlgn="auto" latinLnBrk="0" hangingPunct="1">
              <a:lnSpc>
                <a:spcPct val="100000"/>
              </a:lnSpc>
              <a:spcBef>
                <a:spcPct val="20000"/>
              </a:spcBef>
              <a:spcAft>
                <a:spcPts val="0"/>
              </a:spcAft>
              <a:buClrTx/>
              <a:buSzTx/>
              <a:buFont typeface="Arial"/>
              <a:buNone/>
              <a:tabLst/>
              <a:defRPr/>
            </a:pPr>
            <a:r>
              <a:rPr kumimoji="0" lang="sv-SE" sz="2000" b="1" i="0" u="none" strike="noStrike" kern="1200" cap="none" spc="0" normalizeH="0" baseline="0" noProof="0" dirty="0">
                <a:ln>
                  <a:noFill/>
                </a:ln>
                <a:solidFill>
                  <a:sysClr val="windowText" lastClr="000000"/>
                </a:solidFill>
                <a:effectLst/>
                <a:uLnTx/>
                <a:uFillTx/>
                <a:latin typeface="Arial"/>
                <a:ea typeface="+mn-ea"/>
                <a:cs typeface="Arial"/>
              </a:rPr>
              <a:t>1) Identifiera process</a:t>
            </a:r>
          </a:p>
          <a:p>
            <a:pPr marL="257168" marR="0" lvl="0" indent="-257168" algn="l" defTabSz="342892"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ysClr val="windowText" lastClr="000000"/>
                </a:solidFill>
                <a:effectLst/>
                <a:uLnTx/>
                <a:uFillTx/>
                <a:latin typeface="Arial"/>
                <a:ea typeface="+mn-ea"/>
                <a:cs typeface="Arial"/>
              </a:rPr>
              <a:t>Verksamhetsplan kan utnyttjas för att identifiera potentiella kandidater för automatisering</a:t>
            </a:r>
          </a:p>
          <a:p>
            <a:pPr marL="257168" marR="0" lvl="0" indent="-257168" algn="l" defTabSz="342892"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ysClr val="windowText" lastClr="000000"/>
                </a:solidFill>
                <a:effectLst/>
                <a:uLnTx/>
                <a:uFillTx/>
                <a:latin typeface="Arial"/>
                <a:ea typeface="+mn-ea"/>
                <a:cs typeface="Arial"/>
              </a:rPr>
              <a:t>Är processen av rutinmässig karaktär utan behov av kreativitet?</a:t>
            </a:r>
          </a:p>
          <a:p>
            <a:pPr marL="257168" marR="0" lvl="0" indent="-257168" algn="l" defTabSz="342892"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ysClr val="windowText" lastClr="000000"/>
                </a:solidFill>
                <a:effectLst/>
                <a:uLnTx/>
                <a:uFillTx/>
                <a:latin typeface="Arial"/>
                <a:ea typeface="+mn-ea"/>
                <a:cs typeface="Arial"/>
              </a:rPr>
              <a:t>Är processen regelstyrd?</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kumimoji="0" lang="sv-SE" sz="2000" b="1" i="0" u="none" strike="noStrike" kern="1200" cap="none" spc="0" normalizeH="0" baseline="0" noProof="0" dirty="0">
                <a:ln>
                  <a:noFill/>
                </a:ln>
                <a:solidFill>
                  <a:sysClr val="windowText" lastClr="000000"/>
                </a:solidFill>
                <a:effectLst/>
                <a:uLnTx/>
                <a:uFillTx/>
                <a:latin typeface="Arial"/>
                <a:ea typeface="+mn-ea"/>
                <a:cs typeface="Arial"/>
              </a:rPr>
              <a:t>2) Kontakta Lars-Åke &amp; Rune för avstämning</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kumimoji="0" lang="sv-SE" sz="2000" b="1" i="0" u="none" strike="noStrike" kern="1200" cap="none" spc="0" normalizeH="0" baseline="0" noProof="0" dirty="0">
                <a:ln>
                  <a:noFill/>
                </a:ln>
                <a:solidFill>
                  <a:sysClr val="windowText" lastClr="000000"/>
                </a:solidFill>
                <a:effectLst/>
                <a:uLnTx/>
                <a:uFillTx/>
                <a:latin typeface="Arial"/>
                <a:ea typeface="+mn-ea"/>
                <a:cs typeface="Arial"/>
              </a:rPr>
              <a:t>3) Dokumentera process</a:t>
            </a:r>
          </a:p>
          <a:p>
            <a:pPr marL="257168" marR="0" lvl="0" indent="-257168" algn="l" defTabSz="342892"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ysClr val="windowText" lastClr="000000"/>
                </a:solidFill>
                <a:effectLst/>
                <a:uLnTx/>
                <a:uFillTx/>
                <a:latin typeface="Arial"/>
                <a:ea typeface="+mn-ea"/>
                <a:cs typeface="Arial"/>
              </a:rPr>
              <a:t>Processbeskrivning – detta dokument</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kumimoji="0" lang="sv-SE" sz="2000" b="1" i="0" u="none" strike="noStrike" kern="1200" cap="none" spc="0" normalizeH="0" baseline="0" noProof="0">
                <a:ln>
                  <a:noFill/>
                </a:ln>
                <a:solidFill>
                  <a:sysClr val="windowText" lastClr="000000"/>
                </a:solidFill>
                <a:effectLst/>
                <a:uLnTx/>
                <a:uFillTx/>
                <a:latin typeface="Arial"/>
                <a:ea typeface="+mn-ea"/>
                <a:cs typeface="Arial"/>
              </a:rPr>
              <a:t>4</a:t>
            </a:r>
            <a:r>
              <a:rPr kumimoji="0" lang="sv-SE" sz="2000" b="1" i="0" u="none" strike="noStrike" kern="1200" cap="none" spc="0" normalizeH="0" baseline="0" noProof="0" dirty="0">
                <a:ln>
                  <a:noFill/>
                </a:ln>
                <a:solidFill>
                  <a:sysClr val="windowText" lastClr="000000"/>
                </a:solidFill>
                <a:effectLst/>
                <a:uLnTx/>
                <a:uFillTx/>
                <a:latin typeface="Arial"/>
                <a:ea typeface="+mn-ea"/>
                <a:cs typeface="Arial"/>
              </a:rPr>
              <a:t>) Kontakta Lars-Åke &amp; Rune för genomgång</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kumimoji="0" lang="sv-SE" sz="2000" b="1" i="0" u="none" strike="noStrike" kern="1200" cap="none" spc="0" normalizeH="0" baseline="0" noProof="0" dirty="0">
                <a:ln>
                  <a:noFill/>
                </a:ln>
                <a:solidFill>
                  <a:sysClr val="windowText" lastClr="000000"/>
                </a:solidFill>
                <a:effectLst/>
                <a:uLnTx/>
                <a:uFillTx/>
                <a:latin typeface="Arial"/>
                <a:ea typeface="+mn-ea"/>
                <a:cs typeface="Arial"/>
              </a:rPr>
              <a:t>5) Lars-Åke eller Rune kontaktar utvecklare</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kumimoji="0" lang="sv-SE" sz="2000" b="1" i="0" u="none" strike="noStrike" kern="1200" cap="none" spc="0" normalizeH="0" baseline="0" noProof="0" dirty="0">
                <a:ln>
                  <a:noFill/>
                </a:ln>
                <a:solidFill>
                  <a:sysClr val="windowText" lastClr="000000"/>
                </a:solidFill>
                <a:effectLst/>
                <a:uLnTx/>
                <a:uFillTx/>
                <a:latin typeface="Arial"/>
                <a:ea typeface="+mn-ea"/>
                <a:cs typeface="Arial"/>
              </a:rPr>
              <a:t>6) Genomgång av process med utvecklare</a:t>
            </a:r>
            <a:endParaRPr kumimoji="0" lang="sv-SE" sz="2000" b="0" i="0" u="none" strike="noStrike" kern="1200" cap="none" spc="0" normalizeH="0" baseline="0" noProof="0" dirty="0">
              <a:ln>
                <a:noFill/>
              </a:ln>
              <a:solidFill>
                <a:sysClr val="windowText" lastClr="000000"/>
              </a:solidFill>
              <a:effectLst/>
              <a:uLnTx/>
              <a:uFillTx/>
              <a:latin typeface="Arial"/>
              <a:ea typeface="+mn-ea"/>
              <a:cs typeface="Arial"/>
            </a:endParaRPr>
          </a:p>
        </p:txBody>
      </p:sp>
    </p:spTree>
    <p:extLst>
      <p:ext uri="{BB962C8B-B14F-4D97-AF65-F5344CB8AC3E}">
        <p14:creationId xmlns:p14="http://schemas.microsoft.com/office/powerpoint/2010/main" val="1479467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Vanliga fallgropar vid processbeskrivning</a:t>
            </a:r>
            <a:endParaRPr lang="nb-NO" dirty="0"/>
          </a:p>
        </p:txBody>
      </p:sp>
      <p:sp>
        <p:nvSpPr>
          <p:cNvPr id="2" name="Rektangel 1">
            <a:extLst>
              <a:ext uri="{FF2B5EF4-FFF2-40B4-BE49-F238E27FC236}">
                <a16:creationId xmlns:a16="http://schemas.microsoft.com/office/drawing/2014/main" id="{A1A1E8A5-F1E9-49D1-9D73-DA414EDAE783}"/>
              </a:ext>
            </a:extLst>
          </p:cNvPr>
          <p:cNvSpPr/>
          <p:nvPr/>
        </p:nvSpPr>
        <p:spPr>
          <a:xfrm>
            <a:off x="583659" y="1044124"/>
            <a:ext cx="11507821" cy="4213141"/>
          </a:xfrm>
          <a:prstGeom prst="rect">
            <a:avLst/>
          </a:prstGeom>
        </p:spPr>
        <p:txBody>
          <a:bodyPr wrap="square">
            <a:spAutoFit/>
          </a:bodyPr>
          <a:lstStyle/>
          <a:p>
            <a:pPr lvl="0">
              <a:lnSpc>
                <a:spcPct val="150000"/>
              </a:lnSpc>
              <a:defRPr/>
            </a:pPr>
            <a:r>
              <a:rPr lang="sv-SE" sz="1200" dirty="0">
                <a:solidFill>
                  <a:prstClr val="black"/>
                </a:solidFill>
              </a:rPr>
              <a:t>Det är inte ovanligt att processbeskrivningarna behöver gå fram och tillbaka flera gånger mellan verksamhet och utvecklare innan beskrivningen är bra nog. Detta är inget konstigt utan snarare en naturlig del av arbetet. Men för att minimera antalet varv följer nedan några exempel på saker att ta hänsyn till när en process beskrivs:</a:t>
            </a:r>
            <a:br>
              <a:rPr lang="sv-SE" sz="1200" dirty="0">
                <a:solidFill>
                  <a:prstClr val="black"/>
                </a:solidFill>
              </a:rPr>
            </a:br>
            <a:endParaRPr lang="sv-SE" sz="1200" dirty="0">
              <a:solidFill>
                <a:prstClr val="black"/>
              </a:solidFill>
            </a:endParaRPr>
          </a:p>
          <a:p>
            <a:pPr marL="285750" indent="-285750">
              <a:lnSpc>
                <a:spcPct val="150000"/>
              </a:lnSpc>
              <a:buFont typeface="Arial" panose="020B0604020202020204" pitchFamily="34" charset="0"/>
              <a:buChar char="•"/>
              <a:defRPr/>
            </a:pPr>
            <a:r>
              <a:rPr lang="sv-SE" sz="1200" dirty="0">
                <a:solidFill>
                  <a:prstClr val="black"/>
                </a:solidFill>
              </a:rPr>
              <a:t>Beskriv inte bara den vanligaste varianten av processen utan försök även få med alla undantag och avvikelser</a:t>
            </a:r>
          </a:p>
          <a:p>
            <a:pPr marL="285750" lvl="0" indent="-285750">
              <a:lnSpc>
                <a:spcPct val="150000"/>
              </a:lnSpc>
              <a:buFont typeface="Arial" panose="020B0604020202020204" pitchFamily="34" charset="0"/>
              <a:buChar char="•"/>
              <a:defRPr/>
            </a:pPr>
            <a:r>
              <a:rPr lang="sv-SE" sz="1200" dirty="0">
                <a:solidFill>
                  <a:prstClr val="black"/>
                </a:solidFill>
              </a:rPr>
              <a:t>Processbeskrivningarna blir i början ofta för generella och/eller för övergripande</a:t>
            </a:r>
          </a:p>
          <a:p>
            <a:pPr marL="285750" lvl="0" indent="-285750">
              <a:lnSpc>
                <a:spcPct val="150000"/>
              </a:lnSpc>
              <a:buFont typeface="Arial" panose="020B0604020202020204" pitchFamily="34" charset="0"/>
              <a:buChar char="•"/>
              <a:defRPr/>
            </a:pPr>
            <a:r>
              <a:rPr lang="sv-SE" sz="1200" dirty="0">
                <a:solidFill>
                  <a:prstClr val="black"/>
                </a:solidFill>
              </a:rPr>
              <a:t>Beskrivningarna innehåller otydliga instruktioner vilket gör att aktiviteter kan tolkas på flera olika sätt.</a:t>
            </a:r>
          </a:p>
          <a:p>
            <a:pPr marL="285750" lvl="0" indent="-285750">
              <a:lnSpc>
                <a:spcPct val="150000"/>
              </a:lnSpc>
              <a:buFont typeface="Arial" panose="020B0604020202020204" pitchFamily="34" charset="0"/>
              <a:buChar char="•"/>
              <a:defRPr/>
            </a:pPr>
            <a:r>
              <a:rPr lang="sv-SE" sz="1200" dirty="0">
                <a:solidFill>
                  <a:prstClr val="black"/>
                </a:solidFill>
              </a:rPr>
              <a:t>Dokumentationen ska beskriva den befintliga ”as-is”-processen, inte processen så som kartläggaren tror att roboten kommer arbeta.</a:t>
            </a:r>
          </a:p>
          <a:p>
            <a:pPr marL="285750" lvl="0" indent="-285750">
              <a:lnSpc>
                <a:spcPct val="150000"/>
              </a:lnSpc>
              <a:buFont typeface="Arial" panose="020B0604020202020204" pitchFamily="34" charset="0"/>
              <a:buChar char="•"/>
              <a:defRPr/>
            </a:pPr>
            <a:r>
              <a:rPr lang="sv-SE" sz="1200" dirty="0">
                <a:solidFill>
                  <a:prstClr val="black"/>
                </a:solidFill>
              </a:rPr>
              <a:t>Lätt att beskrivningen inledningsvis är gjord för personer som redan känner till processen och de system som används. Viktigt att beskriva processen så att någon utan förkunskap kan förstå. (Om inte utvecklaren kan utföra uppgiften manuellt utifrån beskrivningen kommer han/hon inte heller kunna lära roboten hur den ska utföra uppgiften)</a:t>
            </a:r>
          </a:p>
          <a:p>
            <a:pPr marL="742950" lvl="1" indent="-285750">
              <a:lnSpc>
                <a:spcPct val="150000"/>
              </a:lnSpc>
              <a:buFont typeface="Arial" panose="020B0604020202020204" pitchFamily="34" charset="0"/>
              <a:buChar char="•"/>
              <a:defRPr/>
            </a:pPr>
            <a:r>
              <a:rPr lang="sv-SE" sz="1200" dirty="0">
                <a:solidFill>
                  <a:prstClr val="black"/>
                </a:solidFill>
              </a:rPr>
              <a:t>T.ex. saknas steg som kartläggaren förutsätter att utvecklare redan besitter kunskaper om (t ex hur man loggar in i en applikation eller hur man sparar).</a:t>
            </a:r>
          </a:p>
          <a:p>
            <a:pPr marL="285750" indent="-285750">
              <a:lnSpc>
                <a:spcPct val="150000"/>
              </a:lnSpc>
              <a:buFont typeface="Arial" panose="020B0604020202020204" pitchFamily="34" charset="0"/>
              <a:buChar char="•"/>
              <a:defRPr/>
            </a:pPr>
            <a:r>
              <a:rPr lang="sv-SE" sz="1200" dirty="0">
                <a:solidFill>
                  <a:prstClr val="black"/>
                </a:solidFill>
              </a:rPr>
              <a:t>Normalt behöver inte filhantering i Utforskaren beskrivas visuellt utan kan med fördel beskrivas i ord som: ”Byt namn på fil till ABC”, ”Kopiera fil till XYZ”</a:t>
            </a:r>
          </a:p>
          <a:p>
            <a:pPr marL="285750" indent="-285750">
              <a:lnSpc>
                <a:spcPct val="150000"/>
              </a:lnSpc>
              <a:buFont typeface="Arial" panose="020B0604020202020204" pitchFamily="34" charset="0"/>
              <a:buChar char="•"/>
              <a:defRPr/>
            </a:pPr>
            <a:r>
              <a:rPr lang="sv-SE" sz="1200" dirty="0">
                <a:solidFill>
                  <a:prstClr val="black"/>
                </a:solidFill>
              </a:rPr>
              <a:t>Normalt behöver in skrivande/skickande av mail beskrivas visuellt utan kan med fördel beskrivas i ord. Prata med utvecklare om osäker.</a:t>
            </a:r>
          </a:p>
          <a:p>
            <a:pPr marL="285750" lvl="0" indent="-285750">
              <a:lnSpc>
                <a:spcPct val="150000"/>
              </a:lnSpc>
              <a:buFont typeface="Arial" panose="020B0604020202020204" pitchFamily="34" charset="0"/>
              <a:buChar char="•"/>
              <a:defRPr/>
            </a:pPr>
            <a:r>
              <a:rPr lang="sv-SE" sz="1200" dirty="0">
                <a:solidFill>
                  <a:prstClr val="black"/>
                </a:solidFill>
              </a:rPr>
              <a:t>Tänk på att roboten ofta ska ”rulla” året om så ta vid behov hänsyn till specifika verksamhetsdagar, helger, helgdagar, semesterperioder - och beskriv inte endast utifrån dagens datum.</a:t>
            </a:r>
          </a:p>
        </p:txBody>
      </p:sp>
    </p:spTree>
    <p:extLst>
      <p:ext uri="{BB962C8B-B14F-4D97-AF65-F5344CB8AC3E}">
        <p14:creationId xmlns:p14="http://schemas.microsoft.com/office/powerpoint/2010/main" val="84759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Framställning av processbeskrivning</a:t>
            </a:r>
            <a:endParaRPr lang="nb-NO" dirty="0"/>
          </a:p>
        </p:txBody>
      </p:sp>
      <p:sp>
        <p:nvSpPr>
          <p:cNvPr id="2" name="Rektangel 1">
            <a:extLst>
              <a:ext uri="{FF2B5EF4-FFF2-40B4-BE49-F238E27FC236}">
                <a16:creationId xmlns:a16="http://schemas.microsoft.com/office/drawing/2014/main" id="{A1A1E8A5-F1E9-49D1-9D73-DA414EDAE783}"/>
              </a:ext>
            </a:extLst>
          </p:cNvPr>
          <p:cNvSpPr/>
          <p:nvPr/>
        </p:nvSpPr>
        <p:spPr>
          <a:xfrm>
            <a:off x="583659" y="1044124"/>
            <a:ext cx="11507821" cy="2551148"/>
          </a:xfrm>
          <a:prstGeom prst="rect">
            <a:avLst/>
          </a:prstGeom>
        </p:spPr>
        <p:txBody>
          <a:bodyPr wrap="square">
            <a:spAutoFit/>
          </a:bodyPr>
          <a:lstStyle/>
          <a:p>
            <a:pPr lvl="0">
              <a:lnSpc>
                <a:spcPct val="150000"/>
              </a:lnSpc>
              <a:defRPr/>
            </a:pPr>
            <a:r>
              <a:rPr lang="sv-SE" sz="1200" dirty="0">
                <a:solidFill>
                  <a:prstClr val="black"/>
                </a:solidFill>
              </a:rPr>
              <a:t>Som nämnt är det inte ovanligt att processbeskrivningen behöver gå fram och tillbaka mellan verksamhet och utvecklare innan beskrivningen är bra nog. Som verksamhet är det viktigt att redan från början prioritera uppgiften så att majoritet av arbetsprocess och affärsregler beskrivs korrekt. En processbeskrivning som inte motsvarar hur roboten senare ska arbeta kan leda till högre kostnader och längre utvecklingstid. Det finns ett par punkter som kan genomföras för att minimera att arbetsprocess och affärsregler faller bort:</a:t>
            </a:r>
          </a:p>
          <a:p>
            <a:pPr marL="171450" lvl="0" indent="-171450">
              <a:lnSpc>
                <a:spcPct val="150000"/>
              </a:lnSpc>
              <a:buFont typeface="Arial" panose="020B0604020202020204" pitchFamily="34" charset="0"/>
              <a:buChar char="•"/>
              <a:defRPr/>
            </a:pPr>
            <a:r>
              <a:rPr lang="sv-SE" sz="1200" dirty="0">
                <a:solidFill>
                  <a:prstClr val="black"/>
                </a:solidFill>
              </a:rPr>
              <a:t>Under framställningen av processbeskrivningen utgå ifrån flera ärenden med olika utfall.</a:t>
            </a:r>
          </a:p>
          <a:p>
            <a:pPr marL="171450" lvl="0" indent="-171450">
              <a:lnSpc>
                <a:spcPct val="150000"/>
              </a:lnSpc>
              <a:buFont typeface="Arial" panose="020B0604020202020204" pitchFamily="34" charset="0"/>
              <a:buChar char="•"/>
              <a:defRPr/>
            </a:pPr>
            <a:r>
              <a:rPr lang="sv-SE" sz="1200" dirty="0">
                <a:solidFill>
                  <a:prstClr val="black"/>
                </a:solidFill>
              </a:rPr>
              <a:t>Under framställningen av processbeskrivningen kan en medarbetare genomföra en s.k. </a:t>
            </a:r>
            <a:r>
              <a:rPr lang="sv-SE" sz="1200" dirty="0" err="1">
                <a:solidFill>
                  <a:prstClr val="black"/>
                </a:solidFill>
              </a:rPr>
              <a:t>peer</a:t>
            </a:r>
            <a:r>
              <a:rPr lang="sv-SE" sz="1200" dirty="0">
                <a:solidFill>
                  <a:prstClr val="black"/>
                </a:solidFill>
              </a:rPr>
              <a:t> </a:t>
            </a:r>
            <a:r>
              <a:rPr lang="sv-SE" sz="1200" dirty="0" err="1">
                <a:solidFill>
                  <a:prstClr val="black"/>
                </a:solidFill>
              </a:rPr>
              <a:t>review</a:t>
            </a:r>
            <a:r>
              <a:rPr lang="sv-SE" sz="1200" dirty="0">
                <a:solidFill>
                  <a:prstClr val="black"/>
                </a:solidFill>
              </a:rPr>
              <a:t> av processbeskrivning. Det innebär att en medarbetare granskar processbeskrivningen och jämför med arbetsprocessen för att fånga upp eventuella brister i beskrivningen utifrån dennes perspektiv.</a:t>
            </a:r>
          </a:p>
          <a:p>
            <a:pPr marL="171450" lvl="0" indent="-171450">
              <a:lnSpc>
                <a:spcPct val="150000"/>
              </a:lnSpc>
              <a:buFont typeface="Arial" panose="020B0604020202020204" pitchFamily="34" charset="0"/>
              <a:buChar char="•"/>
              <a:defRPr/>
            </a:pPr>
            <a:r>
              <a:rPr lang="sv-SE" sz="1200" dirty="0">
                <a:solidFill>
                  <a:prstClr val="black"/>
                </a:solidFill>
              </a:rPr>
              <a:t>Under framställning av processbeskrivningen fundera på hur olika ärenden ska hanteras om en affärsregel bryts och hur detta då ska rapporteras.</a:t>
            </a:r>
            <a:br>
              <a:rPr lang="sv-SE" sz="1200" dirty="0">
                <a:solidFill>
                  <a:prstClr val="black"/>
                </a:solidFill>
              </a:rPr>
            </a:br>
            <a:endParaRPr lang="sv-SE" sz="1200" dirty="0">
              <a:solidFill>
                <a:prstClr val="black"/>
              </a:solidFill>
            </a:endParaRPr>
          </a:p>
        </p:txBody>
      </p:sp>
    </p:spTree>
    <p:extLst>
      <p:ext uri="{BB962C8B-B14F-4D97-AF65-F5344CB8AC3E}">
        <p14:creationId xmlns:p14="http://schemas.microsoft.com/office/powerpoint/2010/main" val="288601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Markörer aktiviteter och affärsregler</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lvl="0" defTabSz="746522" fontAlgn="base">
              <a:spcBef>
                <a:spcPct val="0"/>
              </a:spcBef>
              <a:spcAft>
                <a:spcPts val="200"/>
              </a:spcAft>
              <a:buClr>
                <a:srgbClr val="595959"/>
              </a:buClr>
              <a:buSzPct val="100000"/>
              <a:tabLst>
                <a:tab pos="2421731" algn="l"/>
                <a:tab pos="3499247" algn="r"/>
              </a:tabLst>
              <a:defRPr/>
            </a:pPr>
            <a:r>
              <a:rPr lang="sv-SE" sz="1200" kern="0" dirty="0">
                <a:solidFill>
                  <a:srgbClr val="424242"/>
                </a:solidFill>
                <a:ea typeface="ヒラギノ角ゴ ProN W3" charset="0"/>
                <a:cs typeface="Helvetica Neue Medium"/>
                <a:sym typeface="Gill Sans" charset="0"/>
              </a:rPr>
              <a:t>EXEMPEL</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Sök på «användar-ID».</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Klicka på «Sök».</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Markera rad</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Klicka på «</a:t>
            </a:r>
            <a:r>
              <a:rPr lang="sv-SE" sz="1200" kern="0" dirty="0">
                <a:solidFill>
                  <a:prstClr val="black"/>
                </a:solidFill>
              </a:rPr>
              <a:t>OK</a:t>
            </a:r>
            <a:r>
              <a:rPr lang="sv-SE" sz="1200" kern="0" dirty="0">
                <a:solidFill>
                  <a:srgbClr val="424242"/>
                </a:solidFill>
                <a:ea typeface="ヒラギノ角ゴ ProN W3" charset="0"/>
                <a:cs typeface="Helvetica Neue Medium"/>
                <a:sym typeface="Gill Sans" charset="0"/>
              </a:rPr>
              <a:t>».</a:t>
            </a:r>
          </a:p>
          <a:p>
            <a:pPr marL="228594" indent="-228594" defTabSz="995338" fontAlgn="base">
              <a:spcBef>
                <a:spcPct val="0"/>
              </a:spcBef>
              <a:spcAft>
                <a:spcPct val="50000"/>
              </a:spcAft>
              <a:buClr>
                <a:schemeClr val="tx2"/>
              </a:buClr>
              <a:buSzPct val="100000"/>
              <a:buFont typeface="+mj-lt"/>
              <a:buAutoNum type="arabicParenR"/>
              <a:tabLst>
                <a:tab pos="3228894" algn="l"/>
                <a:tab pos="4665546" algn="r"/>
              </a:tabLst>
              <a:defRPr/>
            </a:pPr>
            <a:endParaRPr lang="nb-NO" sz="1200" kern="0" dirty="0">
              <a:solidFill>
                <a:srgbClr val="424242"/>
              </a:solidFil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buClr>
                <a:srgbClr val="105391">
                  <a:lumMod val="60000"/>
                  <a:lumOff val="40000"/>
                </a:srgbClr>
              </a:buClr>
              <a:defRPr/>
            </a:pPr>
            <a:r>
              <a:rPr lang="nb-NO" sz="1100" b="1" dirty="0">
                <a:solidFill>
                  <a:srgbClr val="FFFFFF"/>
                </a:solidFill>
              </a:rPr>
              <a:t>Regler</a:t>
            </a:r>
          </a:p>
        </p:txBody>
      </p:sp>
      <p:sp>
        <p:nvSpPr>
          <p:cNvPr id="12" name="textruta 11">
            <a:extLst>
              <a:ext uri="{FF2B5EF4-FFF2-40B4-BE49-F238E27FC236}">
                <a16:creationId xmlns:a16="http://schemas.microsoft.com/office/drawing/2014/main" id="{00C97725-8A2A-4152-A0A1-49B2FC3873DB}"/>
              </a:ext>
            </a:extLst>
          </p:cNvPr>
          <p:cNvSpPr txBox="1"/>
          <p:nvPr/>
        </p:nvSpPr>
        <p:spPr>
          <a:xfrm>
            <a:off x="604829" y="1503828"/>
            <a:ext cx="4423203" cy="2185214"/>
          </a:xfrm>
          <a:prstGeom prst="rect">
            <a:avLst/>
          </a:prstGeom>
          <a:noFill/>
        </p:spPr>
        <p:txBody>
          <a:bodyPr wrap="square" rtlCol="0">
            <a:spAutoFit/>
          </a:bodyPr>
          <a:lstStyle/>
          <a:p>
            <a:pPr marL="342900" indent="-342900">
              <a:buClr>
                <a:srgbClr val="97AEA0"/>
              </a:buClr>
              <a:buFont typeface="Wingdings" panose="05000000000000000000" pitchFamily="2" charset="2"/>
              <a:buChar char="q"/>
            </a:pPr>
            <a:r>
              <a:rPr lang="sv-SE" sz="1200" dirty="0"/>
              <a:t>Markörerna återfinns till vänster ’utanför’ sliden. Dra in dessa placera dem i rätt position.</a:t>
            </a:r>
          </a:p>
          <a:p>
            <a:pPr marL="342900" indent="-342900">
              <a:buFont typeface="Wingdings" panose="05000000000000000000" pitchFamily="2" charset="2"/>
              <a:buChar char="q"/>
            </a:pPr>
            <a:endParaRPr lang="sv-SE" sz="1200" dirty="0"/>
          </a:p>
          <a:p>
            <a:pPr marL="342900" indent="-342900">
              <a:buClr>
                <a:srgbClr val="97AEA0"/>
              </a:buClr>
              <a:buFont typeface="Wingdings" panose="05000000000000000000" pitchFamily="2" charset="2"/>
              <a:buChar char="q"/>
            </a:pPr>
            <a:r>
              <a:rPr lang="sv-SE" sz="1200" dirty="0"/>
              <a:t>Ändra storlek på ”rutan” genom att endast markera ”rutan” och dra till önskad storlek.</a:t>
            </a:r>
          </a:p>
          <a:p>
            <a:pPr marL="342900" indent="-342900">
              <a:buClr>
                <a:srgbClr val="97AEA0"/>
              </a:buClr>
              <a:buFont typeface="Wingdings" panose="05000000000000000000" pitchFamily="2" charset="2"/>
              <a:buChar char="q"/>
            </a:pPr>
            <a:endParaRPr lang="sv-SE" sz="1200" dirty="0"/>
          </a:p>
          <a:p>
            <a:pPr marL="342900" indent="-342900">
              <a:buClr>
                <a:srgbClr val="97AEA0"/>
              </a:buClr>
              <a:buFont typeface="Wingdings" panose="05000000000000000000" pitchFamily="2" charset="2"/>
              <a:buChar char="q"/>
            </a:pPr>
            <a:r>
              <a:rPr lang="sv-SE" sz="1200" dirty="0"/>
              <a:t>Ändra position på ”siffran” genom att endast markera ”siffran” och använd pil-tangenterna eller musen för att flytta till önska plats.</a:t>
            </a:r>
          </a:p>
          <a:p>
            <a:pPr marL="342900" indent="-342900">
              <a:buFont typeface="+mj-lt"/>
              <a:buAutoNum type="arabicPeriod"/>
            </a:pPr>
            <a:endParaRPr lang="sv-SE" sz="1400" dirty="0"/>
          </a:p>
          <a:p>
            <a:pPr marL="342900" indent="-342900">
              <a:buFont typeface="+mj-lt"/>
              <a:buAutoNum type="arabicPeriod"/>
            </a:pPr>
            <a:endParaRPr lang="sv-SE" sz="1400" dirty="0"/>
          </a:p>
        </p:txBody>
      </p:sp>
      <p:cxnSp>
        <p:nvCxnSpPr>
          <p:cNvPr id="13" name="Rak pilkoppling 12">
            <a:extLst>
              <a:ext uri="{FF2B5EF4-FFF2-40B4-BE49-F238E27FC236}">
                <a16:creationId xmlns:a16="http://schemas.microsoft.com/office/drawing/2014/main" id="{40249555-A9C9-4055-A416-1F850C7CB790}"/>
              </a:ext>
            </a:extLst>
          </p:cNvPr>
          <p:cNvCxnSpPr>
            <a:cxnSpLocks/>
          </p:cNvCxnSpPr>
          <p:nvPr/>
        </p:nvCxnSpPr>
        <p:spPr>
          <a:xfrm>
            <a:off x="2528397" y="2021825"/>
            <a:ext cx="1696205"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Rak pilkoppling 13">
            <a:extLst>
              <a:ext uri="{FF2B5EF4-FFF2-40B4-BE49-F238E27FC236}">
                <a16:creationId xmlns:a16="http://schemas.microsoft.com/office/drawing/2014/main" id="{C7D6ACA8-04D3-41EB-A1BA-45B1FBE52105}"/>
              </a:ext>
            </a:extLst>
          </p:cNvPr>
          <p:cNvCxnSpPr>
            <a:cxnSpLocks/>
          </p:cNvCxnSpPr>
          <p:nvPr/>
        </p:nvCxnSpPr>
        <p:spPr>
          <a:xfrm>
            <a:off x="5285349" y="2536767"/>
            <a:ext cx="0" cy="94591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Plassholder for tekst 4">
            <a:extLst>
              <a:ext uri="{FF2B5EF4-FFF2-40B4-BE49-F238E27FC236}">
                <a16:creationId xmlns:a16="http://schemas.microsoft.com/office/drawing/2014/main" id="{C9D8C712-556C-4B92-9AEC-A9C41B475277}"/>
              </a:ext>
            </a:extLst>
          </p:cNvPr>
          <p:cNvSpPr txBox="1">
            <a:spLocks/>
          </p:cNvSpPr>
          <p:nvPr/>
        </p:nvSpPr>
        <p:spPr>
          <a:xfrm>
            <a:off x="676838" y="1105318"/>
            <a:ext cx="8090118" cy="329768"/>
          </a:xfrm>
          <a:prstGeom prst="rect">
            <a:avLst/>
          </a:prstGeom>
          <a:solidFill>
            <a:srgbClr val="3D3D3D"/>
          </a:solidFill>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lang="sv-SE" dirty="0">
                <a:solidFill>
                  <a:srgbClr val="FFFFFF"/>
                </a:solidFill>
                <a:latin typeface="Arial" panose="020B0604020202020204"/>
              </a:rPr>
              <a:t>Markörer</a:t>
            </a:r>
            <a:endParaRPr kumimoji="0" lang="sv-SE" sz="2000" b="0" i="0" u="none" strike="noStrike" kern="1200" cap="none" spc="0" normalizeH="0" baseline="0" dirty="0">
              <a:ln>
                <a:noFill/>
              </a:ln>
              <a:solidFill>
                <a:srgbClr val="FFFFFF"/>
              </a:solidFill>
              <a:effectLst/>
              <a:uLnTx/>
              <a:uFillTx/>
              <a:latin typeface="Arial" panose="020B0604020202020204"/>
              <a:ea typeface="+mn-ea"/>
              <a:cs typeface="+mn-cs"/>
            </a:endParaRPr>
          </a:p>
        </p:txBody>
      </p:sp>
      <p:sp>
        <p:nvSpPr>
          <p:cNvPr id="16" name="Plassholder for tekst 4">
            <a:extLst>
              <a:ext uri="{FF2B5EF4-FFF2-40B4-BE49-F238E27FC236}">
                <a16:creationId xmlns:a16="http://schemas.microsoft.com/office/drawing/2014/main" id="{E363778E-1613-41B2-99E4-3CB4114364D1}"/>
              </a:ext>
            </a:extLst>
          </p:cNvPr>
          <p:cNvSpPr txBox="1">
            <a:spLocks/>
          </p:cNvSpPr>
          <p:nvPr/>
        </p:nvSpPr>
        <p:spPr>
          <a:xfrm>
            <a:off x="676838" y="3698345"/>
            <a:ext cx="8090118" cy="329768"/>
          </a:xfrm>
          <a:prstGeom prst="rect">
            <a:avLst/>
          </a:prstGeom>
          <a:solidFill>
            <a:srgbClr val="3D3D3D"/>
          </a:solidFill>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lang="sv-SE" dirty="0">
                <a:solidFill>
                  <a:srgbClr val="FFFFFF"/>
                </a:solidFill>
                <a:latin typeface="Arial" panose="020B0604020202020204"/>
              </a:rPr>
              <a:t>Aktiviteter &amp; Affärsregler</a:t>
            </a:r>
            <a:endParaRPr kumimoji="0" lang="sv-SE" sz="2000" b="0" i="0" u="none" strike="noStrike" kern="1200" cap="none" spc="0" normalizeH="0" baseline="0" dirty="0">
              <a:ln>
                <a:noFill/>
              </a:ln>
              <a:solidFill>
                <a:srgbClr val="FFFFFF"/>
              </a:solidFill>
              <a:effectLst/>
              <a:uLnTx/>
              <a:uFillTx/>
              <a:latin typeface="Arial" panose="020B0604020202020204"/>
              <a:ea typeface="+mn-ea"/>
              <a:cs typeface="+mn-cs"/>
            </a:endParaRPr>
          </a:p>
        </p:txBody>
      </p:sp>
      <p:sp>
        <p:nvSpPr>
          <p:cNvPr id="17" name="textruta 16">
            <a:extLst>
              <a:ext uri="{FF2B5EF4-FFF2-40B4-BE49-F238E27FC236}">
                <a16:creationId xmlns:a16="http://schemas.microsoft.com/office/drawing/2014/main" id="{941031CE-C98B-4DE7-80BA-680EF207C2E2}"/>
              </a:ext>
            </a:extLst>
          </p:cNvPr>
          <p:cNvSpPr txBox="1"/>
          <p:nvPr/>
        </p:nvSpPr>
        <p:spPr>
          <a:xfrm>
            <a:off x="676838" y="4076123"/>
            <a:ext cx="7666548" cy="1754326"/>
          </a:xfrm>
          <a:prstGeom prst="rect">
            <a:avLst/>
          </a:prstGeom>
          <a:noFill/>
        </p:spPr>
        <p:txBody>
          <a:bodyPr wrap="square" rtlCol="0">
            <a:spAutoFit/>
          </a:bodyPr>
          <a:lstStyle/>
          <a:p>
            <a:r>
              <a:rPr lang="sv-SE" sz="1200" dirty="0"/>
              <a:t>I rutorna till höger anges aktiviteter med eventuella tillhörande affärsregler. </a:t>
            </a:r>
          </a:p>
          <a:p>
            <a:r>
              <a:rPr lang="sv-SE" sz="1200" dirty="0"/>
              <a:t>Aktiviteter är de moment roboten ska genomföra (skriva, läsa, klicka).</a:t>
            </a:r>
          </a:p>
          <a:p>
            <a:endParaRPr lang="sv-SE" sz="1200" dirty="0"/>
          </a:p>
          <a:p>
            <a:r>
              <a:rPr lang="sv-SE" sz="1200" dirty="0"/>
              <a:t>Affärsregler är för att fånga upp eventuella avvikelser som roboten måste ta hänsyn till när den arbetar. T.ex. att roboten endast ska fylla i ett visst fält om det är den sista dagen i månaden. Affärsregeln ska ha samma nummer som den aktivitet regeln är kopplad till.</a:t>
            </a:r>
          </a:p>
          <a:p>
            <a:endParaRPr lang="sv-SE" sz="1200" dirty="0"/>
          </a:p>
          <a:p>
            <a:r>
              <a:rPr lang="sv-SE" sz="1200" dirty="0"/>
              <a:t>Försök att inte ha fler än 7-8 aktiviteter per skärmbild. Tips: Gruppera flera enkla inmatningsfält i samma aktivitet, eller skapa flera efterföljande beskrivningssidor för samma skärmbild</a:t>
            </a:r>
          </a:p>
        </p:txBody>
      </p:sp>
      <p:sp>
        <p:nvSpPr>
          <p:cNvPr id="18" name="textruta 17">
            <a:extLst>
              <a:ext uri="{FF2B5EF4-FFF2-40B4-BE49-F238E27FC236}">
                <a16:creationId xmlns:a16="http://schemas.microsoft.com/office/drawing/2014/main" id="{BE7BD58D-A1E0-4169-BC17-D48759BDC5E9}"/>
              </a:ext>
            </a:extLst>
          </p:cNvPr>
          <p:cNvSpPr txBox="1"/>
          <p:nvPr/>
        </p:nvSpPr>
        <p:spPr>
          <a:xfrm>
            <a:off x="5616314" y="2594669"/>
            <a:ext cx="2941461" cy="461665"/>
          </a:xfrm>
          <a:prstGeom prst="rect">
            <a:avLst/>
          </a:prstGeom>
          <a:noFill/>
        </p:spPr>
        <p:txBody>
          <a:bodyPr wrap="square" rtlCol="0">
            <a:spAutoFit/>
          </a:bodyPr>
          <a:lstStyle/>
          <a:p>
            <a:r>
              <a:rPr lang="sv-SE" sz="1200" dirty="0"/>
              <a:t>Varje markör representerar motsvarande aktivitet (siffra) i beskrivningen</a:t>
            </a:r>
          </a:p>
        </p:txBody>
      </p:sp>
      <p:cxnSp>
        <p:nvCxnSpPr>
          <p:cNvPr id="20" name="Rak pilkoppling 19">
            <a:extLst>
              <a:ext uri="{FF2B5EF4-FFF2-40B4-BE49-F238E27FC236}">
                <a16:creationId xmlns:a16="http://schemas.microsoft.com/office/drawing/2014/main" id="{17EDBA58-1BBA-41EB-B7D4-0A490319E895}"/>
              </a:ext>
            </a:extLst>
          </p:cNvPr>
          <p:cNvCxnSpPr>
            <a:cxnSpLocks/>
          </p:cNvCxnSpPr>
          <p:nvPr/>
        </p:nvCxnSpPr>
        <p:spPr>
          <a:xfrm flipV="1">
            <a:off x="8004383" y="2910892"/>
            <a:ext cx="762573" cy="1"/>
          </a:xfrm>
          <a:prstGeom prst="straightConnector1">
            <a:avLst/>
          </a:prstGeom>
          <a:ln>
            <a:solidFill>
              <a:srgbClr val="4D4D4D"/>
            </a:solidFill>
            <a:tailEnd type="triangle"/>
          </a:ln>
        </p:spPr>
        <p:style>
          <a:lnRef idx="1">
            <a:schemeClr val="accent1"/>
          </a:lnRef>
          <a:fillRef idx="0">
            <a:schemeClr val="accent1"/>
          </a:fillRef>
          <a:effectRef idx="0">
            <a:schemeClr val="accent1"/>
          </a:effectRef>
          <a:fontRef idx="minor">
            <a:schemeClr val="tx1"/>
          </a:fontRef>
        </p:style>
      </p:cxnSp>
      <p:sp>
        <p:nvSpPr>
          <p:cNvPr id="21" name="Rektangel 24">
            <a:extLst>
              <a:ext uri="{FF2B5EF4-FFF2-40B4-BE49-F238E27FC236}">
                <a16:creationId xmlns:a16="http://schemas.microsoft.com/office/drawing/2014/main" id="{FE71C134-22C1-4FAE-97A1-145176DE676E}"/>
              </a:ext>
            </a:extLst>
          </p:cNvPr>
          <p:cNvSpPr/>
          <p:nvPr/>
        </p:nvSpPr>
        <p:spPr>
          <a:xfrm>
            <a:off x="4380704" y="1758045"/>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1</a:t>
            </a:r>
          </a:p>
        </p:txBody>
      </p:sp>
      <p:sp>
        <p:nvSpPr>
          <p:cNvPr id="22" name="Rektangel 17">
            <a:extLst>
              <a:ext uri="{FF2B5EF4-FFF2-40B4-BE49-F238E27FC236}">
                <a16:creationId xmlns:a16="http://schemas.microsoft.com/office/drawing/2014/main" id="{3B866B71-F6CF-4CBF-9E95-0BAE2A41BB23}"/>
              </a:ext>
            </a:extLst>
          </p:cNvPr>
          <p:cNvSpPr/>
          <p:nvPr/>
        </p:nvSpPr>
        <p:spPr>
          <a:xfrm>
            <a:off x="2407214" y="1735554"/>
            <a:ext cx="880290" cy="173560"/>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23" name="Rak pil 44">
            <a:extLst>
              <a:ext uri="{FF2B5EF4-FFF2-40B4-BE49-F238E27FC236}">
                <a16:creationId xmlns:a16="http://schemas.microsoft.com/office/drawing/2014/main" id="{4EEFCD8B-3B7A-4DC1-82AA-AF4791D562C4}"/>
              </a:ext>
            </a:extLst>
          </p:cNvPr>
          <p:cNvCxnSpPr>
            <a:cxnSpLocks/>
          </p:cNvCxnSpPr>
          <p:nvPr/>
        </p:nvCxnSpPr>
        <p:spPr>
          <a:xfrm flipH="1">
            <a:off x="3287505" y="1836976"/>
            <a:ext cx="1077197"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1D1C5C4A-5858-4130-8EDE-812136668E7A}"/>
              </a:ext>
            </a:extLst>
          </p:cNvPr>
          <p:cNvSpPr/>
          <p:nvPr/>
        </p:nvSpPr>
        <p:spPr>
          <a:xfrm>
            <a:off x="5573381" y="2118764"/>
            <a:ext cx="173957" cy="21141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2</a:t>
            </a:r>
          </a:p>
        </p:txBody>
      </p:sp>
      <p:sp>
        <p:nvSpPr>
          <p:cNvPr id="26" name="Rektangel 17">
            <a:extLst>
              <a:ext uri="{FF2B5EF4-FFF2-40B4-BE49-F238E27FC236}">
                <a16:creationId xmlns:a16="http://schemas.microsoft.com/office/drawing/2014/main" id="{F29635B2-94D3-4019-B028-7DEC39FC80F4}"/>
              </a:ext>
            </a:extLst>
          </p:cNvPr>
          <p:cNvSpPr/>
          <p:nvPr/>
        </p:nvSpPr>
        <p:spPr>
          <a:xfrm>
            <a:off x="2668497" y="2090568"/>
            <a:ext cx="1811684" cy="199446"/>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28" name="Rak pil 44">
            <a:extLst>
              <a:ext uri="{FF2B5EF4-FFF2-40B4-BE49-F238E27FC236}">
                <a16:creationId xmlns:a16="http://schemas.microsoft.com/office/drawing/2014/main" id="{F01C34B0-904F-4326-BC4F-FBCF49396D17}"/>
              </a:ext>
            </a:extLst>
          </p:cNvPr>
          <p:cNvCxnSpPr>
            <a:cxnSpLocks/>
          </p:cNvCxnSpPr>
          <p:nvPr/>
        </p:nvCxnSpPr>
        <p:spPr>
          <a:xfrm flipH="1">
            <a:off x="4480182" y="2197695"/>
            <a:ext cx="1077197"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58307B78-9458-4BA1-8FCC-586EC82CD1B8}"/>
              </a:ext>
            </a:extLst>
          </p:cNvPr>
          <p:cNvSpPr/>
          <p:nvPr/>
        </p:nvSpPr>
        <p:spPr>
          <a:xfrm>
            <a:off x="5035706" y="2796610"/>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3</a:t>
            </a:r>
          </a:p>
        </p:txBody>
      </p:sp>
      <p:sp>
        <p:nvSpPr>
          <p:cNvPr id="31" name="Rektangel 17">
            <a:extLst>
              <a:ext uri="{FF2B5EF4-FFF2-40B4-BE49-F238E27FC236}">
                <a16:creationId xmlns:a16="http://schemas.microsoft.com/office/drawing/2014/main" id="{F21621C0-7C39-477F-AE40-63243939F1A4}"/>
              </a:ext>
            </a:extLst>
          </p:cNvPr>
          <p:cNvSpPr/>
          <p:nvPr/>
        </p:nvSpPr>
        <p:spPr>
          <a:xfrm>
            <a:off x="2792203" y="2623447"/>
            <a:ext cx="1908297" cy="226526"/>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32" name="Rak pil 44">
            <a:extLst>
              <a:ext uri="{FF2B5EF4-FFF2-40B4-BE49-F238E27FC236}">
                <a16:creationId xmlns:a16="http://schemas.microsoft.com/office/drawing/2014/main" id="{0CAE3B80-97B3-491C-A720-0942398DD625}"/>
              </a:ext>
            </a:extLst>
          </p:cNvPr>
          <p:cNvCxnSpPr>
            <a:cxnSpLocks/>
            <a:stCxn id="30" idx="1"/>
            <a:endCxn id="31" idx="3"/>
          </p:cNvCxnSpPr>
          <p:nvPr/>
        </p:nvCxnSpPr>
        <p:spPr>
          <a:xfrm flipH="1" flipV="1">
            <a:off x="4700500" y="2736710"/>
            <a:ext cx="335206" cy="14668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625812"/>
          </a:xfrm>
          <a:prstGeom prst="rect">
            <a:avLst/>
          </a:prstGeom>
          <a:noFill/>
        </p:spPr>
        <p:txBody>
          <a:bodyPr wrap="square" rtlCol="0">
            <a:spAutoFit/>
          </a:bodyPr>
          <a:lstStyle/>
          <a:p>
            <a:pPr>
              <a:spcAft>
                <a:spcPts val="200"/>
              </a:spcAft>
            </a:pPr>
            <a:r>
              <a:rPr lang="sv-SE" sz="1100" dirty="0">
                <a:solidFill>
                  <a:prstClr val="black"/>
                </a:solidFill>
                <a:cs typeface="Arial" panose="020B0604020202020204" pitchFamily="34" charset="0"/>
              </a:rPr>
              <a:t>EXEMPEL</a:t>
            </a:r>
          </a:p>
          <a:p>
            <a:pPr>
              <a:spcAft>
                <a:spcPts val="200"/>
              </a:spcAft>
            </a:pPr>
            <a:r>
              <a:rPr lang="sv-SE" sz="1100" dirty="0">
                <a:solidFill>
                  <a:prstClr val="black"/>
                </a:solidFill>
                <a:cs typeface="Arial" panose="020B0604020202020204" pitchFamily="34" charset="0"/>
              </a:rPr>
              <a:t>3) Om ingen rad finns så saknas användare och ärende ska skickas till manuellhantering</a:t>
            </a:r>
          </a:p>
        </p:txBody>
      </p:sp>
    </p:spTree>
    <p:extLst>
      <p:ext uri="{BB962C8B-B14F-4D97-AF65-F5344CB8AC3E}">
        <p14:creationId xmlns:p14="http://schemas.microsoft.com/office/powerpoint/2010/main" val="2825068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MALL 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defTabSz="995338" fontAlgn="base">
              <a:spcBef>
                <a:spcPct val="0"/>
              </a:spcBef>
              <a:spcAft>
                <a:spcPct val="50000"/>
              </a:spcAft>
              <a:buClr>
                <a:srgbClr val="435369"/>
              </a:buClr>
              <a:buSzPct val="80000"/>
              <a:tabLst>
                <a:tab pos="3228894" algn="l"/>
                <a:tab pos="4665546" algn="r"/>
              </a:tabLst>
              <a:defRPr/>
            </a:pPr>
            <a:r>
              <a:rPr lang="nb-NO" sz="1200" kern="0" dirty="0">
                <a:solidFill>
                  <a:srgbClr val="424242"/>
                </a:solidFill>
                <a:ea typeface="ヒラギノ角ゴ ProN W3" charset="0"/>
                <a:cs typeface="Helvetica Neue Medium"/>
                <a:sym typeface="Gill Sans" charset="0"/>
              </a:rPr>
              <a:t>Aktivitet:</a:t>
            </a:r>
            <a:endParaRPr lang="sv-SE" sz="1200" kern="0" dirty="0">
              <a:solidFill>
                <a:srgbClr val="424242"/>
              </a:solidFill>
              <a:ea typeface="ヒラギノ角ゴ ProN W3" charset="0"/>
              <a:cs typeface="Helvetica Neue Medium"/>
              <a:sym typeface="Gill Sans" charset="0"/>
            </a:endParaRP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a:t>
            </a:r>
          </a:p>
          <a:p>
            <a:pPr marL="228594" indent="-228594" defTabSz="995338" fontAlgn="base">
              <a:spcBef>
                <a:spcPct val="0"/>
              </a:spcBef>
              <a:spcAft>
                <a:spcPct val="50000"/>
              </a:spcAft>
              <a:buClr>
                <a:schemeClr val="tx2"/>
              </a:buClr>
              <a:buSzPct val="100000"/>
              <a:buFont typeface="+mj-lt"/>
              <a:buAutoNum type="arabicParenR"/>
              <a:tabLst>
                <a:tab pos="3228894" algn="l"/>
                <a:tab pos="4665546" algn="r"/>
              </a:tabLst>
              <a:defRPr/>
            </a:pPr>
            <a:endParaRPr lang="nb-NO" sz="1200" kern="0" dirty="0">
              <a:solidFill>
                <a:srgbClr val="424242"/>
              </a:solidFil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buClr>
                <a:srgbClr val="105391">
                  <a:lumMod val="60000"/>
                  <a:lumOff val="40000"/>
                </a:srgbClr>
              </a:buClr>
              <a:defRPr/>
            </a:pPr>
            <a:r>
              <a:rPr lang="nb-NO" sz="1100" b="1" dirty="0">
                <a:solidFill>
                  <a:srgbClr val="FFFFFF"/>
                </a:solidFill>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a:spcAft>
                <a:spcPts val="200"/>
              </a:spcAft>
            </a:pPr>
            <a:r>
              <a:rPr lang="sv-SE" sz="1100" dirty="0">
                <a:solidFill>
                  <a:prstClr val="black"/>
                </a:solidFill>
                <a:cs typeface="Arial" panose="020B0604020202020204" pitchFamily="34" charset="0"/>
              </a:rPr>
              <a:t>1) …</a:t>
            </a:r>
          </a:p>
          <a:p>
            <a:pPr>
              <a:spcAft>
                <a:spcPts val="200"/>
              </a:spcAft>
            </a:pPr>
            <a:r>
              <a:rPr lang="sv-SE" sz="1100" dirty="0">
                <a:solidFill>
                  <a:prstClr val="black"/>
                </a:solidFill>
                <a:cs typeface="Arial" panose="020B0604020202020204" pitchFamily="34" charset="0"/>
              </a:rPr>
              <a:t>3) …</a:t>
            </a:r>
          </a:p>
        </p:txBody>
      </p:sp>
      <p:sp>
        <p:nvSpPr>
          <p:cNvPr id="21" name="Rektangel: rundade hörn 20">
            <a:extLst>
              <a:ext uri="{FF2B5EF4-FFF2-40B4-BE49-F238E27FC236}">
                <a16:creationId xmlns:a16="http://schemas.microsoft.com/office/drawing/2014/main" id="{62A1F25C-7B4C-4905-81BA-6980F308BB37}"/>
              </a:ext>
            </a:extLst>
          </p:cNvPr>
          <p:cNvSpPr/>
          <p:nvPr/>
        </p:nvSpPr>
        <p:spPr>
          <a:xfrm>
            <a:off x="449695" y="5352439"/>
            <a:ext cx="1565973" cy="1379589"/>
          </a:xfrm>
          <a:prstGeom prst="roundRect">
            <a:avLst/>
          </a:pr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2" name="Rektangel: rundade hörn 21">
            <a:extLst>
              <a:ext uri="{FF2B5EF4-FFF2-40B4-BE49-F238E27FC236}">
                <a16:creationId xmlns:a16="http://schemas.microsoft.com/office/drawing/2014/main" id="{744A9191-9054-4764-BF7A-13F5802D599D}"/>
              </a:ext>
            </a:extLst>
          </p:cNvPr>
          <p:cNvSpPr/>
          <p:nvPr/>
        </p:nvSpPr>
        <p:spPr>
          <a:xfrm>
            <a:off x="2373788" y="4362741"/>
            <a:ext cx="6385376" cy="2135476"/>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1600" dirty="0"/>
              <a:t>Plocka skärmmarkörer från marginalen  </a:t>
            </a:r>
            <a:r>
              <a:rPr lang="sv-SE" sz="1600" dirty="0" err="1"/>
              <a:t>m.h.a</a:t>
            </a:r>
            <a:r>
              <a:rPr lang="sv-SE" sz="1600" dirty="0"/>
              <a:t>. ”dra och släpp”. Ändra därefter storlek och etikettposition för bästa tydlighet.</a:t>
            </a:r>
          </a:p>
          <a:p>
            <a:pPr algn="ctr"/>
            <a:endParaRPr lang="sv-SE" sz="1600" dirty="0"/>
          </a:p>
          <a:p>
            <a:pPr algn="ctr"/>
            <a:r>
              <a:rPr lang="sv-SE" sz="1600" dirty="0"/>
              <a:t>Vidtag åtgärder för att dölja känslig information så som exempelvis personnummer i era skärmbilder.</a:t>
            </a:r>
          </a:p>
          <a:p>
            <a:pPr algn="ctr"/>
            <a:endParaRPr lang="sv-SE" sz="1600" dirty="0"/>
          </a:p>
          <a:p>
            <a:pPr algn="ctr"/>
            <a:r>
              <a:rPr lang="sv-SE" sz="1600" dirty="0"/>
              <a:t>Ta bort de eventuellt resterande markörer som inte används</a:t>
            </a:r>
          </a:p>
        </p:txBody>
      </p:sp>
      <p:cxnSp>
        <p:nvCxnSpPr>
          <p:cNvPr id="23" name="Rak koppling 22">
            <a:extLst>
              <a:ext uri="{FF2B5EF4-FFF2-40B4-BE49-F238E27FC236}">
                <a16:creationId xmlns:a16="http://schemas.microsoft.com/office/drawing/2014/main" id="{FE619933-78EC-4CDB-969C-CC467252381C}"/>
              </a:ext>
            </a:extLst>
          </p:cNvPr>
          <p:cNvCxnSpPr>
            <a:cxnSpLocks/>
            <a:stCxn id="22" idx="1"/>
            <a:endCxn id="21" idx="3"/>
          </p:cNvCxnSpPr>
          <p:nvPr/>
        </p:nvCxnSpPr>
        <p:spPr>
          <a:xfrm flipH="1">
            <a:off x="2015668" y="5430479"/>
            <a:ext cx="358120" cy="611755"/>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latin typeface="+mj-lt"/>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fontAlgn="base">
              <a:spcBef>
                <a:spcPct val="0"/>
              </a:spcBef>
              <a:spcAft>
                <a:spcPct val="0"/>
              </a:spcAft>
              <a:defRPr/>
            </a:pPr>
            <a:endParaRPr lang="nb-NO" sz="825" kern="0" dirty="0">
              <a:solidFill>
                <a:srgbClr val="3E787A">
                  <a:lumMod val="75000"/>
                </a:srgbClr>
              </a:solidFill>
              <a:latin typeface="+mj-lt"/>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6" name="Rektangel: rundade hörn 55">
            <a:extLst>
              <a:ext uri="{FF2B5EF4-FFF2-40B4-BE49-F238E27FC236}">
                <a16:creationId xmlns:a16="http://schemas.microsoft.com/office/drawing/2014/main" id="{08D8BEB8-AE89-446F-B2B1-DD8EE8846A3F}"/>
              </a:ext>
            </a:extLst>
          </p:cNvPr>
          <p:cNvSpPr/>
          <p:nvPr/>
        </p:nvSpPr>
        <p:spPr>
          <a:xfrm>
            <a:off x="2519463" y="445665"/>
            <a:ext cx="2548648" cy="433173"/>
          </a:xfrm>
          <a:prstGeom prst="roundRect">
            <a:avLst/>
          </a:pr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7" name="Rektangel: rundade hörn 56">
            <a:extLst>
              <a:ext uri="{FF2B5EF4-FFF2-40B4-BE49-F238E27FC236}">
                <a16:creationId xmlns:a16="http://schemas.microsoft.com/office/drawing/2014/main" id="{A0C517C3-71A7-4CC3-BE65-EE66781614B7}"/>
              </a:ext>
            </a:extLst>
          </p:cNvPr>
          <p:cNvSpPr/>
          <p:nvPr/>
        </p:nvSpPr>
        <p:spPr>
          <a:xfrm>
            <a:off x="1616835" y="2808173"/>
            <a:ext cx="6476578" cy="1120607"/>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1600" dirty="0"/>
              <a:t>Beskrivande benämning av processteget</a:t>
            </a:r>
          </a:p>
          <a:p>
            <a:pPr algn="ctr"/>
            <a:r>
              <a:rPr lang="sv-SE" sz="1600" dirty="0"/>
              <a:t>Märk väl att varje moment i den övergripande processkartan ofta består av flera processteg/bilder i den detaljerade beskrivningen</a:t>
            </a:r>
          </a:p>
        </p:txBody>
      </p:sp>
      <p:cxnSp>
        <p:nvCxnSpPr>
          <p:cNvPr id="58" name="Rak koppling 57">
            <a:extLst>
              <a:ext uri="{FF2B5EF4-FFF2-40B4-BE49-F238E27FC236}">
                <a16:creationId xmlns:a16="http://schemas.microsoft.com/office/drawing/2014/main" id="{55FADEE6-A6D6-4988-856F-BDB9C2717019}"/>
              </a:ext>
            </a:extLst>
          </p:cNvPr>
          <p:cNvCxnSpPr>
            <a:cxnSpLocks/>
            <a:stCxn id="57" idx="0"/>
            <a:endCxn id="56" idx="2"/>
          </p:cNvCxnSpPr>
          <p:nvPr/>
        </p:nvCxnSpPr>
        <p:spPr>
          <a:xfrm flipH="1" flipV="1">
            <a:off x="3793787" y="878838"/>
            <a:ext cx="1061337" cy="1929335"/>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9" name="Rektangel: rundade hörn 58">
            <a:extLst>
              <a:ext uri="{FF2B5EF4-FFF2-40B4-BE49-F238E27FC236}">
                <a16:creationId xmlns:a16="http://schemas.microsoft.com/office/drawing/2014/main" id="{FA70C8FF-5D4B-4C90-8300-1E194E6B15EE}"/>
              </a:ext>
            </a:extLst>
          </p:cNvPr>
          <p:cNvSpPr/>
          <p:nvPr/>
        </p:nvSpPr>
        <p:spPr>
          <a:xfrm flipH="1">
            <a:off x="1721795" y="447943"/>
            <a:ext cx="797667" cy="430895"/>
          </a:xfrm>
          <a:prstGeom prst="roundRect">
            <a:avLst/>
          </a:pr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0" name="Rektangel: rundade hörn 59">
            <a:extLst>
              <a:ext uri="{FF2B5EF4-FFF2-40B4-BE49-F238E27FC236}">
                <a16:creationId xmlns:a16="http://schemas.microsoft.com/office/drawing/2014/main" id="{1A0484A8-FB3F-45F2-94AF-377BF81AF926}"/>
              </a:ext>
            </a:extLst>
          </p:cNvPr>
          <p:cNvSpPr/>
          <p:nvPr/>
        </p:nvSpPr>
        <p:spPr>
          <a:xfrm>
            <a:off x="505258" y="1384516"/>
            <a:ext cx="3048644" cy="1120607"/>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1600" dirty="0"/>
              <a:t>Processtegsnummer från den övergripande processkartan.</a:t>
            </a:r>
          </a:p>
        </p:txBody>
      </p:sp>
      <p:cxnSp>
        <p:nvCxnSpPr>
          <p:cNvPr id="61" name="Rak koppling 60">
            <a:extLst>
              <a:ext uri="{FF2B5EF4-FFF2-40B4-BE49-F238E27FC236}">
                <a16:creationId xmlns:a16="http://schemas.microsoft.com/office/drawing/2014/main" id="{B1FF3F3C-D5B0-4202-8961-05392A4D6EFD}"/>
              </a:ext>
            </a:extLst>
          </p:cNvPr>
          <p:cNvCxnSpPr>
            <a:cxnSpLocks/>
            <a:stCxn id="60" idx="0"/>
            <a:endCxn id="59" idx="2"/>
          </p:cNvCxnSpPr>
          <p:nvPr/>
        </p:nvCxnSpPr>
        <p:spPr>
          <a:xfrm flipV="1">
            <a:off x="2029580" y="878838"/>
            <a:ext cx="91048" cy="505678"/>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8970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0.0 EXEMPEL</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lvl="0" defTabSz="746522" fontAlgn="base">
              <a:spcBef>
                <a:spcPct val="0"/>
              </a:spcBef>
              <a:spcAft>
                <a:spcPts val="200"/>
              </a:spcAft>
              <a:buClr>
                <a:srgbClr val="595959"/>
              </a:buClr>
              <a:buSzPct val="100000"/>
              <a:tabLst>
                <a:tab pos="2421731" algn="l"/>
                <a:tab pos="3499247" algn="r"/>
              </a:tabLst>
              <a:defRPr/>
            </a:pPr>
            <a:r>
              <a:rPr lang="sv-SE" sz="1200" kern="0" dirty="0">
                <a:solidFill>
                  <a:srgbClr val="424242"/>
                </a:solidFill>
                <a:ea typeface="ヒラギノ角ゴ ProN W3" charset="0"/>
                <a:cs typeface="Helvetica Neue Medium"/>
                <a:sym typeface="Gill Sans" charset="0"/>
              </a:rPr>
              <a:t>EXEMPEL</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Sök på «användar-ID».</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Klicka på «Sök».</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Markera rad</a:t>
            </a:r>
          </a:p>
          <a:p>
            <a:pPr marL="171450" lvl="0" indent="-171450" defTabSz="746522" fontAlgn="base">
              <a:spcBef>
                <a:spcPct val="0"/>
              </a:spcBef>
              <a:spcAft>
                <a:spcPts val="200"/>
              </a:spcAft>
              <a:buClr>
                <a:srgbClr val="595959"/>
              </a:buClr>
              <a:buSzPct val="100000"/>
              <a:buFont typeface="+mj-lt"/>
              <a:buAutoNum type="arabicParenR"/>
              <a:tabLst>
                <a:tab pos="2421731" algn="l"/>
                <a:tab pos="3499247" algn="r"/>
              </a:tabLst>
              <a:defRPr/>
            </a:pPr>
            <a:r>
              <a:rPr lang="sv-SE" sz="1200" kern="0" dirty="0">
                <a:solidFill>
                  <a:srgbClr val="424242"/>
                </a:solidFill>
                <a:ea typeface="ヒラギノ角ゴ ProN W3" charset="0"/>
                <a:cs typeface="Helvetica Neue Medium"/>
                <a:sym typeface="Gill Sans" charset="0"/>
              </a:rPr>
              <a:t>Klicka på «</a:t>
            </a:r>
            <a:r>
              <a:rPr lang="sv-SE" sz="1200" kern="0" dirty="0">
                <a:solidFill>
                  <a:prstClr val="black"/>
                </a:solidFill>
              </a:rPr>
              <a:t>OK</a:t>
            </a:r>
            <a:r>
              <a:rPr lang="sv-SE" sz="1200" kern="0" dirty="0">
                <a:solidFill>
                  <a:srgbClr val="424242"/>
                </a:solidFill>
                <a:ea typeface="ヒラギノ角ゴ ProN W3" charset="0"/>
                <a:cs typeface="Helvetica Neue Medium"/>
                <a:sym typeface="Gill Sans" charset="0"/>
              </a:rPr>
              <a:t>».</a:t>
            </a:r>
          </a:p>
          <a:p>
            <a:pPr marL="228594" indent="-228594" defTabSz="995338" fontAlgn="base">
              <a:spcBef>
                <a:spcPct val="0"/>
              </a:spcBef>
              <a:spcAft>
                <a:spcPct val="50000"/>
              </a:spcAft>
              <a:buClr>
                <a:schemeClr val="tx2"/>
              </a:buClr>
              <a:buSzPct val="100000"/>
              <a:buFont typeface="+mj-lt"/>
              <a:buAutoNum type="arabicParenR"/>
              <a:tabLst>
                <a:tab pos="3228894" algn="l"/>
                <a:tab pos="4665546" algn="r"/>
              </a:tabLst>
              <a:defRPr/>
            </a:pPr>
            <a:endParaRPr lang="nb-NO" sz="1200" kern="0" dirty="0">
              <a:solidFill>
                <a:srgbClr val="424242"/>
              </a:solidFil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buClr>
                <a:srgbClr val="105391">
                  <a:lumMod val="60000"/>
                  <a:lumOff val="40000"/>
                </a:srgbClr>
              </a:buClr>
              <a:defRPr/>
            </a:pPr>
            <a:r>
              <a:rPr lang="nb-NO" sz="1100" b="1" dirty="0">
                <a:solidFill>
                  <a:srgbClr val="FFFFFF"/>
                </a:solidFill>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625812"/>
          </a:xfrm>
          <a:prstGeom prst="rect">
            <a:avLst/>
          </a:prstGeom>
          <a:noFill/>
        </p:spPr>
        <p:txBody>
          <a:bodyPr wrap="square" rtlCol="0">
            <a:spAutoFit/>
          </a:bodyPr>
          <a:lstStyle/>
          <a:p>
            <a:pPr>
              <a:spcAft>
                <a:spcPts val="200"/>
              </a:spcAft>
            </a:pPr>
            <a:r>
              <a:rPr lang="sv-SE" sz="1100" dirty="0">
                <a:solidFill>
                  <a:prstClr val="black"/>
                </a:solidFill>
                <a:cs typeface="Arial" panose="020B0604020202020204" pitchFamily="34" charset="0"/>
              </a:rPr>
              <a:t>EXEMPEL</a:t>
            </a:r>
          </a:p>
          <a:p>
            <a:pPr>
              <a:spcAft>
                <a:spcPts val="200"/>
              </a:spcAft>
            </a:pPr>
            <a:r>
              <a:rPr lang="sv-SE" sz="1100" dirty="0">
                <a:solidFill>
                  <a:prstClr val="black"/>
                </a:solidFill>
                <a:cs typeface="Arial" panose="020B0604020202020204" pitchFamily="34" charset="0"/>
              </a:rPr>
              <a:t>3) Om ingen rad finns så saknas användare och ärende ska skickas till manuellhantering</a:t>
            </a:r>
          </a:p>
        </p:txBody>
      </p:sp>
      <p:pic>
        <p:nvPicPr>
          <p:cNvPr id="27" name="Picture 7" descr="A screenshot of a social media post&#10;&#10;Description automatically generated">
            <a:extLst>
              <a:ext uri="{FF2B5EF4-FFF2-40B4-BE49-F238E27FC236}">
                <a16:creationId xmlns:a16="http://schemas.microsoft.com/office/drawing/2014/main" id="{52DF642F-20BC-4135-B96F-10CA2EF3A242}"/>
              </a:ext>
            </a:extLst>
          </p:cNvPr>
          <p:cNvPicPr>
            <a:picLocks noChangeAspect="1"/>
          </p:cNvPicPr>
          <p:nvPr/>
        </p:nvPicPr>
        <p:blipFill>
          <a:blip r:embed="rId3"/>
          <a:stretch>
            <a:fillRect/>
          </a:stretch>
        </p:blipFill>
        <p:spPr>
          <a:xfrm>
            <a:off x="2961329" y="1632060"/>
            <a:ext cx="4111497" cy="3293741"/>
          </a:xfrm>
          <a:prstGeom prst="rect">
            <a:avLst/>
          </a:prstGeom>
        </p:spPr>
      </p:pic>
      <p:sp>
        <p:nvSpPr>
          <p:cNvPr id="29" name="Rektangel 24">
            <a:extLst>
              <a:ext uri="{FF2B5EF4-FFF2-40B4-BE49-F238E27FC236}">
                <a16:creationId xmlns:a16="http://schemas.microsoft.com/office/drawing/2014/main" id="{1D384BBC-EC72-46AF-A766-D7A834097B82}"/>
              </a:ext>
            </a:extLst>
          </p:cNvPr>
          <p:cNvSpPr/>
          <p:nvPr/>
        </p:nvSpPr>
        <p:spPr>
          <a:xfrm>
            <a:off x="2311030" y="3109713"/>
            <a:ext cx="176667" cy="173561"/>
          </a:xfrm>
          <a:prstGeom prst="rect">
            <a:avLst/>
          </a:prstGeom>
          <a:solidFill>
            <a:srgbClr val="E3000F"/>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prstClr val="white"/>
                </a:solidFill>
                <a:effectLst/>
                <a:uLnTx/>
                <a:uFillTx/>
              </a:rPr>
              <a:t>2</a:t>
            </a:r>
          </a:p>
        </p:txBody>
      </p:sp>
      <p:sp>
        <p:nvSpPr>
          <p:cNvPr id="34" name="Rektangel 17">
            <a:extLst>
              <a:ext uri="{FF2B5EF4-FFF2-40B4-BE49-F238E27FC236}">
                <a16:creationId xmlns:a16="http://schemas.microsoft.com/office/drawing/2014/main" id="{1EA316AA-74C4-44B5-96F3-C802D5A1285C}"/>
              </a:ext>
            </a:extLst>
          </p:cNvPr>
          <p:cNvSpPr/>
          <p:nvPr/>
        </p:nvSpPr>
        <p:spPr>
          <a:xfrm>
            <a:off x="6422027" y="3107888"/>
            <a:ext cx="546009" cy="177206"/>
          </a:xfrm>
          <a:prstGeom prst="rect">
            <a:avLst/>
          </a:prstGeom>
          <a:noFill/>
          <a:ln w="9525" cmpd="sng">
            <a:solidFill>
              <a:srgbClr val="E3000F"/>
            </a:solidFill>
          </a:ln>
        </p:spPr>
        <p:txBody>
          <a:bodyPr wrap="none" lIns="81000" tIns="13500" rIns="81000" bIns="13500" rtlCol="0" anchor="ctr">
            <a:noAutofit/>
          </a:bodyPr>
          <a:lstStyle/>
          <a:p>
            <a:pPr fontAlgn="base">
              <a:spcBef>
                <a:spcPct val="0"/>
              </a:spcBef>
              <a:spcAft>
                <a:spcPct val="0"/>
              </a:spcAft>
              <a:defRPr/>
            </a:pPr>
            <a:endParaRPr lang="sv-SE" sz="825" kern="0">
              <a:solidFill>
                <a:srgbClr val="3E787A">
                  <a:lumMod val="75000"/>
                </a:srgbClr>
              </a:solidFill>
              <a:cs typeface="Helvetica Neue Medium"/>
              <a:sym typeface="Gill Sans" charset="0"/>
            </a:endParaRPr>
          </a:p>
        </p:txBody>
      </p:sp>
      <p:cxnSp>
        <p:nvCxnSpPr>
          <p:cNvPr id="35" name="Rak pil 44">
            <a:extLst>
              <a:ext uri="{FF2B5EF4-FFF2-40B4-BE49-F238E27FC236}">
                <a16:creationId xmlns:a16="http://schemas.microsoft.com/office/drawing/2014/main" id="{12A5FEE0-253D-481B-B484-BA49E650EDEE}"/>
              </a:ext>
            </a:extLst>
          </p:cNvPr>
          <p:cNvCxnSpPr>
            <a:cxnSpLocks/>
            <a:stCxn id="29" idx="3"/>
            <a:endCxn id="34" idx="1"/>
          </p:cNvCxnSpPr>
          <p:nvPr/>
        </p:nvCxnSpPr>
        <p:spPr>
          <a:xfrm>
            <a:off x="2487694" y="3196491"/>
            <a:ext cx="3934330" cy="0"/>
          </a:xfrm>
          <a:prstGeom prst="straightConnector1">
            <a:avLst/>
          </a:prstGeom>
          <a:noFill/>
          <a:ln w="9525" cap="flat" cmpd="sng" algn="ctr">
            <a:solidFill>
              <a:srgbClr val="E3000F"/>
            </a:solidFill>
            <a:prstDash val="solid"/>
            <a:tailEnd type="triangle"/>
          </a:ln>
          <a:effectLst/>
        </p:spPr>
      </p:cxnSp>
      <p:sp>
        <p:nvSpPr>
          <p:cNvPr id="36" name="Rektangel 24">
            <a:extLst>
              <a:ext uri="{FF2B5EF4-FFF2-40B4-BE49-F238E27FC236}">
                <a16:creationId xmlns:a16="http://schemas.microsoft.com/office/drawing/2014/main" id="{CBE85F9F-04A0-4CFB-8C31-EEDA52EB4C8B}"/>
              </a:ext>
            </a:extLst>
          </p:cNvPr>
          <p:cNvSpPr/>
          <p:nvPr/>
        </p:nvSpPr>
        <p:spPr>
          <a:xfrm>
            <a:off x="2311027" y="2323463"/>
            <a:ext cx="186008" cy="177134"/>
          </a:xfrm>
          <a:prstGeom prst="rect">
            <a:avLst/>
          </a:prstGeom>
          <a:solidFill>
            <a:srgbClr val="E3000F"/>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prstClr val="white"/>
                </a:solidFill>
                <a:effectLst/>
                <a:uLnTx/>
                <a:uFillTx/>
              </a:rPr>
              <a:t>1</a:t>
            </a:r>
          </a:p>
        </p:txBody>
      </p:sp>
      <p:cxnSp>
        <p:nvCxnSpPr>
          <p:cNvPr id="37" name="Rak pil 44">
            <a:extLst>
              <a:ext uri="{FF2B5EF4-FFF2-40B4-BE49-F238E27FC236}">
                <a16:creationId xmlns:a16="http://schemas.microsoft.com/office/drawing/2014/main" id="{321128DA-5828-4229-B472-F6708E77E881}"/>
              </a:ext>
            </a:extLst>
          </p:cNvPr>
          <p:cNvCxnSpPr>
            <a:cxnSpLocks/>
            <a:stCxn id="36" idx="3"/>
            <a:endCxn id="38" idx="1"/>
          </p:cNvCxnSpPr>
          <p:nvPr/>
        </p:nvCxnSpPr>
        <p:spPr>
          <a:xfrm>
            <a:off x="2497035" y="2412033"/>
            <a:ext cx="2907596" cy="6683"/>
          </a:xfrm>
          <a:prstGeom prst="straightConnector1">
            <a:avLst/>
          </a:prstGeom>
          <a:noFill/>
          <a:ln w="9525" cap="flat" cmpd="sng" algn="ctr">
            <a:solidFill>
              <a:srgbClr val="E3000F"/>
            </a:solidFill>
            <a:prstDash val="solid"/>
            <a:tailEnd type="triangle"/>
          </a:ln>
          <a:effectLst/>
        </p:spPr>
      </p:cxnSp>
      <p:sp>
        <p:nvSpPr>
          <p:cNvPr id="38" name="Rektangel 17">
            <a:extLst>
              <a:ext uri="{FF2B5EF4-FFF2-40B4-BE49-F238E27FC236}">
                <a16:creationId xmlns:a16="http://schemas.microsoft.com/office/drawing/2014/main" id="{BC1905E0-5092-48A7-B4F2-C7287CCC4A76}"/>
              </a:ext>
            </a:extLst>
          </p:cNvPr>
          <p:cNvSpPr/>
          <p:nvPr/>
        </p:nvSpPr>
        <p:spPr>
          <a:xfrm>
            <a:off x="5404631" y="2336831"/>
            <a:ext cx="681896" cy="163769"/>
          </a:xfrm>
          <a:prstGeom prst="rect">
            <a:avLst/>
          </a:prstGeom>
          <a:noFill/>
          <a:ln w="9525" cmpd="sng">
            <a:solidFill>
              <a:srgbClr val="E3000F"/>
            </a:solidFill>
          </a:ln>
        </p:spPr>
        <p:txBody>
          <a:bodyPr wrap="none" lIns="81000" tIns="13500" rIns="81000" bIns="13500" rtlCol="0" anchor="ctr">
            <a:noAutofit/>
          </a:bodyPr>
          <a:lstStyle/>
          <a:p>
            <a:pPr fontAlgn="base">
              <a:spcBef>
                <a:spcPct val="0"/>
              </a:spcBef>
              <a:spcAft>
                <a:spcPct val="0"/>
              </a:spcAft>
              <a:defRPr/>
            </a:pPr>
            <a:endParaRPr lang="sv-SE" sz="825" kern="0">
              <a:solidFill>
                <a:srgbClr val="3E787A">
                  <a:lumMod val="75000"/>
                </a:srgbClr>
              </a:solidFill>
              <a:cs typeface="Helvetica Neue Medium"/>
              <a:sym typeface="Gill Sans" charset="0"/>
            </a:endParaRPr>
          </a:p>
        </p:txBody>
      </p:sp>
      <p:sp>
        <p:nvSpPr>
          <p:cNvPr id="39" name="Rektangel 24">
            <a:extLst>
              <a:ext uri="{FF2B5EF4-FFF2-40B4-BE49-F238E27FC236}">
                <a16:creationId xmlns:a16="http://schemas.microsoft.com/office/drawing/2014/main" id="{4F5058DC-6B0F-4628-83FE-E6AA8A51173B}"/>
              </a:ext>
            </a:extLst>
          </p:cNvPr>
          <p:cNvSpPr/>
          <p:nvPr/>
        </p:nvSpPr>
        <p:spPr>
          <a:xfrm>
            <a:off x="2311030" y="3555209"/>
            <a:ext cx="176667" cy="173561"/>
          </a:xfrm>
          <a:prstGeom prst="rect">
            <a:avLst/>
          </a:prstGeom>
          <a:solidFill>
            <a:srgbClr val="E3000F"/>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prstClr val="white"/>
                </a:solidFill>
                <a:effectLst/>
                <a:uLnTx/>
                <a:uFillTx/>
              </a:rPr>
              <a:t>3</a:t>
            </a:r>
          </a:p>
        </p:txBody>
      </p:sp>
      <p:sp>
        <p:nvSpPr>
          <p:cNvPr id="40" name="Rektangel 24">
            <a:extLst>
              <a:ext uri="{FF2B5EF4-FFF2-40B4-BE49-F238E27FC236}">
                <a16:creationId xmlns:a16="http://schemas.microsoft.com/office/drawing/2014/main" id="{FF4339A6-A115-4F15-A7FE-FD6527DC0942}"/>
              </a:ext>
            </a:extLst>
          </p:cNvPr>
          <p:cNvSpPr/>
          <p:nvPr/>
        </p:nvSpPr>
        <p:spPr>
          <a:xfrm>
            <a:off x="2311030" y="4680973"/>
            <a:ext cx="176667" cy="173561"/>
          </a:xfrm>
          <a:prstGeom prst="rect">
            <a:avLst/>
          </a:prstGeom>
          <a:solidFill>
            <a:srgbClr val="E3000F"/>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prstClr val="white"/>
                </a:solidFill>
                <a:effectLst/>
                <a:uLnTx/>
                <a:uFillTx/>
              </a:rPr>
              <a:t>4</a:t>
            </a:r>
          </a:p>
        </p:txBody>
      </p:sp>
      <p:sp>
        <p:nvSpPr>
          <p:cNvPr id="41" name="Rektangel 17">
            <a:extLst>
              <a:ext uri="{FF2B5EF4-FFF2-40B4-BE49-F238E27FC236}">
                <a16:creationId xmlns:a16="http://schemas.microsoft.com/office/drawing/2014/main" id="{28359CB3-10CF-404C-BB82-52836A278EF9}"/>
              </a:ext>
            </a:extLst>
          </p:cNvPr>
          <p:cNvSpPr/>
          <p:nvPr/>
        </p:nvSpPr>
        <p:spPr>
          <a:xfrm>
            <a:off x="3107598" y="3551561"/>
            <a:ext cx="3742024" cy="177206"/>
          </a:xfrm>
          <a:prstGeom prst="rect">
            <a:avLst/>
          </a:prstGeom>
          <a:noFill/>
          <a:ln w="9525" cmpd="sng">
            <a:solidFill>
              <a:srgbClr val="E3000F"/>
            </a:solidFill>
          </a:ln>
        </p:spPr>
        <p:txBody>
          <a:bodyPr wrap="none" lIns="81000" tIns="13500" rIns="81000" bIns="13500" rtlCol="0" anchor="ctr">
            <a:noAutofit/>
          </a:bodyPr>
          <a:lstStyle/>
          <a:p>
            <a:pPr fontAlgn="base">
              <a:spcBef>
                <a:spcPct val="0"/>
              </a:spcBef>
              <a:spcAft>
                <a:spcPct val="0"/>
              </a:spcAft>
              <a:defRPr/>
            </a:pPr>
            <a:endParaRPr lang="sv-SE" sz="825" kern="0">
              <a:solidFill>
                <a:srgbClr val="3E787A">
                  <a:lumMod val="75000"/>
                </a:srgbClr>
              </a:solidFill>
              <a:cs typeface="Helvetica Neue Medium"/>
              <a:sym typeface="Gill Sans" charset="0"/>
            </a:endParaRPr>
          </a:p>
        </p:txBody>
      </p:sp>
      <p:sp>
        <p:nvSpPr>
          <p:cNvPr id="42" name="Rektangel 41">
            <a:extLst>
              <a:ext uri="{FF2B5EF4-FFF2-40B4-BE49-F238E27FC236}">
                <a16:creationId xmlns:a16="http://schemas.microsoft.com/office/drawing/2014/main" id="{573381F8-B978-4FA3-B9AA-C004F632A523}"/>
              </a:ext>
            </a:extLst>
          </p:cNvPr>
          <p:cNvSpPr/>
          <p:nvPr/>
        </p:nvSpPr>
        <p:spPr>
          <a:xfrm>
            <a:off x="5956056" y="4703379"/>
            <a:ext cx="546009" cy="177206"/>
          </a:xfrm>
          <a:prstGeom prst="rect">
            <a:avLst/>
          </a:prstGeom>
          <a:noFill/>
          <a:ln w="9525" cmpd="sng">
            <a:solidFill>
              <a:srgbClr val="E3000F"/>
            </a:solidFill>
          </a:ln>
        </p:spPr>
        <p:txBody>
          <a:bodyPr wrap="none" lIns="81000" tIns="13500" rIns="81000" bIns="13500" rtlCol="0" anchor="ctr">
            <a:noAutofit/>
          </a:bodyPr>
          <a:lstStyle/>
          <a:p>
            <a:pPr fontAlgn="base">
              <a:spcBef>
                <a:spcPct val="0"/>
              </a:spcBef>
              <a:spcAft>
                <a:spcPct val="0"/>
              </a:spcAft>
              <a:defRPr/>
            </a:pPr>
            <a:endParaRPr lang="sv-SE" sz="825" kern="0">
              <a:solidFill>
                <a:srgbClr val="3E787A">
                  <a:lumMod val="75000"/>
                </a:srgbClr>
              </a:solidFill>
              <a:cs typeface="Helvetica Neue Medium"/>
              <a:sym typeface="Gill Sans" charset="0"/>
            </a:endParaRPr>
          </a:p>
        </p:txBody>
      </p:sp>
      <p:cxnSp>
        <p:nvCxnSpPr>
          <p:cNvPr id="43" name="Rak pil 44">
            <a:extLst>
              <a:ext uri="{FF2B5EF4-FFF2-40B4-BE49-F238E27FC236}">
                <a16:creationId xmlns:a16="http://schemas.microsoft.com/office/drawing/2014/main" id="{46E63726-4AE9-4157-B36D-F6CAC507DABC}"/>
              </a:ext>
            </a:extLst>
          </p:cNvPr>
          <p:cNvCxnSpPr>
            <a:cxnSpLocks/>
            <a:stCxn id="39" idx="3"/>
            <a:endCxn id="41" idx="1"/>
          </p:cNvCxnSpPr>
          <p:nvPr/>
        </p:nvCxnSpPr>
        <p:spPr>
          <a:xfrm flipV="1">
            <a:off x="2487694" y="3640167"/>
            <a:ext cx="619904" cy="1823"/>
          </a:xfrm>
          <a:prstGeom prst="straightConnector1">
            <a:avLst/>
          </a:prstGeom>
          <a:noFill/>
          <a:ln w="9525" cap="flat" cmpd="sng" algn="ctr">
            <a:solidFill>
              <a:srgbClr val="E3000F"/>
            </a:solidFill>
            <a:prstDash val="solid"/>
            <a:tailEnd type="triangle"/>
          </a:ln>
          <a:effectLst/>
        </p:spPr>
      </p:cxnSp>
      <p:cxnSp>
        <p:nvCxnSpPr>
          <p:cNvPr id="44" name="Rak pil 44">
            <a:extLst>
              <a:ext uri="{FF2B5EF4-FFF2-40B4-BE49-F238E27FC236}">
                <a16:creationId xmlns:a16="http://schemas.microsoft.com/office/drawing/2014/main" id="{B39BA9EE-B4B4-4F0C-ACB7-6DC32DC80144}"/>
              </a:ext>
            </a:extLst>
          </p:cNvPr>
          <p:cNvCxnSpPr>
            <a:cxnSpLocks/>
            <a:stCxn id="40" idx="3"/>
          </p:cNvCxnSpPr>
          <p:nvPr/>
        </p:nvCxnSpPr>
        <p:spPr>
          <a:xfrm>
            <a:off x="2487697" y="4767754"/>
            <a:ext cx="3468359" cy="24231"/>
          </a:xfrm>
          <a:prstGeom prst="straightConnector1">
            <a:avLst/>
          </a:prstGeom>
          <a:noFill/>
          <a:ln w="9525" cap="flat" cmpd="sng" algn="ctr">
            <a:solidFill>
              <a:srgbClr val="E3000F"/>
            </a:solidFill>
            <a:prstDash val="solid"/>
            <a:tailEnd type="triangle"/>
          </a:ln>
          <a:effectLst/>
        </p:spPr>
      </p:cxnSp>
    </p:spTree>
    <p:extLst>
      <p:ext uri="{BB962C8B-B14F-4D97-AF65-F5344CB8AC3E}">
        <p14:creationId xmlns:p14="http://schemas.microsoft.com/office/powerpoint/2010/main" val="3495378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7A79D5C-C063-46DE-AD37-CE673C56A9FA}"/>
              </a:ext>
            </a:extLst>
          </p:cNvPr>
          <p:cNvGraphicFramePr>
            <a:graphicFrameLocks noChangeAspect="1"/>
          </p:cNvGraphicFramePr>
          <p:nvPr>
            <p:custDataLst>
              <p:tags r:id="rId2"/>
            </p:custDataLst>
            <p:extLst>
              <p:ext uri="{D42A27DB-BD31-4B8C-83A1-F6EECF244321}">
                <p14:modId xmlns:p14="http://schemas.microsoft.com/office/powerpoint/2010/main" val="11290426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4" imgW="353" imgH="353" progId="TCLayout.ActiveDocument.1">
                  <p:embed/>
                </p:oleObj>
              </mc:Choice>
              <mc:Fallback>
                <p:oleObj name="think-cell Slide" r:id="rId4" imgW="353" imgH="353" progId="TCLayout.ActiveDocument.1">
                  <p:embed/>
                  <p:pic>
                    <p:nvPicPr>
                      <p:cNvPr id="4" name="Object 3" hidden="1">
                        <a:extLst>
                          <a:ext uri="{FF2B5EF4-FFF2-40B4-BE49-F238E27FC236}">
                            <a16:creationId xmlns:a16="http://schemas.microsoft.com/office/drawing/2014/main" id="{27A79D5C-C063-46DE-AD37-CE673C56A9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E8A4E812-EA30-4F7D-B827-88BCC145D265}"/>
              </a:ext>
            </a:extLst>
          </p:cNvPr>
          <p:cNvSpPr>
            <a:spLocks noGrp="1"/>
          </p:cNvSpPr>
          <p:nvPr>
            <p:ph type="ctrTitle"/>
          </p:nvPr>
        </p:nvSpPr>
        <p:spPr>
          <a:xfrm>
            <a:off x="1484782" y="1172307"/>
            <a:ext cx="9341908" cy="2219324"/>
          </a:xfrm>
        </p:spPr>
        <p:txBody>
          <a:bodyPr/>
          <a:lstStyle/>
          <a:p>
            <a:r>
              <a:rPr lang="sv-SE" dirty="0"/>
              <a:t>&lt;Processens namn&gt;</a:t>
            </a:r>
          </a:p>
        </p:txBody>
      </p:sp>
      <p:sp>
        <p:nvSpPr>
          <p:cNvPr id="3" name="Underrubrik 2">
            <a:extLst>
              <a:ext uri="{FF2B5EF4-FFF2-40B4-BE49-F238E27FC236}">
                <a16:creationId xmlns:a16="http://schemas.microsoft.com/office/drawing/2014/main" id="{D62D1280-E858-4B2C-A5EE-AD05CD74E76D}"/>
              </a:ext>
            </a:extLst>
          </p:cNvPr>
          <p:cNvSpPr>
            <a:spLocks noGrp="1"/>
          </p:cNvSpPr>
          <p:nvPr>
            <p:ph type="subTitle" idx="1"/>
          </p:nvPr>
        </p:nvSpPr>
        <p:spPr/>
        <p:txBody>
          <a:bodyPr anchor="t">
            <a:noAutofit/>
          </a:bodyPr>
          <a:lstStyle/>
          <a:p>
            <a:r>
              <a:rPr lang="sv-SE" dirty="0"/>
              <a:t>Processbeskrivning</a:t>
            </a:r>
          </a:p>
        </p:txBody>
      </p:sp>
      <p:sp>
        <p:nvSpPr>
          <p:cNvPr id="5" name="Rubrik 1">
            <a:extLst>
              <a:ext uri="{FF2B5EF4-FFF2-40B4-BE49-F238E27FC236}">
                <a16:creationId xmlns:a16="http://schemas.microsoft.com/office/drawing/2014/main" id="{8B7EC86D-E2AD-4246-A38F-99CDB4B434D7}"/>
              </a:ext>
            </a:extLst>
          </p:cNvPr>
          <p:cNvSpPr txBox="1">
            <a:spLocks/>
          </p:cNvSpPr>
          <p:nvPr/>
        </p:nvSpPr>
        <p:spPr>
          <a:xfrm>
            <a:off x="5857875" y="3176"/>
            <a:ext cx="5926227" cy="1410431"/>
          </a:xfrm>
          <a:prstGeom prst="rect">
            <a:avLst/>
          </a:prstGeom>
        </p:spPr>
        <p:txBody>
          <a:bodyPr anchor="t">
            <a:noAutofit/>
          </a:bodyPr>
          <a:lstStyle>
            <a:lvl1pPr algn="l" defTabSz="609585" rtl="0" eaLnBrk="1" latinLnBrk="0" hangingPunct="1">
              <a:spcBef>
                <a:spcPct val="0"/>
              </a:spcBef>
              <a:buNone/>
              <a:defRPr sz="6400" b="1" i="0" kern="1200">
                <a:solidFill>
                  <a:srgbClr val="FFFFFF"/>
                </a:solidFill>
                <a:latin typeface="Arial"/>
                <a:ea typeface="+mj-ea"/>
                <a:cs typeface="Arial"/>
              </a:defRPr>
            </a:lvl1pPr>
          </a:lstStyle>
          <a:p>
            <a:pPr algn="r"/>
            <a:r>
              <a:rPr lang="sv-SE" dirty="0"/>
              <a:t>&lt;XYZ&gt;</a:t>
            </a:r>
          </a:p>
          <a:p>
            <a:pPr algn="r"/>
            <a:r>
              <a:rPr lang="sv-SE" sz="2000" i="1" dirty="0"/>
              <a:t>förvaltningsförkortning</a:t>
            </a:r>
          </a:p>
        </p:txBody>
      </p:sp>
    </p:spTree>
    <p:extLst>
      <p:ext uri="{BB962C8B-B14F-4D97-AF65-F5344CB8AC3E}">
        <p14:creationId xmlns:p14="http://schemas.microsoft.com/office/powerpoint/2010/main" val="179854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1CF64C93-4CA6-4768-88F3-20FC01FE9B4D}"/>
              </a:ext>
            </a:extLst>
          </p:cNvPr>
          <p:cNvGraphicFramePr>
            <a:graphicFrameLocks noChangeAspect="1"/>
          </p:cNvGraphicFramePr>
          <p:nvPr>
            <p:custDataLst>
              <p:tags r:id="rId2"/>
            </p:custDataLst>
            <p:extLst>
              <p:ext uri="{D42A27DB-BD31-4B8C-83A1-F6EECF244321}">
                <p14:modId xmlns:p14="http://schemas.microsoft.com/office/powerpoint/2010/main" val="492950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4" imgW="703" imgH="706" progId="TCLayout.ActiveDocument.1">
                  <p:embed/>
                </p:oleObj>
              </mc:Choice>
              <mc:Fallback>
                <p:oleObj name="think-cell Slide" r:id="rId4" imgW="703" imgH="706" progId="TCLayout.ActiveDocument.1">
                  <p:embed/>
                  <p:pic>
                    <p:nvPicPr>
                      <p:cNvPr id="4" name="Objekt 3" hidden="1">
                        <a:extLst>
                          <a:ext uri="{FF2B5EF4-FFF2-40B4-BE49-F238E27FC236}">
                            <a16:creationId xmlns:a16="http://schemas.microsoft.com/office/drawing/2014/main" id="{1CF64C93-4CA6-4768-88F3-20FC01FE9B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B01A3261-C41B-45A0-9839-FBCD479BB2D3}"/>
              </a:ext>
            </a:extLst>
          </p:cNvPr>
          <p:cNvSpPr>
            <a:spLocks noGrp="1"/>
          </p:cNvSpPr>
          <p:nvPr>
            <p:ph type="title"/>
          </p:nvPr>
        </p:nvSpPr>
        <p:spPr/>
        <p:txBody>
          <a:bodyPr>
            <a:normAutofit fontScale="90000"/>
          </a:bodyPr>
          <a:lstStyle/>
          <a:p>
            <a:r>
              <a:rPr lang="sv-SE"/>
              <a:t>Versionshantering</a:t>
            </a:r>
          </a:p>
        </p:txBody>
      </p:sp>
      <p:graphicFrame>
        <p:nvGraphicFramePr>
          <p:cNvPr id="5" name="Tabell 4">
            <a:extLst>
              <a:ext uri="{FF2B5EF4-FFF2-40B4-BE49-F238E27FC236}">
                <a16:creationId xmlns:a16="http://schemas.microsoft.com/office/drawing/2014/main" id="{9BDE08EE-EDCE-466B-A751-BBC825BE4E99}"/>
              </a:ext>
            </a:extLst>
          </p:cNvPr>
          <p:cNvGraphicFramePr>
            <a:graphicFrameLocks noGrp="1"/>
          </p:cNvGraphicFramePr>
          <p:nvPr>
            <p:extLst>
              <p:ext uri="{D42A27DB-BD31-4B8C-83A1-F6EECF244321}">
                <p14:modId xmlns:p14="http://schemas.microsoft.com/office/powerpoint/2010/main" val="2151214976"/>
              </p:ext>
            </p:extLst>
          </p:nvPr>
        </p:nvGraphicFramePr>
        <p:xfrm>
          <a:off x="676837" y="1107304"/>
          <a:ext cx="11327094" cy="2595880"/>
        </p:xfrm>
        <a:graphic>
          <a:graphicData uri="http://schemas.openxmlformats.org/drawingml/2006/table">
            <a:tbl>
              <a:tblPr firstRow="1" bandRow="1">
                <a:tableStyleId>{69012ECD-51FC-41F1-AA8D-1B2483CD663E}</a:tableStyleId>
              </a:tblPr>
              <a:tblGrid>
                <a:gridCol w="1395154">
                  <a:extLst>
                    <a:ext uri="{9D8B030D-6E8A-4147-A177-3AD203B41FA5}">
                      <a16:colId xmlns:a16="http://schemas.microsoft.com/office/drawing/2014/main" val="2661596854"/>
                    </a:ext>
                  </a:extLst>
                </a:gridCol>
                <a:gridCol w="2130358">
                  <a:extLst>
                    <a:ext uri="{9D8B030D-6E8A-4147-A177-3AD203B41FA5}">
                      <a16:colId xmlns:a16="http://schemas.microsoft.com/office/drawing/2014/main" val="2445831088"/>
                    </a:ext>
                  </a:extLst>
                </a:gridCol>
                <a:gridCol w="7801582">
                  <a:extLst>
                    <a:ext uri="{9D8B030D-6E8A-4147-A177-3AD203B41FA5}">
                      <a16:colId xmlns:a16="http://schemas.microsoft.com/office/drawing/2014/main" val="3168949202"/>
                    </a:ext>
                  </a:extLst>
                </a:gridCol>
              </a:tblGrid>
              <a:tr h="370840">
                <a:tc>
                  <a:txBody>
                    <a:bodyPr/>
                    <a:lstStyle/>
                    <a:p>
                      <a:pPr algn="l"/>
                      <a:r>
                        <a:rPr lang="sv-SE" sz="1500" dirty="0"/>
                        <a:t>Datum</a:t>
                      </a:r>
                    </a:p>
                  </a:txBody>
                  <a:tcPr/>
                </a:tc>
                <a:tc>
                  <a:txBody>
                    <a:bodyPr/>
                    <a:lstStyle/>
                    <a:p>
                      <a:pPr algn="l"/>
                      <a:r>
                        <a:rPr lang="sv-SE" sz="1500" dirty="0"/>
                        <a:t>Författare</a:t>
                      </a:r>
                    </a:p>
                  </a:txBody>
                  <a:tcPr/>
                </a:tc>
                <a:tc>
                  <a:txBody>
                    <a:bodyPr/>
                    <a:lstStyle/>
                    <a:p>
                      <a:pPr algn="l"/>
                      <a:r>
                        <a:rPr lang="sv-SE" sz="1500" dirty="0"/>
                        <a:t>Beskrivning</a:t>
                      </a:r>
                    </a:p>
                  </a:txBody>
                  <a:tcPr/>
                </a:tc>
                <a:extLst>
                  <a:ext uri="{0D108BD9-81ED-4DB2-BD59-A6C34878D82A}">
                    <a16:rowId xmlns:a16="http://schemas.microsoft.com/office/drawing/2014/main" val="1770230284"/>
                  </a:ext>
                </a:extLst>
              </a:tr>
              <a:tr h="370840">
                <a:tc>
                  <a:txBody>
                    <a:bodyPr/>
                    <a:lstStyle/>
                    <a:p>
                      <a:r>
                        <a:rPr lang="sv-SE" sz="1500" dirty="0" err="1"/>
                        <a:t>Yyyy-mm-dd</a:t>
                      </a:r>
                      <a:endParaRPr lang="sv-SE" sz="1500" dirty="0"/>
                    </a:p>
                  </a:txBody>
                  <a:tcPr/>
                </a:tc>
                <a:tc>
                  <a:txBody>
                    <a:bodyPr/>
                    <a:lstStyle/>
                    <a:p>
                      <a:r>
                        <a:rPr lang="sv-SE" sz="1500" dirty="0"/>
                        <a:t>&lt;namn&gt;</a:t>
                      </a:r>
                    </a:p>
                  </a:txBody>
                  <a:tcPr/>
                </a:tc>
                <a:tc>
                  <a:txBody>
                    <a:bodyPr/>
                    <a:lstStyle/>
                    <a:p>
                      <a:r>
                        <a:rPr lang="sv-SE" sz="1500" dirty="0"/>
                        <a:t>Första utkast</a:t>
                      </a:r>
                    </a:p>
                  </a:txBody>
                  <a:tcPr/>
                </a:tc>
                <a:extLst>
                  <a:ext uri="{0D108BD9-81ED-4DB2-BD59-A6C34878D82A}">
                    <a16:rowId xmlns:a16="http://schemas.microsoft.com/office/drawing/2014/main" val="593501382"/>
                  </a:ext>
                </a:extLst>
              </a:tr>
              <a:tr h="370840">
                <a:tc>
                  <a:txBody>
                    <a:bodyPr/>
                    <a:lstStyle/>
                    <a:p>
                      <a:endParaRPr lang="sv-SE" sz="1500" dirty="0"/>
                    </a:p>
                  </a:txBody>
                  <a:tcPr/>
                </a:tc>
                <a:tc>
                  <a:txBody>
                    <a:bodyPr/>
                    <a:lstStyle/>
                    <a:p>
                      <a:endParaRPr lang="sv-SE" sz="1500" dirty="0"/>
                    </a:p>
                  </a:txBody>
                  <a:tcPr/>
                </a:tc>
                <a:tc>
                  <a:txBody>
                    <a:bodyPr/>
                    <a:lstStyle/>
                    <a:p>
                      <a:r>
                        <a:rPr lang="sv-SE" sz="1500" dirty="0"/>
                        <a:t>Exempel - Kommenterad av utvecklare</a:t>
                      </a:r>
                    </a:p>
                  </a:txBody>
                  <a:tcPr/>
                </a:tc>
                <a:extLst>
                  <a:ext uri="{0D108BD9-81ED-4DB2-BD59-A6C34878D82A}">
                    <a16:rowId xmlns:a16="http://schemas.microsoft.com/office/drawing/2014/main" val="948481429"/>
                  </a:ext>
                </a:extLst>
              </a:tr>
              <a:tr h="370840">
                <a:tc>
                  <a:txBody>
                    <a:bodyPr/>
                    <a:lstStyle/>
                    <a:p>
                      <a:endParaRPr lang="sv-SE" sz="1500" dirty="0"/>
                    </a:p>
                  </a:txBody>
                  <a:tcPr/>
                </a:tc>
                <a:tc>
                  <a:txBody>
                    <a:bodyPr/>
                    <a:lstStyle/>
                    <a:p>
                      <a:endParaRPr lang="sv-SE" sz="1500" dirty="0"/>
                    </a:p>
                  </a:txBody>
                  <a:tcPr/>
                </a:tc>
                <a:tc>
                  <a:txBody>
                    <a:bodyPr/>
                    <a:lstStyle/>
                    <a:p>
                      <a:r>
                        <a:rPr lang="sv-SE" sz="1500" dirty="0"/>
                        <a:t>Exempel - Reviderad efter kommentarer från utvecklare</a:t>
                      </a:r>
                    </a:p>
                  </a:txBody>
                  <a:tcPr/>
                </a:tc>
                <a:extLst>
                  <a:ext uri="{0D108BD9-81ED-4DB2-BD59-A6C34878D82A}">
                    <a16:rowId xmlns:a16="http://schemas.microsoft.com/office/drawing/2014/main" val="2155333326"/>
                  </a:ext>
                </a:extLst>
              </a:tr>
              <a:tr h="370840">
                <a:tc>
                  <a:txBody>
                    <a:bodyPr/>
                    <a:lstStyle/>
                    <a:p>
                      <a:endParaRPr lang="sv-SE" sz="1500" dirty="0"/>
                    </a:p>
                  </a:txBody>
                  <a:tcPr/>
                </a:tc>
                <a:tc>
                  <a:txBody>
                    <a:bodyPr/>
                    <a:lstStyle/>
                    <a:p>
                      <a:endParaRPr lang="sv-SE" sz="1500" dirty="0"/>
                    </a:p>
                  </a:txBody>
                  <a:tcPr/>
                </a:tc>
                <a:tc>
                  <a:txBody>
                    <a:bodyPr/>
                    <a:lstStyle/>
                    <a:p>
                      <a:r>
                        <a:rPr lang="sv-SE" sz="1500" dirty="0"/>
                        <a:t>Exempel - Reviderad efter samtal med utvecklare – klar för utveckling</a:t>
                      </a:r>
                    </a:p>
                  </a:txBody>
                  <a:tcPr/>
                </a:tc>
                <a:extLst>
                  <a:ext uri="{0D108BD9-81ED-4DB2-BD59-A6C34878D82A}">
                    <a16:rowId xmlns:a16="http://schemas.microsoft.com/office/drawing/2014/main" val="1558199996"/>
                  </a:ext>
                </a:extLst>
              </a:tr>
              <a:tr h="370840">
                <a:tc>
                  <a:txBody>
                    <a:bodyPr/>
                    <a:lstStyle/>
                    <a:p>
                      <a:endParaRPr lang="sv-SE" sz="1500" dirty="0"/>
                    </a:p>
                  </a:txBody>
                  <a:tcPr/>
                </a:tc>
                <a:tc>
                  <a:txBody>
                    <a:bodyPr/>
                    <a:lstStyle/>
                    <a:p>
                      <a:endParaRPr lang="sv-SE" sz="1500" dirty="0"/>
                    </a:p>
                  </a:txBody>
                  <a:tcPr/>
                </a:tc>
                <a:tc>
                  <a:txBody>
                    <a:bodyPr/>
                    <a:lstStyle/>
                    <a:p>
                      <a:r>
                        <a:rPr lang="sv-SE" sz="1500" dirty="0"/>
                        <a:t>Exempel – Tillägg för hantering av extra ärendetyper – klar för vidareutveckling</a:t>
                      </a:r>
                    </a:p>
                  </a:txBody>
                  <a:tcPr/>
                </a:tc>
                <a:extLst>
                  <a:ext uri="{0D108BD9-81ED-4DB2-BD59-A6C34878D82A}">
                    <a16:rowId xmlns:a16="http://schemas.microsoft.com/office/drawing/2014/main" val="2875505323"/>
                  </a:ext>
                </a:extLst>
              </a:tr>
              <a:tr h="370840">
                <a:tc>
                  <a:txBody>
                    <a:bodyPr/>
                    <a:lstStyle/>
                    <a:p>
                      <a:endParaRPr lang="sv-SE" sz="1500" dirty="0"/>
                    </a:p>
                  </a:txBody>
                  <a:tcPr/>
                </a:tc>
                <a:tc>
                  <a:txBody>
                    <a:bodyPr/>
                    <a:lstStyle/>
                    <a:p>
                      <a:endParaRPr lang="sv-SE" sz="1500" dirty="0"/>
                    </a:p>
                  </a:txBody>
                  <a:tcPr/>
                </a:tc>
                <a:tc>
                  <a:txBody>
                    <a:bodyPr/>
                    <a:lstStyle/>
                    <a:p>
                      <a:r>
                        <a:rPr lang="sv-SE" sz="1500" dirty="0"/>
                        <a:t>Exempel – Reviderad efter systemuppdatering – klar för utveckling</a:t>
                      </a:r>
                    </a:p>
                  </a:txBody>
                  <a:tcPr/>
                </a:tc>
                <a:extLst>
                  <a:ext uri="{0D108BD9-81ED-4DB2-BD59-A6C34878D82A}">
                    <a16:rowId xmlns:a16="http://schemas.microsoft.com/office/drawing/2014/main" val="3166696724"/>
                  </a:ext>
                </a:extLst>
              </a:tr>
            </a:tbl>
          </a:graphicData>
        </a:graphic>
      </p:graphicFrame>
    </p:spTree>
    <p:extLst>
      <p:ext uri="{BB962C8B-B14F-4D97-AF65-F5344CB8AC3E}">
        <p14:creationId xmlns:p14="http://schemas.microsoft.com/office/powerpoint/2010/main" val="871643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9FFAEEA9-2C90-44F4-8976-1494B7604536}"/>
              </a:ext>
            </a:extLst>
          </p:cNvPr>
          <p:cNvGraphicFramePr>
            <a:graphicFrameLocks noChangeAspect="1"/>
          </p:cNvGraphicFramePr>
          <p:nvPr>
            <p:custDataLst>
              <p:tags r:id="rId2"/>
            </p:custDataLst>
            <p:extLst>
              <p:ext uri="{D42A27DB-BD31-4B8C-83A1-F6EECF244321}">
                <p14:modId xmlns:p14="http://schemas.microsoft.com/office/powerpoint/2010/main" val="34023341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4" imgW="703" imgH="706" progId="TCLayout.ActiveDocument.1">
                  <p:embed/>
                </p:oleObj>
              </mc:Choice>
              <mc:Fallback>
                <p:oleObj name="think-cell Slide" r:id="rId4" imgW="703" imgH="706" progId="TCLayout.ActiveDocument.1">
                  <p:embed/>
                  <p:pic>
                    <p:nvPicPr>
                      <p:cNvPr id="4" name="Objekt 3" hidden="1">
                        <a:extLst>
                          <a:ext uri="{FF2B5EF4-FFF2-40B4-BE49-F238E27FC236}">
                            <a16:creationId xmlns:a16="http://schemas.microsoft.com/office/drawing/2014/main" id="{9FFAEEA9-2C90-44F4-8976-1494B760453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2B845504-CEED-49CF-9281-6F4A59D18158}"/>
              </a:ext>
            </a:extLst>
          </p:cNvPr>
          <p:cNvSpPr>
            <a:spLocks noGrp="1"/>
          </p:cNvSpPr>
          <p:nvPr>
            <p:ph type="title"/>
          </p:nvPr>
        </p:nvSpPr>
        <p:spPr/>
        <p:txBody>
          <a:bodyPr>
            <a:normAutofit fontScale="90000"/>
          </a:bodyPr>
          <a:lstStyle/>
          <a:p>
            <a:r>
              <a:rPr lang="sv-SE" dirty="0"/>
              <a:t>Godkännande</a:t>
            </a:r>
          </a:p>
        </p:txBody>
      </p:sp>
      <p:graphicFrame>
        <p:nvGraphicFramePr>
          <p:cNvPr id="6" name="Tabell 5">
            <a:extLst>
              <a:ext uri="{FF2B5EF4-FFF2-40B4-BE49-F238E27FC236}">
                <a16:creationId xmlns:a16="http://schemas.microsoft.com/office/drawing/2014/main" id="{CAC43E67-FBB4-4E88-9E12-C4343EE9FD75}"/>
              </a:ext>
            </a:extLst>
          </p:cNvPr>
          <p:cNvGraphicFramePr>
            <a:graphicFrameLocks noGrp="1"/>
          </p:cNvGraphicFramePr>
          <p:nvPr>
            <p:extLst>
              <p:ext uri="{D42A27DB-BD31-4B8C-83A1-F6EECF244321}">
                <p14:modId xmlns:p14="http://schemas.microsoft.com/office/powerpoint/2010/main" val="2363696238"/>
              </p:ext>
            </p:extLst>
          </p:nvPr>
        </p:nvGraphicFramePr>
        <p:xfrm>
          <a:off x="676836" y="1155942"/>
          <a:ext cx="11327094" cy="1483360"/>
        </p:xfrm>
        <a:graphic>
          <a:graphicData uri="http://schemas.openxmlformats.org/drawingml/2006/table">
            <a:tbl>
              <a:tblPr firstRow="1" bandRow="1">
                <a:tableStyleId>{69012ECD-51FC-41F1-AA8D-1B2483CD663E}</a:tableStyleId>
              </a:tblPr>
              <a:tblGrid>
                <a:gridCol w="3775698">
                  <a:extLst>
                    <a:ext uri="{9D8B030D-6E8A-4147-A177-3AD203B41FA5}">
                      <a16:colId xmlns:a16="http://schemas.microsoft.com/office/drawing/2014/main" val="2661596854"/>
                    </a:ext>
                  </a:extLst>
                </a:gridCol>
                <a:gridCol w="3775698">
                  <a:extLst>
                    <a:ext uri="{9D8B030D-6E8A-4147-A177-3AD203B41FA5}">
                      <a16:colId xmlns:a16="http://schemas.microsoft.com/office/drawing/2014/main" val="2445831088"/>
                    </a:ext>
                  </a:extLst>
                </a:gridCol>
                <a:gridCol w="3775698">
                  <a:extLst>
                    <a:ext uri="{9D8B030D-6E8A-4147-A177-3AD203B41FA5}">
                      <a16:colId xmlns:a16="http://schemas.microsoft.com/office/drawing/2014/main" val="3168949202"/>
                    </a:ext>
                  </a:extLst>
                </a:gridCol>
              </a:tblGrid>
              <a:tr h="370840">
                <a:tc>
                  <a:txBody>
                    <a:bodyPr/>
                    <a:lstStyle/>
                    <a:p>
                      <a:pPr algn="l"/>
                      <a:r>
                        <a:rPr lang="sv-SE" sz="1500" dirty="0"/>
                        <a:t>Roll</a:t>
                      </a:r>
                    </a:p>
                  </a:txBody>
                  <a:tcPr/>
                </a:tc>
                <a:tc>
                  <a:txBody>
                    <a:bodyPr/>
                    <a:lstStyle/>
                    <a:p>
                      <a:pPr algn="l"/>
                      <a:r>
                        <a:rPr lang="sv-SE" sz="1500" dirty="0"/>
                        <a:t>Namn</a:t>
                      </a:r>
                    </a:p>
                  </a:txBody>
                  <a:tcPr/>
                </a:tc>
                <a:tc>
                  <a:txBody>
                    <a:bodyPr/>
                    <a:lstStyle/>
                    <a:p>
                      <a:pPr algn="l"/>
                      <a:r>
                        <a:rPr lang="sv-SE" sz="1500" dirty="0"/>
                        <a:t>Datum för godkännande</a:t>
                      </a:r>
                    </a:p>
                  </a:txBody>
                  <a:tcPr/>
                </a:tc>
                <a:extLst>
                  <a:ext uri="{0D108BD9-81ED-4DB2-BD59-A6C34878D82A}">
                    <a16:rowId xmlns:a16="http://schemas.microsoft.com/office/drawing/2014/main" val="1770230284"/>
                  </a:ext>
                </a:extLst>
              </a:tr>
              <a:tr h="370840">
                <a:tc>
                  <a:txBody>
                    <a:bodyPr/>
                    <a:lstStyle/>
                    <a:p>
                      <a:r>
                        <a:rPr lang="sv-SE" sz="1500" dirty="0"/>
                        <a:t>Processägare</a:t>
                      </a:r>
                    </a:p>
                  </a:txBody>
                  <a:tcPr/>
                </a:tc>
                <a:tc>
                  <a:txBody>
                    <a:bodyPr/>
                    <a:lstStyle/>
                    <a:p>
                      <a:endParaRPr lang="sv-SE" sz="1500" dirty="0"/>
                    </a:p>
                  </a:txBody>
                  <a:tcPr/>
                </a:tc>
                <a:tc>
                  <a:txBody>
                    <a:bodyPr/>
                    <a:lstStyle/>
                    <a:p>
                      <a:endParaRPr lang="sv-SE" sz="1500" dirty="0"/>
                    </a:p>
                  </a:txBody>
                  <a:tcPr/>
                </a:tc>
                <a:extLst>
                  <a:ext uri="{0D108BD9-81ED-4DB2-BD59-A6C34878D82A}">
                    <a16:rowId xmlns:a16="http://schemas.microsoft.com/office/drawing/2014/main" val="593501382"/>
                  </a:ext>
                </a:extLst>
              </a:tr>
              <a:tr h="370840">
                <a:tc>
                  <a:txBody>
                    <a:bodyPr/>
                    <a:lstStyle/>
                    <a:p>
                      <a:r>
                        <a:rPr lang="sv-SE" sz="1500" dirty="0"/>
                        <a:t>Processbeskrivare</a:t>
                      </a:r>
                    </a:p>
                  </a:txBody>
                  <a:tcPr/>
                </a:tc>
                <a:tc>
                  <a:txBody>
                    <a:bodyPr/>
                    <a:lstStyle/>
                    <a:p>
                      <a:endParaRPr lang="sv-SE" sz="1500" dirty="0"/>
                    </a:p>
                  </a:txBody>
                  <a:tcPr/>
                </a:tc>
                <a:tc>
                  <a:txBody>
                    <a:bodyPr/>
                    <a:lstStyle/>
                    <a:p>
                      <a:endParaRPr lang="sv-SE" sz="1500" dirty="0"/>
                    </a:p>
                  </a:txBody>
                  <a:tcPr/>
                </a:tc>
                <a:extLst>
                  <a:ext uri="{0D108BD9-81ED-4DB2-BD59-A6C34878D82A}">
                    <a16:rowId xmlns:a16="http://schemas.microsoft.com/office/drawing/2014/main" val="2457278456"/>
                  </a:ext>
                </a:extLst>
              </a:tr>
              <a:tr h="370840">
                <a:tc>
                  <a:txBody>
                    <a:bodyPr/>
                    <a:lstStyle/>
                    <a:p>
                      <a:r>
                        <a:rPr lang="sv-SE" sz="1500" dirty="0"/>
                        <a:t>Utvecklare</a:t>
                      </a:r>
                    </a:p>
                  </a:txBody>
                  <a:tcPr/>
                </a:tc>
                <a:tc>
                  <a:txBody>
                    <a:bodyPr/>
                    <a:lstStyle/>
                    <a:p>
                      <a:endParaRPr lang="sv-SE" sz="1500" dirty="0"/>
                    </a:p>
                  </a:txBody>
                  <a:tcPr/>
                </a:tc>
                <a:tc>
                  <a:txBody>
                    <a:bodyPr/>
                    <a:lstStyle/>
                    <a:p>
                      <a:endParaRPr lang="sv-SE" sz="1500" dirty="0"/>
                    </a:p>
                  </a:txBody>
                  <a:tcPr/>
                </a:tc>
                <a:extLst>
                  <a:ext uri="{0D108BD9-81ED-4DB2-BD59-A6C34878D82A}">
                    <a16:rowId xmlns:a16="http://schemas.microsoft.com/office/drawing/2014/main" val="4205434268"/>
                  </a:ext>
                </a:extLst>
              </a:tr>
            </a:tbl>
          </a:graphicData>
        </a:graphic>
      </p:graphicFrame>
    </p:spTree>
    <p:extLst>
      <p:ext uri="{BB962C8B-B14F-4D97-AF65-F5344CB8AC3E}">
        <p14:creationId xmlns:p14="http://schemas.microsoft.com/office/powerpoint/2010/main" val="374151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F92CE10B-EB99-46AD-B068-7D1142B8C578}"/>
              </a:ext>
            </a:extLst>
          </p:cNvPr>
          <p:cNvGraphicFramePr>
            <a:graphicFrameLocks noChangeAspect="1"/>
          </p:cNvGraphicFramePr>
          <p:nvPr>
            <p:custDataLst>
              <p:tags r:id="rId2"/>
            </p:custDataLst>
            <p:extLst>
              <p:ext uri="{D42A27DB-BD31-4B8C-83A1-F6EECF244321}">
                <p14:modId xmlns:p14="http://schemas.microsoft.com/office/powerpoint/2010/main" val="1393074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2" name="think-cell Slide" r:id="rId5" imgW="703" imgH="706" progId="TCLayout.ActiveDocument.1">
                  <p:embed/>
                </p:oleObj>
              </mc:Choice>
              <mc:Fallback>
                <p:oleObj name="think-cell Slide" r:id="rId5" imgW="703" imgH="706" progId="TCLayout.ActiveDocument.1">
                  <p:embed/>
                  <p:pic>
                    <p:nvPicPr>
                      <p:cNvPr id="5" name="Objekt 4" hidden="1">
                        <a:extLst>
                          <a:ext uri="{FF2B5EF4-FFF2-40B4-BE49-F238E27FC236}">
                            <a16:creationId xmlns:a16="http://schemas.microsoft.com/office/drawing/2014/main" id="{F92CE10B-EB99-46AD-B068-7D1142B8C57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ktangel 3" hidden="1">
            <a:extLst>
              <a:ext uri="{FF2B5EF4-FFF2-40B4-BE49-F238E27FC236}">
                <a16:creationId xmlns:a16="http://schemas.microsoft.com/office/drawing/2014/main" id="{6073613D-D3B7-47A6-885C-5E8DF6EBA543}"/>
              </a:ext>
            </a:extLst>
          </p:cNvPr>
          <p:cNvSpPr/>
          <p:nvPr>
            <p:custDataLst>
              <p:tags r:id="rId3"/>
            </p:custDataLst>
          </p:nvPr>
        </p:nvSpPr>
        <p:spPr bwMode="auto">
          <a:xfrm>
            <a:off x="0" y="0"/>
            <a:ext cx="158750" cy="158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spcCol="0" rtlCol="0" anchor="ctr" anchorCtr="0">
            <a:noAutofit/>
          </a:bodyPr>
          <a:lstStyle/>
          <a:p>
            <a:pPr algn="ctr" defTabSz="995363" fontAlgn="base">
              <a:spcBef>
                <a:spcPct val="0"/>
              </a:spcBef>
              <a:spcAft>
                <a:spcPct val="0"/>
              </a:spcAft>
              <a:buClr>
                <a:schemeClr val="accent1"/>
              </a:buClr>
              <a:buSzPct val="80000"/>
              <a:tabLst>
                <a:tab pos="3228975" algn="l"/>
                <a:tab pos="4665663" algn="r"/>
              </a:tabLst>
            </a:pPr>
            <a:endParaRPr lang="nb-NO" sz="2900" dirty="0">
              <a:solidFill>
                <a:schemeClr val="tx2"/>
              </a:solidFill>
              <a:latin typeface="Arial" panose="020B0604020202020204" pitchFamily="34" charset="0"/>
              <a:ea typeface="+mj-ea"/>
              <a:cs typeface="+mj-cs"/>
              <a:sym typeface="Arial" panose="020B0604020202020204" pitchFamily="34" charset="0"/>
            </a:endParaRPr>
          </a:p>
        </p:txBody>
      </p:sp>
      <p:sp>
        <p:nvSpPr>
          <p:cNvPr id="2" name="Tittel 1">
            <a:extLst>
              <a:ext uri="{FF2B5EF4-FFF2-40B4-BE49-F238E27FC236}">
                <a16:creationId xmlns:a16="http://schemas.microsoft.com/office/drawing/2014/main" id="{C030BEB3-502B-4E45-9CEB-1C3177A6A966}"/>
              </a:ext>
            </a:extLst>
          </p:cNvPr>
          <p:cNvSpPr>
            <a:spLocks noGrp="1"/>
          </p:cNvSpPr>
          <p:nvPr>
            <p:ph type="title"/>
          </p:nvPr>
        </p:nvSpPr>
        <p:spPr/>
        <p:txBody>
          <a:bodyPr>
            <a:normAutofit fontScale="90000"/>
          </a:bodyPr>
          <a:lstStyle/>
          <a:p>
            <a:pPr>
              <a:lnSpc>
                <a:spcPct val="100000"/>
              </a:lnSpc>
            </a:pPr>
            <a:r>
              <a:rPr lang="nb-NO" dirty="0"/>
              <a:t>Stakeholders och intressenter</a:t>
            </a:r>
          </a:p>
        </p:txBody>
      </p:sp>
      <p:graphicFrame>
        <p:nvGraphicFramePr>
          <p:cNvPr id="6" name="Table 6">
            <a:extLst>
              <a:ext uri="{FF2B5EF4-FFF2-40B4-BE49-F238E27FC236}">
                <a16:creationId xmlns:a16="http://schemas.microsoft.com/office/drawing/2014/main" id="{B56B6B9F-5C6B-4240-8DA1-38FF0FAF0E82}"/>
              </a:ext>
            </a:extLst>
          </p:cNvPr>
          <p:cNvGraphicFramePr>
            <a:graphicFrameLocks noGrp="1"/>
          </p:cNvGraphicFramePr>
          <p:nvPr>
            <p:extLst>
              <p:ext uri="{D42A27DB-BD31-4B8C-83A1-F6EECF244321}">
                <p14:modId xmlns:p14="http://schemas.microsoft.com/office/powerpoint/2010/main" val="1112357712"/>
              </p:ext>
            </p:extLst>
          </p:nvPr>
        </p:nvGraphicFramePr>
        <p:xfrm>
          <a:off x="672726" y="1111218"/>
          <a:ext cx="11340933" cy="2839720"/>
        </p:xfrm>
        <a:graphic>
          <a:graphicData uri="http://schemas.openxmlformats.org/drawingml/2006/table">
            <a:tbl>
              <a:tblPr firstRow="1" bandRow="1">
                <a:tableStyleId>{69012ECD-51FC-41F1-AA8D-1B2483CD663E}</a:tableStyleId>
              </a:tblPr>
              <a:tblGrid>
                <a:gridCol w="3449502">
                  <a:extLst>
                    <a:ext uri="{9D8B030D-6E8A-4147-A177-3AD203B41FA5}">
                      <a16:colId xmlns:a16="http://schemas.microsoft.com/office/drawing/2014/main" val="1980233408"/>
                    </a:ext>
                  </a:extLst>
                </a:gridCol>
                <a:gridCol w="2220965">
                  <a:extLst>
                    <a:ext uri="{9D8B030D-6E8A-4147-A177-3AD203B41FA5}">
                      <a16:colId xmlns:a16="http://schemas.microsoft.com/office/drawing/2014/main" val="3333109810"/>
                    </a:ext>
                  </a:extLst>
                </a:gridCol>
                <a:gridCol w="1623606">
                  <a:extLst>
                    <a:ext uri="{9D8B030D-6E8A-4147-A177-3AD203B41FA5}">
                      <a16:colId xmlns:a16="http://schemas.microsoft.com/office/drawing/2014/main" val="4107963698"/>
                    </a:ext>
                  </a:extLst>
                </a:gridCol>
                <a:gridCol w="4046860">
                  <a:extLst>
                    <a:ext uri="{9D8B030D-6E8A-4147-A177-3AD203B41FA5}">
                      <a16:colId xmlns:a16="http://schemas.microsoft.com/office/drawing/2014/main" val="1939393425"/>
                    </a:ext>
                  </a:extLst>
                </a:gridCol>
              </a:tblGrid>
              <a:tr h="370840">
                <a:tc>
                  <a:txBody>
                    <a:bodyPr/>
                    <a:lstStyle/>
                    <a:p>
                      <a:pPr algn="l"/>
                      <a:r>
                        <a:rPr lang="nb-NO" sz="1500" dirty="0"/>
                        <a:t>Roll</a:t>
                      </a:r>
                    </a:p>
                  </a:txBody>
                  <a:tcPr/>
                </a:tc>
                <a:tc>
                  <a:txBody>
                    <a:bodyPr/>
                    <a:lstStyle/>
                    <a:p>
                      <a:pPr algn="l"/>
                      <a:r>
                        <a:rPr lang="nb-NO" sz="1500" dirty="0"/>
                        <a:t>Namn</a:t>
                      </a:r>
                    </a:p>
                  </a:txBody>
                  <a:tcPr/>
                </a:tc>
                <a:tc>
                  <a:txBody>
                    <a:bodyPr/>
                    <a:lstStyle/>
                    <a:p>
                      <a:pPr algn="l"/>
                      <a:r>
                        <a:rPr lang="nb-NO" sz="1500" dirty="0"/>
                        <a:t>Telefon</a:t>
                      </a:r>
                    </a:p>
                  </a:txBody>
                  <a:tcPr/>
                </a:tc>
                <a:tc>
                  <a:txBody>
                    <a:bodyPr/>
                    <a:lstStyle/>
                    <a:p>
                      <a:pPr algn="l"/>
                      <a:r>
                        <a:rPr lang="nb-NO" sz="1500" dirty="0"/>
                        <a:t>E-mail</a:t>
                      </a:r>
                    </a:p>
                  </a:txBody>
                  <a:tcPr/>
                </a:tc>
                <a:extLst>
                  <a:ext uri="{0D108BD9-81ED-4DB2-BD59-A6C34878D82A}">
                    <a16:rowId xmlns:a16="http://schemas.microsoft.com/office/drawing/2014/main" val="111214651"/>
                  </a:ext>
                </a:extLst>
              </a:tr>
              <a:tr h="177701">
                <a:tc>
                  <a:txBody>
                    <a:bodyPr/>
                    <a:lstStyle/>
                    <a:p>
                      <a:pPr marL="755650" lvl="0" indent="-755650" algn="l" hangingPunct="0">
                        <a:lnSpc>
                          <a:spcPct val="150000"/>
                        </a:lnSpc>
                        <a:spcBef>
                          <a:spcPts val="300"/>
                        </a:spcBef>
                        <a:spcAft>
                          <a:spcPts val="1200"/>
                        </a:spcAft>
                      </a:pPr>
                      <a:r>
                        <a:rPr lang="nb-NO" sz="1200" dirty="0">
                          <a:effectLst/>
                        </a:rPr>
                        <a:t>Processägare (Teamleader)</a:t>
                      </a:r>
                      <a:endParaRPr lang="nb-NO" sz="1200" b="0" i="0" dirty="0">
                        <a:solidFill>
                          <a:schemeClr val="tx1"/>
                        </a:solidFill>
                        <a:effectLst/>
                        <a:latin typeface="Arial"/>
                        <a:ea typeface="Times New Roman"/>
                        <a:cs typeface="Arial"/>
                      </a:endParaRPr>
                    </a:p>
                  </a:txBody>
                  <a:tcPr marL="59115" marR="59115" marT="0" marB="0" anchor="ctr"/>
                </a:tc>
                <a:tc>
                  <a:txBody>
                    <a:bodyPr/>
                    <a:lstStyle/>
                    <a:p>
                      <a:endParaRPr lang="nb-NO" sz="1200" b="0" kern="1200" dirty="0">
                        <a:solidFill>
                          <a:schemeClr val="tx1"/>
                        </a:solidFill>
                        <a:latin typeface="+mn-lt"/>
                        <a:ea typeface="+mn-ea"/>
                        <a:cs typeface="+mn-cs"/>
                      </a:endParaRPr>
                    </a:p>
                  </a:txBody>
                  <a:tcPr/>
                </a:tc>
                <a:tc>
                  <a:txBody>
                    <a:bodyPr/>
                    <a:lstStyle/>
                    <a:p>
                      <a:endParaRPr lang="nb-NO" sz="1200" dirty="0"/>
                    </a:p>
                  </a:txBody>
                  <a:tcPr/>
                </a:tc>
                <a:tc>
                  <a:txBody>
                    <a:bodyPr/>
                    <a:lstStyle/>
                    <a:p>
                      <a:endParaRPr lang="nb-NO" sz="1200" kern="1200" dirty="0">
                        <a:solidFill>
                          <a:schemeClr val="tx1"/>
                        </a:solidFill>
                        <a:latin typeface="+mn-lt"/>
                        <a:ea typeface="+mn-ea"/>
                        <a:cs typeface="+mn-cs"/>
                      </a:endParaRPr>
                    </a:p>
                  </a:txBody>
                  <a:tcPr/>
                </a:tc>
                <a:extLst>
                  <a:ext uri="{0D108BD9-81ED-4DB2-BD59-A6C34878D82A}">
                    <a16:rowId xmlns:a16="http://schemas.microsoft.com/office/drawing/2014/main" val="443863225"/>
                  </a:ext>
                </a:extLst>
              </a:tr>
              <a:tr h="185420">
                <a:tc>
                  <a:txBody>
                    <a:bodyPr/>
                    <a:lstStyle/>
                    <a:p>
                      <a:pPr marL="755650" marR="0" lvl="0" indent="-755650" algn="l" defTabSz="914400" rtl="0" eaLnBrk="1" fontAlgn="auto" latinLnBrk="0" hangingPunct="0">
                        <a:lnSpc>
                          <a:spcPct val="150000"/>
                        </a:lnSpc>
                        <a:spcBef>
                          <a:spcPts val="300"/>
                        </a:spcBef>
                        <a:spcAft>
                          <a:spcPts val="1200"/>
                        </a:spcAft>
                        <a:buClrTx/>
                        <a:buSzTx/>
                        <a:buFontTx/>
                        <a:buNone/>
                        <a:tabLst/>
                        <a:defRPr/>
                      </a:pPr>
                      <a:r>
                        <a:rPr lang="nb-NO" sz="1200" dirty="0">
                          <a:effectLst/>
                        </a:rPr>
                        <a:t>Processbeskrivare</a:t>
                      </a:r>
                    </a:p>
                  </a:txBody>
                  <a:tcPr marL="59115" marR="59115" marT="0" marB="0" anchor="ctr"/>
                </a:tc>
                <a:tc>
                  <a:txBody>
                    <a:bodyPr/>
                    <a:lstStyle/>
                    <a:p>
                      <a:endParaRPr lang="nb-NO" sz="1200" b="0" kern="1200" dirty="0">
                        <a:solidFill>
                          <a:schemeClr val="tx1"/>
                        </a:solidFill>
                        <a:latin typeface="+mn-lt"/>
                        <a:ea typeface="+mn-ea"/>
                        <a:cs typeface="+mn-cs"/>
                      </a:endParaRPr>
                    </a:p>
                  </a:txBody>
                  <a:tcPr/>
                </a:tc>
                <a:tc>
                  <a:txBody>
                    <a:bodyPr/>
                    <a:lstStyle/>
                    <a:p>
                      <a:endParaRPr lang="nb-NO" sz="1200" dirty="0"/>
                    </a:p>
                  </a:txBody>
                  <a:tcPr/>
                </a:tc>
                <a:tc>
                  <a:txBody>
                    <a:bodyPr/>
                    <a:lstStyle/>
                    <a:p>
                      <a:endParaRPr lang="nb-NO" sz="1200" dirty="0"/>
                    </a:p>
                  </a:txBody>
                  <a:tcPr/>
                </a:tc>
                <a:extLst>
                  <a:ext uri="{0D108BD9-81ED-4DB2-BD59-A6C34878D82A}">
                    <a16:rowId xmlns:a16="http://schemas.microsoft.com/office/drawing/2014/main" val="74222225"/>
                  </a:ext>
                </a:extLst>
              </a:tr>
              <a:tr h="167640">
                <a:tc>
                  <a:txBody>
                    <a:bodyPr/>
                    <a:lstStyle/>
                    <a:p>
                      <a:pPr marL="755650" indent="-755650" algn="l" hangingPunct="0">
                        <a:lnSpc>
                          <a:spcPct val="100000"/>
                        </a:lnSpc>
                        <a:spcBef>
                          <a:spcPts val="300"/>
                        </a:spcBef>
                        <a:spcAft>
                          <a:spcPts val="1200"/>
                        </a:spcAft>
                      </a:pPr>
                      <a:r>
                        <a:rPr lang="nb-NO" sz="1200" b="0" i="0" dirty="0">
                          <a:solidFill>
                            <a:schemeClr val="tx1"/>
                          </a:solidFill>
                          <a:effectLst/>
                          <a:latin typeface="Arial"/>
                          <a:ea typeface="Times New Roman"/>
                          <a:cs typeface="Arial"/>
                        </a:rPr>
                        <a:t>Superuser 1</a:t>
                      </a: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2859035170"/>
                  </a:ext>
                </a:extLst>
              </a:tr>
              <a:tr h="167640">
                <a:tc>
                  <a:txBody>
                    <a:bodyPr/>
                    <a:lstStyle/>
                    <a:p>
                      <a:pPr marL="755650" indent="-755650" algn="l" hangingPunct="0">
                        <a:lnSpc>
                          <a:spcPct val="100000"/>
                        </a:lnSpc>
                        <a:spcBef>
                          <a:spcPts val="300"/>
                        </a:spcBef>
                        <a:spcAft>
                          <a:spcPts val="1200"/>
                        </a:spcAft>
                      </a:pPr>
                      <a:r>
                        <a:rPr lang="en-SE" sz="1200" b="0" i="0" dirty="0">
                          <a:solidFill>
                            <a:schemeClr val="tx1"/>
                          </a:solidFill>
                          <a:effectLst/>
                          <a:latin typeface="Arial"/>
                          <a:ea typeface="Times New Roman"/>
                          <a:cs typeface="Arial"/>
                        </a:rPr>
                        <a:t>S</a:t>
                      </a:r>
                      <a:r>
                        <a:rPr lang="sv-SE" sz="1200" b="0" i="0" dirty="0">
                          <a:solidFill>
                            <a:schemeClr val="tx1"/>
                          </a:solidFill>
                          <a:effectLst/>
                          <a:latin typeface="Arial"/>
                          <a:ea typeface="Times New Roman"/>
                          <a:cs typeface="Arial"/>
                        </a:rPr>
                        <a:t>u</a:t>
                      </a:r>
                      <a:r>
                        <a:rPr lang="en-SE" sz="1200" b="0" i="0" dirty="0">
                          <a:solidFill>
                            <a:schemeClr val="tx1"/>
                          </a:solidFill>
                          <a:effectLst/>
                          <a:latin typeface="Arial"/>
                          <a:ea typeface="Times New Roman"/>
                          <a:cs typeface="Arial"/>
                        </a:rPr>
                        <a:t>p</a:t>
                      </a:r>
                      <a:r>
                        <a:rPr lang="sv-SE" sz="1200" b="0" i="0" dirty="0">
                          <a:solidFill>
                            <a:schemeClr val="tx1"/>
                          </a:solidFill>
                          <a:effectLst/>
                          <a:latin typeface="Arial"/>
                          <a:ea typeface="Times New Roman"/>
                          <a:cs typeface="Arial"/>
                        </a:rPr>
                        <a:t>e</a:t>
                      </a:r>
                      <a:r>
                        <a:rPr lang="en-SE" sz="1200" b="0" i="0" dirty="0">
                          <a:solidFill>
                            <a:schemeClr val="tx1"/>
                          </a:solidFill>
                          <a:effectLst/>
                          <a:latin typeface="Arial"/>
                          <a:ea typeface="Times New Roman"/>
                          <a:cs typeface="Arial"/>
                        </a:rPr>
                        <a:t>r</a:t>
                      </a:r>
                      <a:r>
                        <a:rPr lang="sv-SE" sz="1200" b="0" i="0" dirty="0">
                          <a:solidFill>
                            <a:schemeClr val="tx1"/>
                          </a:solidFill>
                          <a:effectLst/>
                          <a:latin typeface="Arial"/>
                          <a:ea typeface="Times New Roman"/>
                          <a:cs typeface="Arial"/>
                        </a:rPr>
                        <a:t>u</a:t>
                      </a:r>
                      <a:r>
                        <a:rPr lang="en-SE" sz="1200" b="0" i="0" dirty="0">
                          <a:solidFill>
                            <a:schemeClr val="tx1"/>
                          </a:solidFill>
                          <a:effectLst/>
                          <a:latin typeface="Arial"/>
                          <a:ea typeface="Times New Roman"/>
                          <a:cs typeface="Arial"/>
                        </a:rPr>
                        <a:t>s</a:t>
                      </a:r>
                      <a:r>
                        <a:rPr lang="sv-SE" sz="1200" b="0" i="0" dirty="0">
                          <a:solidFill>
                            <a:schemeClr val="tx1"/>
                          </a:solidFill>
                          <a:effectLst/>
                          <a:latin typeface="Arial"/>
                          <a:ea typeface="Times New Roman"/>
                          <a:cs typeface="Arial"/>
                        </a:rPr>
                        <a:t>e</a:t>
                      </a:r>
                      <a:r>
                        <a:rPr lang="en-SE" sz="1200" b="0" i="0" dirty="0">
                          <a:solidFill>
                            <a:schemeClr val="tx1"/>
                          </a:solidFill>
                          <a:effectLst/>
                          <a:latin typeface="Arial"/>
                          <a:ea typeface="Times New Roman"/>
                          <a:cs typeface="Arial"/>
                        </a:rPr>
                        <a:t>r 2</a:t>
                      </a:r>
                      <a:endParaRPr lang="nb-NO" sz="1200" b="0" i="0" dirty="0">
                        <a:solidFill>
                          <a:schemeClr val="tx1"/>
                        </a:solidFill>
                        <a:effectLst/>
                        <a:latin typeface="Arial"/>
                        <a:ea typeface="Times New Roman"/>
                        <a:cs typeface="Arial"/>
                      </a:endParaRP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3041947910"/>
                  </a:ext>
                </a:extLst>
              </a:tr>
              <a:tr h="167640">
                <a:tc>
                  <a:txBody>
                    <a:bodyPr/>
                    <a:lstStyle/>
                    <a:p>
                      <a:pPr marL="755650" indent="-755650" algn="l" hangingPunct="0">
                        <a:lnSpc>
                          <a:spcPct val="100000"/>
                        </a:lnSpc>
                        <a:spcBef>
                          <a:spcPts val="300"/>
                        </a:spcBef>
                        <a:spcAft>
                          <a:spcPts val="1200"/>
                        </a:spcAft>
                      </a:pPr>
                      <a:r>
                        <a:rPr lang="nb-NO" sz="1200" b="0" i="0" dirty="0">
                          <a:solidFill>
                            <a:schemeClr val="tx1"/>
                          </a:solidFill>
                          <a:effectLst/>
                          <a:latin typeface="Arial"/>
                          <a:ea typeface="Times New Roman"/>
                          <a:cs typeface="Arial"/>
                        </a:rPr>
                        <a:t>Utvecklare</a:t>
                      </a: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1211929798"/>
                  </a:ext>
                </a:extLst>
              </a:tr>
              <a:tr h="167640">
                <a:tc>
                  <a:txBody>
                    <a:bodyPr/>
                    <a:lstStyle/>
                    <a:p>
                      <a:pPr marL="755650" indent="-755650" algn="l" hangingPunct="0">
                        <a:lnSpc>
                          <a:spcPct val="100000"/>
                        </a:lnSpc>
                        <a:spcBef>
                          <a:spcPts val="300"/>
                        </a:spcBef>
                        <a:spcAft>
                          <a:spcPts val="1200"/>
                        </a:spcAft>
                      </a:pPr>
                      <a:endParaRPr lang="nb-NO" sz="1200" b="0" i="0" dirty="0">
                        <a:solidFill>
                          <a:schemeClr val="tx1"/>
                        </a:solidFill>
                        <a:effectLst/>
                        <a:latin typeface="Arial"/>
                        <a:ea typeface="Times New Roman"/>
                        <a:cs typeface="Arial"/>
                      </a:endParaRP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2507251887"/>
                  </a:ext>
                </a:extLst>
              </a:tr>
              <a:tr h="167640">
                <a:tc>
                  <a:txBody>
                    <a:bodyPr/>
                    <a:lstStyle/>
                    <a:p>
                      <a:pPr marL="755650" indent="-755650" algn="l" hangingPunct="0">
                        <a:lnSpc>
                          <a:spcPct val="100000"/>
                        </a:lnSpc>
                        <a:spcBef>
                          <a:spcPts val="300"/>
                        </a:spcBef>
                        <a:spcAft>
                          <a:spcPts val="1200"/>
                        </a:spcAft>
                      </a:pPr>
                      <a:endParaRPr lang="nb-NO" sz="1200" b="0" i="0" dirty="0">
                        <a:solidFill>
                          <a:schemeClr val="tx1"/>
                        </a:solidFill>
                        <a:effectLst/>
                        <a:latin typeface="Arial"/>
                        <a:ea typeface="Times New Roman"/>
                        <a:cs typeface="Arial"/>
                      </a:endParaRP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3626846658"/>
                  </a:ext>
                </a:extLst>
              </a:tr>
              <a:tr h="167640">
                <a:tc>
                  <a:txBody>
                    <a:bodyPr/>
                    <a:lstStyle/>
                    <a:p>
                      <a:pPr marL="755650" indent="-755650" algn="l" hangingPunct="0">
                        <a:lnSpc>
                          <a:spcPct val="100000"/>
                        </a:lnSpc>
                        <a:spcBef>
                          <a:spcPts val="300"/>
                        </a:spcBef>
                        <a:spcAft>
                          <a:spcPts val="1200"/>
                        </a:spcAft>
                      </a:pPr>
                      <a:endParaRPr lang="nb-NO" sz="1200" b="0" i="0" dirty="0">
                        <a:solidFill>
                          <a:schemeClr val="tx1"/>
                        </a:solidFill>
                        <a:effectLst/>
                        <a:latin typeface="Arial"/>
                        <a:ea typeface="Times New Roman"/>
                        <a:cs typeface="Arial"/>
                      </a:endParaRP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672134553"/>
                  </a:ext>
                </a:extLst>
              </a:tr>
              <a:tr h="167640">
                <a:tc>
                  <a:txBody>
                    <a:bodyPr/>
                    <a:lstStyle/>
                    <a:p>
                      <a:pPr marL="755650" indent="-755650" algn="l" hangingPunct="0">
                        <a:lnSpc>
                          <a:spcPct val="100000"/>
                        </a:lnSpc>
                        <a:spcBef>
                          <a:spcPts val="300"/>
                        </a:spcBef>
                        <a:spcAft>
                          <a:spcPts val="1200"/>
                        </a:spcAft>
                      </a:pPr>
                      <a:endParaRPr lang="nb-NO" sz="1200" b="0" i="0" dirty="0">
                        <a:solidFill>
                          <a:schemeClr val="tx1"/>
                        </a:solidFill>
                        <a:effectLst/>
                        <a:latin typeface="Arial"/>
                        <a:ea typeface="Times New Roman"/>
                        <a:cs typeface="Arial"/>
                      </a:endParaRPr>
                    </a:p>
                  </a:txBody>
                  <a:tcPr marL="59115" marR="59115" marT="0" marB="0" anchor="ctr"/>
                </a:tc>
                <a:tc>
                  <a:txBody>
                    <a:bodyPr/>
                    <a:lstStyle/>
                    <a:p>
                      <a:pPr>
                        <a:lnSpc>
                          <a:spcPct val="100000"/>
                        </a:lnSpc>
                      </a:pPr>
                      <a:endParaRPr lang="nb-NO" sz="1200" b="0" kern="1200" dirty="0">
                        <a:solidFill>
                          <a:schemeClr val="tx1"/>
                        </a:solidFill>
                        <a:latin typeface="+mn-lt"/>
                        <a:ea typeface="+mn-ea"/>
                        <a:cs typeface="+mn-cs"/>
                      </a:endParaRPr>
                    </a:p>
                  </a:txBody>
                  <a:tcPr anchor="ctr"/>
                </a:tc>
                <a:tc>
                  <a:txBody>
                    <a:bodyPr/>
                    <a:lstStyle/>
                    <a:p>
                      <a:pPr>
                        <a:lnSpc>
                          <a:spcPct val="100000"/>
                        </a:lnSpc>
                      </a:pPr>
                      <a:endParaRPr lang="nb-NO" sz="1200" b="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u="none" dirty="0">
                        <a:solidFill>
                          <a:schemeClr val="tx1"/>
                        </a:solidFill>
                      </a:endParaRPr>
                    </a:p>
                  </a:txBody>
                  <a:tcPr anchor="ctr"/>
                </a:tc>
                <a:extLst>
                  <a:ext uri="{0D108BD9-81ED-4DB2-BD59-A6C34878D82A}">
                    <a16:rowId xmlns:a16="http://schemas.microsoft.com/office/drawing/2014/main" val="3902718451"/>
                  </a:ext>
                </a:extLst>
              </a:tr>
            </a:tbl>
          </a:graphicData>
        </a:graphic>
      </p:graphicFrame>
    </p:spTree>
    <p:extLst>
      <p:ext uri="{BB962C8B-B14F-4D97-AF65-F5344CB8AC3E}">
        <p14:creationId xmlns:p14="http://schemas.microsoft.com/office/powerpoint/2010/main" val="3215087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Processinformation</a:t>
            </a:r>
            <a:endParaRPr lang="nb-NO" dirty="0"/>
          </a:p>
        </p:txBody>
      </p:sp>
      <p:sp>
        <p:nvSpPr>
          <p:cNvPr id="4" name="Rektangel 3">
            <a:extLst>
              <a:ext uri="{FF2B5EF4-FFF2-40B4-BE49-F238E27FC236}">
                <a16:creationId xmlns:a16="http://schemas.microsoft.com/office/drawing/2014/main" id="{43346251-BFB5-4099-9D5B-C5458B5BFEF7}"/>
              </a:ext>
            </a:extLst>
          </p:cNvPr>
          <p:cNvSpPr/>
          <p:nvPr/>
        </p:nvSpPr>
        <p:spPr>
          <a:xfrm>
            <a:off x="676840" y="1715075"/>
            <a:ext cx="7758948" cy="231090"/>
          </a:xfrm>
          <a:prstGeom prst="rect">
            <a:avLst/>
          </a:prstGeom>
          <a:solidFill>
            <a:schemeClr val="accent1"/>
          </a:solidFill>
          <a:ln w="12700" cap="flat" cmpd="sng" algn="ctr">
            <a:noFill/>
            <a:prstDash val="solid"/>
            <a:miter lim="800000"/>
          </a:ln>
          <a:effectLst/>
        </p:spPr>
        <p:txBody>
          <a:bodyPr rtlCol="0" anchor="ctr"/>
          <a:lstStyle/>
          <a:p>
            <a:pPr algn="ctr" defTabSz="685783"/>
            <a:r>
              <a:rPr lang="sv-SE" sz="1200" kern="0">
                <a:solidFill>
                  <a:prstClr val="white"/>
                </a:solidFill>
                <a:latin typeface="Arial" panose="020B0604020202020204" pitchFamily="34" charset="0"/>
                <a:cs typeface="Arial" panose="020B0604020202020204" pitchFamily="34" charset="0"/>
              </a:rPr>
              <a:t>Processinformation</a:t>
            </a:r>
          </a:p>
        </p:txBody>
      </p:sp>
      <p:sp>
        <p:nvSpPr>
          <p:cNvPr id="7" name="Rektangel 6">
            <a:extLst>
              <a:ext uri="{FF2B5EF4-FFF2-40B4-BE49-F238E27FC236}">
                <a16:creationId xmlns:a16="http://schemas.microsoft.com/office/drawing/2014/main" id="{E619207F-8AFE-45C6-A3DB-6A373B8E3C34}"/>
              </a:ext>
            </a:extLst>
          </p:cNvPr>
          <p:cNvSpPr/>
          <p:nvPr/>
        </p:nvSpPr>
        <p:spPr>
          <a:xfrm>
            <a:off x="8474212" y="1713733"/>
            <a:ext cx="3399206" cy="231090"/>
          </a:xfrm>
          <a:prstGeom prst="rect">
            <a:avLst/>
          </a:prstGeom>
          <a:solidFill>
            <a:schemeClr val="accent1"/>
          </a:solidFill>
          <a:ln w="12700" cap="flat" cmpd="sng" algn="ctr">
            <a:noFill/>
            <a:prstDash val="solid"/>
            <a:miter lim="800000"/>
          </a:ln>
          <a:effectLst/>
        </p:spPr>
        <p:txBody>
          <a:bodyPr rtlCol="0" anchor="ctr"/>
          <a:lstStyle/>
          <a:p>
            <a:pPr algn="ctr" defTabSz="685783">
              <a:defRPr/>
            </a:pPr>
            <a:r>
              <a:rPr lang="sv-SE" sz="1200" kern="0" dirty="0">
                <a:solidFill>
                  <a:prstClr val="white"/>
                </a:solidFill>
                <a:latin typeface="Arial" panose="020B0604020202020204" pitchFamily="34" charset="0"/>
                <a:cs typeface="Arial" panose="020B0604020202020204" pitchFamily="34" charset="0"/>
              </a:rPr>
              <a:t>Volymer</a:t>
            </a:r>
          </a:p>
        </p:txBody>
      </p:sp>
      <p:sp>
        <p:nvSpPr>
          <p:cNvPr id="8" name="Rektangel 7">
            <a:extLst>
              <a:ext uri="{FF2B5EF4-FFF2-40B4-BE49-F238E27FC236}">
                <a16:creationId xmlns:a16="http://schemas.microsoft.com/office/drawing/2014/main" id="{2D6F5BCE-3584-4610-93A7-5EA48304562F}"/>
              </a:ext>
            </a:extLst>
          </p:cNvPr>
          <p:cNvSpPr/>
          <p:nvPr/>
        </p:nvSpPr>
        <p:spPr>
          <a:xfrm>
            <a:off x="676834" y="3463127"/>
            <a:ext cx="7749225" cy="231090"/>
          </a:xfrm>
          <a:prstGeom prst="rect">
            <a:avLst/>
          </a:prstGeom>
          <a:solidFill>
            <a:schemeClr val="accent1"/>
          </a:solidFill>
          <a:ln w="12700" cap="flat" cmpd="sng" algn="ctr">
            <a:noFill/>
            <a:prstDash val="solid"/>
            <a:miter lim="800000"/>
          </a:ln>
          <a:effectLst/>
        </p:spPr>
        <p:txBody>
          <a:bodyPr rtlCol="0" anchor="ctr"/>
          <a:lstStyle/>
          <a:p>
            <a:pPr algn="ctr" defTabSz="685783">
              <a:defRPr/>
            </a:pPr>
            <a:r>
              <a:rPr lang="sv-SE" sz="1200" kern="0">
                <a:solidFill>
                  <a:prstClr val="white"/>
                </a:solidFill>
                <a:latin typeface="Arial" panose="020B0604020202020204" pitchFamily="34" charset="0"/>
                <a:cs typeface="Arial" panose="020B0604020202020204" pitchFamily="34" charset="0"/>
              </a:rPr>
              <a:t>Processflöde</a:t>
            </a:r>
          </a:p>
        </p:txBody>
      </p:sp>
      <p:sp>
        <p:nvSpPr>
          <p:cNvPr id="12" name="Rektangel 11">
            <a:extLst>
              <a:ext uri="{FF2B5EF4-FFF2-40B4-BE49-F238E27FC236}">
                <a16:creationId xmlns:a16="http://schemas.microsoft.com/office/drawing/2014/main" id="{B8CB8EF3-5035-4C9F-A8A5-EDC9A74EC028}"/>
              </a:ext>
            </a:extLst>
          </p:cNvPr>
          <p:cNvSpPr/>
          <p:nvPr/>
        </p:nvSpPr>
        <p:spPr>
          <a:xfrm>
            <a:off x="4560083" y="1961735"/>
            <a:ext cx="3865977" cy="1403809"/>
          </a:xfrm>
          <a:prstGeom prst="rect">
            <a:avLst/>
          </a:prstGeom>
          <a:noFill/>
          <a:ln w="12700" cap="flat" cmpd="sng" algn="ctr">
            <a:solidFill>
              <a:sysClr val="window" lastClr="FFFFFF">
                <a:lumMod val="50000"/>
              </a:sysClr>
            </a:solidFill>
            <a:prstDash val="solid"/>
            <a:miter lim="800000"/>
          </a:ln>
          <a:effectLst/>
        </p:spPr>
        <p:txBody>
          <a:bodyPr rtlCol="0" anchor="t"/>
          <a:lstStyle/>
          <a:p>
            <a:pPr defTabSz="685783">
              <a:defRPr/>
            </a:pPr>
            <a:r>
              <a:rPr lang="sv-SE" sz="825" b="1" kern="0" dirty="0">
                <a:solidFill>
                  <a:prstClr val="black"/>
                </a:solidFill>
                <a:latin typeface="Arial" panose="020B0604020202020204" pitchFamily="34" charset="0"/>
                <a:cs typeface="Arial" panose="020B0604020202020204" pitchFamily="34" charset="0"/>
              </a:rPr>
              <a:t>Vinster med automatiseringen</a:t>
            </a:r>
          </a:p>
          <a:p>
            <a:pPr algn="ctr" defTabSz="685783">
              <a:defRPr/>
            </a:pPr>
            <a:endParaRPr lang="sv-SE" sz="825" b="1" kern="0" dirty="0">
              <a:solidFill>
                <a:prstClr val="black"/>
              </a:solidFill>
              <a:latin typeface="Arial" panose="020B0604020202020204" pitchFamily="34" charset="0"/>
              <a:cs typeface="Arial" panose="020B0604020202020204" pitchFamily="34" charset="0"/>
            </a:endParaRPr>
          </a:p>
          <a:p>
            <a:pPr defTabSz="685783">
              <a:defRPr/>
            </a:pPr>
            <a:r>
              <a:rPr lang="sv-SE" sz="825" i="1" kern="0" dirty="0">
                <a:solidFill>
                  <a:prstClr val="black"/>
                </a:solidFill>
                <a:latin typeface="Arial" panose="020B0604020202020204" pitchFamily="34" charset="0"/>
                <a:cs typeface="Arial" panose="020B0604020202020204" pitchFamily="34" charset="0"/>
              </a:rPr>
              <a:t>&lt;Beskriv eventuella vinster vid automatisering. Ex ökad kvalitet, snabbare ärendebehandling, t</a:t>
            </a:r>
            <a:r>
              <a:rPr lang="en-GB" sz="825" i="1" kern="0" dirty="0" err="1">
                <a:solidFill>
                  <a:prstClr val="black"/>
                </a:solidFill>
                <a:latin typeface="Arial" panose="020B0604020202020204" pitchFamily="34" charset="0"/>
                <a:cs typeface="Arial" panose="020B0604020202020204" pitchFamily="34" charset="0"/>
              </a:rPr>
              <a:t>idsvinster</a:t>
            </a:r>
            <a:r>
              <a:rPr lang="sv-SE" sz="825" i="1" kern="0" dirty="0">
                <a:solidFill>
                  <a:prstClr val="black"/>
                </a:solidFill>
                <a:latin typeface="Arial" panose="020B0604020202020204" pitchFamily="34" charset="0"/>
                <a:cs typeface="Arial" panose="020B0604020202020204" pitchFamily="34" charset="0"/>
              </a:rPr>
              <a:t> etc.&gt;</a:t>
            </a:r>
          </a:p>
        </p:txBody>
      </p:sp>
      <p:sp>
        <p:nvSpPr>
          <p:cNvPr id="13" name="Rektangel 12">
            <a:extLst>
              <a:ext uri="{FF2B5EF4-FFF2-40B4-BE49-F238E27FC236}">
                <a16:creationId xmlns:a16="http://schemas.microsoft.com/office/drawing/2014/main" id="{D3D6D8EE-0F9C-4450-8E5E-65323E05D41F}"/>
              </a:ext>
            </a:extLst>
          </p:cNvPr>
          <p:cNvSpPr/>
          <p:nvPr/>
        </p:nvSpPr>
        <p:spPr>
          <a:xfrm>
            <a:off x="676840" y="1961904"/>
            <a:ext cx="3865977" cy="1403596"/>
          </a:xfrm>
          <a:prstGeom prst="rect">
            <a:avLst/>
          </a:prstGeom>
          <a:noFill/>
          <a:ln w="12700" cap="flat" cmpd="sng" algn="ctr">
            <a:solidFill>
              <a:sysClr val="window" lastClr="FFFFFF">
                <a:lumMod val="50000"/>
              </a:sysClr>
            </a:solidFill>
            <a:prstDash val="solid"/>
            <a:miter lim="800000"/>
          </a:ln>
          <a:effectLst/>
        </p:spPr>
        <p:txBody>
          <a:bodyPr rtlCol="0" anchor="t"/>
          <a:lstStyle/>
          <a:p>
            <a:pPr defTabSz="685783">
              <a:defRPr/>
            </a:pPr>
            <a:r>
              <a:rPr lang="sv-SE" sz="825" b="1" kern="0" dirty="0">
                <a:solidFill>
                  <a:prstClr val="black"/>
                </a:solidFill>
                <a:latin typeface="Arial"/>
                <a:cs typeface="Arial"/>
              </a:rPr>
              <a:t>Övergripande beskrivning av processen</a:t>
            </a:r>
          </a:p>
          <a:p>
            <a:pPr algn="ctr" defTabSz="685783">
              <a:defRPr/>
            </a:pPr>
            <a:endParaRPr lang="sv-SE" sz="825" i="1" kern="0" dirty="0">
              <a:solidFill>
                <a:prstClr val="black"/>
              </a:solidFill>
              <a:latin typeface="Arial"/>
              <a:cs typeface="Arial"/>
            </a:endParaRPr>
          </a:p>
          <a:p>
            <a:pPr defTabSz="685783">
              <a:defRPr/>
            </a:pPr>
            <a:r>
              <a:rPr lang="sv-SE" sz="825" i="1" kern="0" dirty="0">
                <a:solidFill>
                  <a:prstClr val="black"/>
                </a:solidFill>
                <a:latin typeface="Arial" panose="020B0604020202020204" pitchFamily="34" charset="0"/>
                <a:cs typeface="Arial" panose="020B0604020202020204" pitchFamily="34" charset="0"/>
              </a:rPr>
              <a:t>&lt;Beskriv med några meningar vad processen gör.&gt;</a:t>
            </a:r>
          </a:p>
        </p:txBody>
      </p:sp>
      <p:sp>
        <p:nvSpPr>
          <p:cNvPr id="14" name="Rektangel 14">
            <a:extLst>
              <a:ext uri="{FF2B5EF4-FFF2-40B4-BE49-F238E27FC236}">
                <a16:creationId xmlns:a16="http://schemas.microsoft.com/office/drawing/2014/main" id="{F0096B6D-30AB-4751-93F3-CDC742393D30}"/>
              </a:ext>
            </a:extLst>
          </p:cNvPr>
          <p:cNvSpPr/>
          <p:nvPr/>
        </p:nvSpPr>
        <p:spPr>
          <a:xfrm>
            <a:off x="676840" y="3712060"/>
            <a:ext cx="7749219" cy="1170402"/>
          </a:xfrm>
          <a:prstGeom prst="rect">
            <a:avLst/>
          </a:prstGeom>
          <a:noFill/>
          <a:ln w="12700" cap="flat" cmpd="sng" algn="ctr">
            <a:solidFill>
              <a:sysClr val="window" lastClr="FFFFFF">
                <a:lumMod val="50000"/>
              </a:sysClr>
            </a:solidFill>
            <a:prstDash val="solid"/>
            <a:miter lim="800000"/>
          </a:ln>
          <a:effectLst/>
        </p:spPr>
        <p:txBody>
          <a:bodyPr rtlCol="0" anchor="t"/>
          <a:lstStyle/>
          <a:p>
            <a:pPr defTabSz="457200">
              <a:defRPr/>
            </a:pPr>
            <a:r>
              <a:rPr lang="sv-SE" sz="825" b="1" kern="0" dirty="0">
                <a:solidFill>
                  <a:srgbClr val="4A4A49"/>
                </a:solidFill>
                <a:latin typeface="Arial"/>
                <a:cs typeface="Arial"/>
              </a:rPr>
              <a:t>Vad initierar processen:</a:t>
            </a:r>
          </a:p>
          <a:p>
            <a:pPr defTabSz="457200">
              <a:defRPr/>
            </a:pPr>
            <a:endParaRPr lang="sv-SE" sz="830" i="1" dirty="0">
              <a:solidFill>
                <a:prstClr val="black"/>
              </a:solidFill>
              <a:cs typeface="Calibri"/>
            </a:endParaRPr>
          </a:p>
          <a:p>
            <a:pPr defTabSz="457200">
              <a:defRPr/>
            </a:pPr>
            <a:r>
              <a:rPr lang="sv-SE" sz="830" i="1" kern="0" dirty="0">
                <a:solidFill>
                  <a:srgbClr val="4A4A49"/>
                </a:solidFill>
                <a:cs typeface="Arial"/>
              </a:rPr>
              <a:t>&lt;Beskriv hur processen startar. </a:t>
            </a:r>
            <a:r>
              <a:rPr lang="sv-SE" sz="830" i="1" kern="0" dirty="0" err="1">
                <a:solidFill>
                  <a:srgbClr val="4A4A49"/>
                </a:solidFill>
                <a:cs typeface="Arial"/>
              </a:rPr>
              <a:t>T.ex</a:t>
            </a:r>
            <a:r>
              <a:rPr lang="sv-SE" sz="830" i="1" kern="0" dirty="0">
                <a:solidFill>
                  <a:srgbClr val="4A4A49"/>
                </a:solidFill>
                <a:cs typeface="Arial"/>
              </a:rPr>
              <a:t>:</a:t>
            </a:r>
          </a:p>
          <a:p>
            <a:pPr marL="171450" indent="-171450" defTabSz="457200">
              <a:buFont typeface="Arial" panose="020B0604020202020204" pitchFamily="34" charset="0"/>
              <a:buChar char="•"/>
              <a:defRPr/>
            </a:pPr>
            <a:r>
              <a:rPr lang="sv-SE" sz="830" i="1" kern="0" dirty="0">
                <a:solidFill>
                  <a:srgbClr val="4A4A49"/>
                </a:solidFill>
                <a:cs typeface="Arial"/>
              </a:rPr>
              <a:t>Klockan 14:00 varje dag körs rapporten X för att få alla fakturor som ska behandlas </a:t>
            </a:r>
          </a:p>
          <a:p>
            <a:pPr marL="171450" indent="-171450" defTabSz="457200">
              <a:buFont typeface="Arial" panose="020B0604020202020204" pitchFamily="34" charset="0"/>
              <a:buChar char="•"/>
              <a:defRPr/>
            </a:pPr>
            <a:r>
              <a:rPr lang="sv-SE" sz="825" i="1" kern="0" dirty="0">
                <a:solidFill>
                  <a:srgbClr val="4A4A49"/>
                </a:solidFill>
                <a:latin typeface="Arial" panose="020B0604020202020204" pitchFamily="34" charset="0"/>
                <a:cs typeface="Arial" panose="020B0604020202020204" pitchFamily="34" charset="0"/>
              </a:rPr>
              <a:t>eller… När ett mail med förfrågan inkommer till </a:t>
            </a:r>
            <a:r>
              <a:rPr lang="sv-SE" sz="825" i="1" kern="0" dirty="0" err="1">
                <a:solidFill>
                  <a:srgbClr val="4A4A49"/>
                </a:solidFill>
                <a:latin typeface="Arial" panose="020B0604020202020204" pitchFamily="34" charset="0"/>
                <a:cs typeface="Arial" panose="020B0604020202020204" pitchFamily="34" charset="0"/>
                <a:hlinkClick r:id="rId3"/>
              </a:rPr>
              <a:t>abc.def@ghi.kl</a:t>
            </a:r>
            <a:endParaRPr lang="sv-SE" sz="825" i="1" kern="0" dirty="0">
              <a:solidFill>
                <a:srgbClr val="4A4A49"/>
              </a:solidFill>
              <a:latin typeface="Arial" panose="020B0604020202020204" pitchFamily="34" charset="0"/>
              <a:cs typeface="Arial" panose="020B0604020202020204" pitchFamily="34" charset="0"/>
            </a:endParaRPr>
          </a:p>
          <a:p>
            <a:pPr marL="171450" indent="-171450" defTabSz="457200">
              <a:buFont typeface="Arial" panose="020B0604020202020204" pitchFamily="34" charset="0"/>
              <a:buChar char="•"/>
              <a:defRPr/>
            </a:pPr>
            <a:r>
              <a:rPr lang="sv-SE" sz="825" i="1" kern="0" dirty="0">
                <a:solidFill>
                  <a:srgbClr val="4A4A49"/>
                </a:solidFill>
                <a:latin typeface="Arial" panose="020B0604020202020204" pitchFamily="34" charset="0"/>
                <a:cs typeface="Arial" panose="020B0604020202020204" pitchFamily="34" charset="0"/>
              </a:rPr>
              <a:t>eller… När filen X med alla betalningar finns i katalogen </a:t>
            </a:r>
            <a:r>
              <a:rPr lang="sv-SE" sz="825" i="1" kern="0" dirty="0">
                <a:solidFill>
                  <a:srgbClr val="4A4A49"/>
                </a:solidFill>
                <a:latin typeface="Arial" panose="020B0604020202020204" pitchFamily="34" charset="0"/>
                <a:cs typeface="Arial" panose="020B0604020202020204" pitchFamily="34" charset="0"/>
                <a:hlinkClick r:id="rId4" action="ppaction://hlinkfile"/>
              </a:rPr>
              <a:t>\\abc\def\ghikl</a:t>
            </a:r>
            <a:endParaRPr lang="sv-SE" sz="825" i="1" kern="0" dirty="0">
              <a:solidFill>
                <a:srgbClr val="4A4A49"/>
              </a:solidFill>
              <a:latin typeface="Arial" panose="020B0604020202020204" pitchFamily="34" charset="0"/>
              <a:cs typeface="Arial" panose="020B0604020202020204" pitchFamily="34" charset="0"/>
            </a:endParaRPr>
          </a:p>
          <a:p>
            <a:pPr defTabSz="457200">
              <a:defRPr/>
            </a:pPr>
            <a:r>
              <a:rPr lang="sv-SE" sz="825" i="1" kern="0" dirty="0">
                <a:solidFill>
                  <a:srgbClr val="4A4A49"/>
                </a:solidFill>
                <a:latin typeface="Arial" panose="020B0604020202020204" pitchFamily="34" charset="0"/>
                <a:cs typeface="Arial" panose="020B0604020202020204" pitchFamily="34" charset="0"/>
              </a:rPr>
              <a:t>&gt;</a:t>
            </a:r>
          </a:p>
          <a:p>
            <a:pPr defTabSz="457200">
              <a:defRPr/>
            </a:pPr>
            <a:endParaRPr lang="sv-SE" sz="825" kern="0" dirty="0">
              <a:solidFill>
                <a:srgbClr val="4A4A49"/>
              </a:solidFill>
              <a:latin typeface="Arial" panose="020B0604020202020204" pitchFamily="34" charset="0"/>
              <a:cs typeface="Arial" panose="020B0604020202020204" pitchFamily="34" charset="0"/>
            </a:endParaRPr>
          </a:p>
          <a:p>
            <a:pPr defTabSz="457200">
              <a:defRPr/>
            </a:pPr>
            <a:endParaRPr lang="sv-SE" sz="825" kern="0" dirty="0">
              <a:solidFill>
                <a:srgbClr val="4A4A49"/>
              </a:solidFill>
              <a:latin typeface="Arial" panose="020B0604020202020204" pitchFamily="34" charset="0"/>
              <a:cs typeface="Arial" panose="020B0604020202020204" pitchFamily="34" charset="0"/>
            </a:endParaRPr>
          </a:p>
          <a:p>
            <a:pPr defTabSz="457200">
              <a:defRPr/>
            </a:pPr>
            <a:endParaRPr lang="sv-SE" sz="825" kern="0" dirty="0">
              <a:solidFill>
                <a:srgbClr val="4A4A49"/>
              </a:solidFill>
              <a:latin typeface="Arial" panose="020B0604020202020204" pitchFamily="34" charset="0"/>
              <a:cs typeface="Arial" panose="020B0604020202020204" pitchFamily="34" charset="0"/>
            </a:endParaRPr>
          </a:p>
        </p:txBody>
      </p:sp>
      <p:sp>
        <p:nvSpPr>
          <p:cNvPr id="15" name="Rektangel 15">
            <a:extLst>
              <a:ext uri="{FF2B5EF4-FFF2-40B4-BE49-F238E27FC236}">
                <a16:creationId xmlns:a16="http://schemas.microsoft.com/office/drawing/2014/main" id="{2DA1D196-4CD2-4E7B-B34A-2EC8C2DC1A5C}"/>
              </a:ext>
            </a:extLst>
          </p:cNvPr>
          <p:cNvSpPr/>
          <p:nvPr/>
        </p:nvSpPr>
        <p:spPr>
          <a:xfrm>
            <a:off x="676840" y="4900305"/>
            <a:ext cx="7749219" cy="1237848"/>
          </a:xfrm>
          <a:prstGeom prst="rect">
            <a:avLst/>
          </a:prstGeom>
          <a:noFill/>
          <a:ln w="12700" cap="flat" cmpd="sng" algn="ctr">
            <a:solidFill>
              <a:sysClr val="window" lastClr="FFFFFF">
                <a:lumMod val="50000"/>
              </a:sysClr>
            </a:solidFill>
            <a:prstDash val="solid"/>
            <a:miter lim="800000"/>
          </a:ln>
          <a:effectLst/>
        </p:spPr>
        <p:txBody>
          <a:bodyPr rtlCol="0" anchor="t"/>
          <a:lstStyle/>
          <a:p>
            <a:pPr defTabSz="457200">
              <a:defRPr/>
            </a:pPr>
            <a:r>
              <a:rPr lang="sv-SE" sz="825" b="1" kern="0" dirty="0">
                <a:solidFill>
                  <a:srgbClr val="4A4A49"/>
                </a:solidFill>
                <a:latin typeface="Arial"/>
                <a:cs typeface="Arial"/>
              </a:rPr>
              <a:t>Vad är resultatet av processen:</a:t>
            </a:r>
          </a:p>
          <a:p>
            <a:pPr defTabSz="457200">
              <a:defRPr/>
            </a:pPr>
            <a:endParaRPr lang="sv-SE" sz="825" kern="0" dirty="0">
              <a:solidFill>
                <a:srgbClr val="4A4A49"/>
              </a:solidFill>
              <a:latin typeface="Arial" panose="020B0604020202020204" pitchFamily="34" charset="0"/>
              <a:cs typeface="Arial" panose="020B0604020202020204" pitchFamily="34" charset="0"/>
            </a:endParaRPr>
          </a:p>
          <a:p>
            <a:pPr defTabSz="457200">
              <a:defRPr/>
            </a:pPr>
            <a:r>
              <a:rPr lang="sv-SE" sz="830" i="1" kern="0" dirty="0">
                <a:solidFill>
                  <a:srgbClr val="4A4A49"/>
                </a:solidFill>
                <a:cs typeface="Arial"/>
              </a:rPr>
              <a:t>&lt;Beskriv vad den önskade effekten av processen är. </a:t>
            </a:r>
            <a:r>
              <a:rPr lang="sv-SE" sz="830" i="1" kern="0" dirty="0" err="1">
                <a:solidFill>
                  <a:srgbClr val="4A4A49"/>
                </a:solidFill>
                <a:cs typeface="Arial"/>
              </a:rPr>
              <a:t>T.ex</a:t>
            </a:r>
            <a:r>
              <a:rPr lang="sv-SE" sz="830" i="1" kern="0" dirty="0">
                <a:solidFill>
                  <a:srgbClr val="4A4A49"/>
                </a:solidFill>
                <a:cs typeface="Arial"/>
              </a:rPr>
              <a:t>:</a:t>
            </a:r>
          </a:p>
          <a:p>
            <a:pPr marL="171450" indent="-171450" defTabSz="457200">
              <a:buFont typeface="Arial" panose="020B0604020202020204" pitchFamily="34" charset="0"/>
              <a:buChar char="•"/>
              <a:defRPr/>
            </a:pPr>
            <a:r>
              <a:rPr lang="sv-SE" sz="830" i="1" kern="0" dirty="0">
                <a:solidFill>
                  <a:srgbClr val="4A4A49"/>
                </a:solidFill>
                <a:cs typeface="Arial"/>
              </a:rPr>
              <a:t>Alla fakturor ska vara kontrollerade i system X innan </a:t>
            </a:r>
            <a:r>
              <a:rPr lang="sv-SE" sz="830" i="1" kern="0" dirty="0" err="1">
                <a:solidFill>
                  <a:srgbClr val="4A4A49"/>
                </a:solidFill>
                <a:cs typeface="Arial"/>
              </a:rPr>
              <a:t>kl</a:t>
            </a:r>
            <a:r>
              <a:rPr lang="sv-SE" sz="830" i="1" kern="0" dirty="0">
                <a:solidFill>
                  <a:srgbClr val="4A4A49"/>
                </a:solidFill>
                <a:cs typeface="Arial"/>
              </a:rPr>
              <a:t> 06:00 efter följande arbetsdag</a:t>
            </a:r>
          </a:p>
          <a:p>
            <a:pPr marL="171450" indent="-171450" defTabSz="457200">
              <a:buFont typeface="Arial" panose="020B0604020202020204" pitchFamily="34" charset="0"/>
              <a:buChar char="•"/>
              <a:defRPr/>
            </a:pPr>
            <a:r>
              <a:rPr lang="sv-SE" sz="830" i="1" kern="0" dirty="0">
                <a:solidFill>
                  <a:srgbClr val="4A4A49"/>
                </a:solidFill>
                <a:latin typeface="Arial" panose="020B0604020202020204" pitchFamily="34" charset="0"/>
                <a:cs typeface="Arial"/>
              </a:rPr>
              <a:t>eller… Avsändare ska fått svar på sin förfrågan inom X timmar</a:t>
            </a:r>
            <a:endParaRPr lang="sv-SE" sz="825" i="1" kern="0" dirty="0">
              <a:solidFill>
                <a:srgbClr val="4A4A49"/>
              </a:solidFill>
              <a:latin typeface="Arial" panose="020B0604020202020204" pitchFamily="34" charset="0"/>
              <a:cs typeface="Arial" panose="020B0604020202020204" pitchFamily="34" charset="0"/>
            </a:endParaRPr>
          </a:p>
          <a:p>
            <a:pPr marL="171450" indent="-171450" defTabSz="457200">
              <a:buFont typeface="Arial" panose="020B0604020202020204" pitchFamily="34" charset="0"/>
              <a:buChar char="•"/>
              <a:defRPr/>
            </a:pPr>
            <a:r>
              <a:rPr lang="sv-SE" sz="825" i="1" kern="0" dirty="0">
                <a:solidFill>
                  <a:srgbClr val="4A4A49"/>
                </a:solidFill>
                <a:latin typeface="Arial" panose="020B0604020202020204" pitchFamily="34" charset="0"/>
                <a:cs typeface="Arial" panose="020B0604020202020204" pitchFamily="34" charset="0"/>
              </a:rPr>
              <a:t>eller… Alla betalningar ska vara inlästa och fördelade i system X innan </a:t>
            </a:r>
            <a:r>
              <a:rPr lang="sv-SE" sz="825" i="1" kern="0" dirty="0" err="1">
                <a:solidFill>
                  <a:srgbClr val="4A4A49"/>
                </a:solidFill>
                <a:latin typeface="Arial" panose="020B0604020202020204" pitchFamily="34" charset="0"/>
                <a:cs typeface="Arial" panose="020B0604020202020204" pitchFamily="34" charset="0"/>
              </a:rPr>
              <a:t>kl</a:t>
            </a:r>
            <a:r>
              <a:rPr lang="sv-SE" sz="825" i="1" kern="0" dirty="0">
                <a:solidFill>
                  <a:srgbClr val="4A4A49"/>
                </a:solidFill>
                <a:latin typeface="Arial" panose="020B0604020202020204" pitchFamily="34" charset="0"/>
                <a:cs typeface="Arial" panose="020B0604020202020204" pitchFamily="34" charset="0"/>
              </a:rPr>
              <a:t> 17:00</a:t>
            </a:r>
          </a:p>
          <a:p>
            <a:pPr defTabSz="457200">
              <a:defRPr/>
            </a:pPr>
            <a:r>
              <a:rPr lang="sv-SE" sz="825" i="1" kern="0" dirty="0">
                <a:solidFill>
                  <a:srgbClr val="4A4A49"/>
                </a:solidFill>
                <a:latin typeface="Arial" panose="020B0604020202020204" pitchFamily="34" charset="0"/>
                <a:cs typeface="Arial" panose="020B0604020202020204" pitchFamily="34" charset="0"/>
              </a:rPr>
              <a:t>&gt;</a:t>
            </a:r>
          </a:p>
          <a:p>
            <a:pPr defTabSz="457200">
              <a:defRPr/>
            </a:pPr>
            <a:endParaRPr lang="sv-SE" sz="825" kern="0" dirty="0">
              <a:solidFill>
                <a:srgbClr val="4A4A49"/>
              </a:solidFill>
              <a:latin typeface="Arial" panose="020B0604020202020204" pitchFamily="34" charset="0"/>
              <a:cs typeface="Arial" panose="020B0604020202020204" pitchFamily="34" charset="0"/>
            </a:endParaRPr>
          </a:p>
          <a:p>
            <a:pPr defTabSz="457200">
              <a:defRPr/>
            </a:pPr>
            <a:endParaRPr lang="sv-SE" sz="825" kern="0" dirty="0">
              <a:solidFill>
                <a:srgbClr val="4A4A49"/>
              </a:solidFill>
              <a:latin typeface="Arial" panose="020B0604020202020204" pitchFamily="34" charset="0"/>
              <a:cs typeface="Arial" panose="020B0604020202020204" pitchFamily="34" charset="0"/>
            </a:endParaRPr>
          </a:p>
        </p:txBody>
      </p:sp>
      <p:graphicFrame>
        <p:nvGraphicFramePr>
          <p:cNvPr id="16" name="Tabell 17">
            <a:extLst>
              <a:ext uri="{FF2B5EF4-FFF2-40B4-BE49-F238E27FC236}">
                <a16:creationId xmlns:a16="http://schemas.microsoft.com/office/drawing/2014/main" id="{DF5754F2-5245-413B-9755-C51BB23FB77B}"/>
              </a:ext>
            </a:extLst>
          </p:cNvPr>
          <p:cNvGraphicFramePr>
            <a:graphicFrameLocks noGrp="1"/>
          </p:cNvGraphicFramePr>
          <p:nvPr>
            <p:extLst>
              <p:ext uri="{D42A27DB-BD31-4B8C-83A1-F6EECF244321}">
                <p14:modId xmlns:p14="http://schemas.microsoft.com/office/powerpoint/2010/main" val="1348662448"/>
              </p:ext>
            </p:extLst>
          </p:nvPr>
        </p:nvGraphicFramePr>
        <p:xfrm>
          <a:off x="8484309" y="1962363"/>
          <a:ext cx="3380192" cy="841998"/>
        </p:xfrm>
        <a:graphic>
          <a:graphicData uri="http://schemas.openxmlformats.org/drawingml/2006/table">
            <a:tbl>
              <a:tblPr firstRow="1" bandRow="1">
                <a:tableStyleId>{2D5ABB26-0587-4C30-8999-92F81FD0307C}</a:tableStyleId>
              </a:tblPr>
              <a:tblGrid>
                <a:gridCol w="2669562">
                  <a:extLst>
                    <a:ext uri="{9D8B030D-6E8A-4147-A177-3AD203B41FA5}">
                      <a16:colId xmlns:a16="http://schemas.microsoft.com/office/drawing/2014/main" val="2918555775"/>
                    </a:ext>
                  </a:extLst>
                </a:gridCol>
                <a:gridCol w="710630">
                  <a:extLst>
                    <a:ext uri="{9D8B030D-6E8A-4147-A177-3AD203B41FA5}">
                      <a16:colId xmlns:a16="http://schemas.microsoft.com/office/drawing/2014/main" val="1481371560"/>
                    </a:ext>
                  </a:extLst>
                </a:gridCol>
              </a:tblGrid>
              <a:tr h="225054">
                <a:tc>
                  <a:txBody>
                    <a:bodyPr/>
                    <a:lstStyle/>
                    <a:p>
                      <a:r>
                        <a:rPr lang="sv-SE" sz="800" b="1" noProof="0" dirty="0">
                          <a:latin typeface="Arial"/>
                          <a:cs typeface="Arial"/>
                        </a:rPr>
                        <a:t>Antal ärenden i snitt vid normala volymer per timme/dag/vecka/månad/år</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sv-SE" sz="800" noProof="0" dirty="0">
                        <a:latin typeface="Arial"/>
                        <a:cs typeface="Aria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8379076"/>
                  </a:ext>
                </a:extLst>
              </a:tr>
              <a:tr h="225054">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sv-SE" sz="800" b="1" noProof="0" dirty="0">
                          <a:latin typeface="+mn-lt"/>
                          <a:cs typeface="Arial"/>
                        </a:rPr>
                        <a:t>Antal ärenden vid volymtoppar per timme/dag/vecka/månad/år</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sv-SE" sz="800" noProof="0" dirty="0">
                        <a:latin typeface="Arial"/>
                        <a:cs typeface="Aria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924225"/>
                  </a:ext>
                </a:extLst>
              </a:tr>
              <a:tr h="217158">
                <a:tc>
                  <a:txBody>
                    <a:bodyPr/>
                    <a:lstStyle/>
                    <a:p>
                      <a:r>
                        <a:rPr lang="sv-SE" sz="800" b="1" noProof="0" dirty="0">
                          <a:latin typeface="+mn-lt"/>
                          <a:cs typeface="Arial"/>
                        </a:rPr>
                        <a:t>Antal minuter i snitt per ärende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sv-SE" sz="800" noProof="0" dirty="0">
                        <a:latin typeface="Arial"/>
                        <a:cs typeface="Aria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4057379"/>
                  </a:ext>
                </a:extLst>
              </a:tr>
            </a:tbl>
          </a:graphicData>
        </a:graphic>
      </p:graphicFrame>
      <p:sp>
        <p:nvSpPr>
          <p:cNvPr id="2" name="Rektangel 1">
            <a:extLst>
              <a:ext uri="{FF2B5EF4-FFF2-40B4-BE49-F238E27FC236}">
                <a16:creationId xmlns:a16="http://schemas.microsoft.com/office/drawing/2014/main" id="{F727A910-4A6C-435C-9CDE-2218B0D2AD40}"/>
              </a:ext>
            </a:extLst>
          </p:cNvPr>
          <p:cNvSpPr/>
          <p:nvPr/>
        </p:nvSpPr>
        <p:spPr>
          <a:xfrm>
            <a:off x="591719" y="1073697"/>
            <a:ext cx="11314935" cy="369332"/>
          </a:xfrm>
          <a:prstGeom prst="rect">
            <a:avLst/>
          </a:prstGeom>
        </p:spPr>
        <p:txBody>
          <a:bodyPr wrap="square">
            <a:spAutoFit/>
          </a:bodyPr>
          <a:lstStyle/>
          <a:p>
            <a:pPr defTabSz="457200"/>
            <a:r>
              <a:rPr lang="sv-SE" dirty="0">
                <a:solidFill>
                  <a:prstClr val="black"/>
                </a:solidFill>
              </a:rPr>
              <a:t>Fyll i så mycket som möjligt</a:t>
            </a:r>
          </a:p>
        </p:txBody>
      </p:sp>
      <p:sp>
        <p:nvSpPr>
          <p:cNvPr id="18" name="Rektangel 17">
            <a:extLst>
              <a:ext uri="{FF2B5EF4-FFF2-40B4-BE49-F238E27FC236}">
                <a16:creationId xmlns:a16="http://schemas.microsoft.com/office/drawing/2014/main" id="{AFDB19B0-0CD6-45B9-ABAB-DE9F0F596292}"/>
              </a:ext>
            </a:extLst>
          </p:cNvPr>
          <p:cNvSpPr/>
          <p:nvPr/>
        </p:nvSpPr>
        <p:spPr>
          <a:xfrm>
            <a:off x="8483132" y="2804361"/>
            <a:ext cx="3381366" cy="1403596"/>
          </a:xfrm>
          <a:prstGeom prst="rect">
            <a:avLst/>
          </a:prstGeom>
          <a:noFill/>
          <a:ln w="12700" cap="flat" cmpd="sng" algn="ctr">
            <a:solidFill>
              <a:sysClr val="window" lastClr="FFFFFF">
                <a:lumMod val="50000"/>
              </a:sysClr>
            </a:solidFill>
            <a:prstDash val="solid"/>
            <a:miter lim="800000"/>
          </a:ln>
          <a:effectLst/>
        </p:spPr>
        <p:txBody>
          <a:bodyPr rtlCol="0" anchor="t"/>
          <a:lstStyle/>
          <a:p>
            <a:pPr>
              <a:defRPr/>
            </a:pPr>
            <a:r>
              <a:rPr lang="sv-SE" sz="830" b="1" kern="0" dirty="0">
                <a:solidFill>
                  <a:srgbClr val="4A4A49"/>
                </a:solidFill>
                <a:latin typeface="Arial"/>
                <a:cs typeface="Arial"/>
              </a:rPr>
              <a:t>Volymförtydligande:</a:t>
            </a:r>
          </a:p>
          <a:p>
            <a:pPr>
              <a:defRPr/>
            </a:pPr>
            <a:endParaRPr lang="sv-SE" sz="830" kern="0" dirty="0">
              <a:solidFill>
                <a:srgbClr val="4A4A49"/>
              </a:solidFill>
              <a:latin typeface="Arial"/>
              <a:cs typeface="Arial"/>
            </a:endParaRPr>
          </a:p>
          <a:p>
            <a:pPr>
              <a:defRPr/>
            </a:pPr>
            <a:r>
              <a:rPr lang="sv-SE" sz="830" i="1" kern="0" dirty="0">
                <a:solidFill>
                  <a:srgbClr val="4A4A49"/>
                </a:solidFill>
                <a:latin typeface="Arial"/>
                <a:cs typeface="Arial"/>
              </a:rPr>
              <a:t>&lt;Vid behov förtydliga ärendevolymen över året om ovanstående kvantifiering är för trubbig&gt;</a:t>
            </a:r>
          </a:p>
          <a:p>
            <a:pPr>
              <a:defRPr/>
            </a:pPr>
            <a:endParaRPr lang="sv-SE" sz="800" kern="0" dirty="0">
              <a:solidFill>
                <a:srgbClr val="4A4A49"/>
              </a:solidFill>
              <a:latin typeface="Arial" panose="020B0604020202020204" pitchFamily="34" charset="0"/>
              <a:cs typeface="Arial" panose="020B0604020202020204" pitchFamily="34" charset="0"/>
            </a:endParaRPr>
          </a:p>
        </p:txBody>
      </p:sp>
      <p:sp>
        <p:nvSpPr>
          <p:cNvPr id="17" name="Rektangel 16">
            <a:extLst>
              <a:ext uri="{FF2B5EF4-FFF2-40B4-BE49-F238E27FC236}">
                <a16:creationId xmlns:a16="http://schemas.microsoft.com/office/drawing/2014/main" id="{66DD5548-5F2A-4FBA-9B67-D75A9C8BE6F4}"/>
              </a:ext>
            </a:extLst>
          </p:cNvPr>
          <p:cNvSpPr/>
          <p:nvPr/>
        </p:nvSpPr>
        <p:spPr>
          <a:xfrm>
            <a:off x="8484309" y="4240324"/>
            <a:ext cx="3399206" cy="231090"/>
          </a:xfrm>
          <a:prstGeom prst="rect">
            <a:avLst/>
          </a:prstGeom>
          <a:solidFill>
            <a:schemeClr val="accent1"/>
          </a:solidFill>
          <a:ln w="12700" cap="flat" cmpd="sng" algn="ctr">
            <a:noFill/>
            <a:prstDash val="solid"/>
            <a:miter lim="800000"/>
          </a:ln>
          <a:effectLst/>
        </p:spPr>
        <p:txBody>
          <a:bodyPr rtlCol="0" anchor="ctr"/>
          <a:lstStyle/>
          <a:p>
            <a:pPr algn="ctr" defTabSz="685783">
              <a:defRPr/>
            </a:pPr>
            <a:r>
              <a:rPr lang="sv-SE" sz="1200" kern="0" dirty="0">
                <a:solidFill>
                  <a:prstClr val="white"/>
                </a:solidFill>
                <a:latin typeface="Arial" panose="020B0604020202020204" pitchFamily="34" charset="0"/>
                <a:cs typeface="Arial" panose="020B0604020202020204" pitchFamily="34" charset="0"/>
              </a:rPr>
              <a:t>Arbetsrapport</a:t>
            </a:r>
          </a:p>
        </p:txBody>
      </p:sp>
      <p:sp>
        <p:nvSpPr>
          <p:cNvPr id="19" name="Rektangel 18">
            <a:extLst>
              <a:ext uri="{FF2B5EF4-FFF2-40B4-BE49-F238E27FC236}">
                <a16:creationId xmlns:a16="http://schemas.microsoft.com/office/drawing/2014/main" id="{80AE5414-B4BA-4391-93ED-B4AE530B0E9C}"/>
              </a:ext>
            </a:extLst>
          </p:cNvPr>
          <p:cNvSpPr/>
          <p:nvPr/>
        </p:nvSpPr>
        <p:spPr>
          <a:xfrm>
            <a:off x="8474212" y="4503781"/>
            <a:ext cx="3381366" cy="1634372"/>
          </a:xfrm>
          <a:prstGeom prst="rect">
            <a:avLst/>
          </a:prstGeom>
          <a:noFill/>
          <a:ln w="12700" cap="flat" cmpd="sng" algn="ctr">
            <a:solidFill>
              <a:sysClr val="window" lastClr="FFFFFF">
                <a:lumMod val="50000"/>
              </a:sysClr>
            </a:solidFill>
            <a:prstDash val="solid"/>
            <a:miter lim="800000"/>
          </a:ln>
          <a:effectLst/>
        </p:spPr>
        <p:txBody>
          <a:bodyPr rtlCol="0" anchor="t"/>
          <a:lstStyle/>
          <a:p>
            <a:pPr>
              <a:defRPr/>
            </a:pPr>
            <a:r>
              <a:rPr lang="sv-SE" sz="830" b="1" kern="0" dirty="0">
                <a:solidFill>
                  <a:srgbClr val="4A4A49"/>
                </a:solidFill>
                <a:cs typeface="Arial"/>
              </a:rPr>
              <a:t>Hur ska utfört arbete avrapporteras (välj med kryss):</a:t>
            </a:r>
          </a:p>
          <a:p>
            <a:pPr>
              <a:defRPr/>
            </a:pPr>
            <a:endParaRPr lang="sv-SE" sz="830" kern="0" dirty="0">
              <a:solidFill>
                <a:srgbClr val="4A4A49"/>
              </a:solidFill>
              <a:cs typeface="Arial"/>
            </a:endParaRPr>
          </a:p>
          <a:p>
            <a:pPr>
              <a:defRPr/>
            </a:pPr>
            <a:r>
              <a:rPr lang="sv-SE" sz="830" kern="0" dirty="0">
                <a:solidFill>
                  <a:srgbClr val="4A4A49"/>
                </a:solidFill>
                <a:cs typeface="Arial"/>
              </a:rPr>
              <a:t>[ ] Rapport per avslutat ärende</a:t>
            </a:r>
          </a:p>
          <a:p>
            <a:pPr>
              <a:defRPr/>
            </a:pPr>
            <a:r>
              <a:rPr lang="sv-SE" sz="830" kern="0" dirty="0">
                <a:solidFill>
                  <a:srgbClr val="4A4A49"/>
                </a:solidFill>
                <a:cs typeface="Arial"/>
              </a:rPr>
              <a:t>    [ ] Vid OK   |   [ ] Vid bruten regel  |  [ ] Vid tekniskt fel </a:t>
            </a:r>
          </a:p>
          <a:p>
            <a:pPr>
              <a:defRPr/>
            </a:pPr>
            <a:r>
              <a:rPr lang="sv-SE" sz="830" kern="0" dirty="0">
                <a:solidFill>
                  <a:srgbClr val="4A4A49"/>
                </a:solidFill>
                <a:cs typeface="Arial"/>
              </a:rPr>
              <a:t>[ ] Rapport aggregerad per [ANGE PERIOD] </a:t>
            </a:r>
          </a:p>
          <a:p>
            <a:pPr>
              <a:defRPr/>
            </a:pPr>
            <a:r>
              <a:rPr lang="sv-SE" sz="830" kern="0" dirty="0">
                <a:solidFill>
                  <a:srgbClr val="4A4A49"/>
                </a:solidFill>
                <a:cs typeface="Arial"/>
              </a:rPr>
              <a:t>    [ ] Vid OK   |   [ ] Vid bruten regel  |  [ ] Vid tekniskt fel</a:t>
            </a:r>
          </a:p>
          <a:p>
            <a:pPr>
              <a:defRPr/>
            </a:pPr>
            <a:r>
              <a:rPr lang="sv-SE" sz="830" kern="0" dirty="0">
                <a:solidFill>
                  <a:srgbClr val="4A4A49"/>
                </a:solidFill>
                <a:cs typeface="Arial"/>
              </a:rPr>
              <a:t>[ ] Ärenden som eventuellt inte hinner utföras inom [ANGE PERIOD]</a:t>
            </a:r>
          </a:p>
          <a:p>
            <a:pPr>
              <a:defRPr/>
            </a:pPr>
            <a:r>
              <a:rPr lang="sv-SE" sz="830" kern="0" dirty="0">
                <a:solidFill>
                  <a:srgbClr val="4A4A49"/>
                </a:solidFill>
                <a:cs typeface="Arial"/>
              </a:rPr>
              <a:t>    [ ] Meddela försening  |  [ ] Utförs istället av verksamheten</a:t>
            </a:r>
          </a:p>
          <a:p>
            <a:pPr>
              <a:defRPr/>
            </a:pPr>
            <a:r>
              <a:rPr lang="sv-SE" sz="830" kern="0" dirty="0">
                <a:solidFill>
                  <a:srgbClr val="4A4A49"/>
                </a:solidFill>
                <a:cs typeface="Arial"/>
              </a:rPr>
              <a:t>[ ] Extra veckorapport</a:t>
            </a:r>
          </a:p>
          <a:p>
            <a:pPr>
              <a:defRPr/>
            </a:pPr>
            <a:r>
              <a:rPr lang="sv-SE" sz="830" kern="0" dirty="0">
                <a:solidFill>
                  <a:srgbClr val="4A4A49"/>
                </a:solidFill>
                <a:cs typeface="Arial"/>
              </a:rPr>
              <a:t>[ ] Extra månadsrapport</a:t>
            </a:r>
          </a:p>
          <a:p>
            <a:pPr>
              <a:defRPr/>
            </a:pPr>
            <a:endParaRPr lang="sv-SE" sz="830" kern="0" dirty="0">
              <a:solidFill>
                <a:srgbClr val="4A4A49"/>
              </a:solidFill>
              <a:cs typeface="Arial"/>
            </a:endParaRPr>
          </a:p>
          <a:p>
            <a:pPr>
              <a:defRPr/>
            </a:pPr>
            <a:endParaRPr lang="sv-SE" sz="830" kern="0" dirty="0">
              <a:solidFill>
                <a:srgbClr val="4A4A49"/>
              </a:solidFill>
              <a:cs typeface="Arial"/>
            </a:endParaRPr>
          </a:p>
          <a:p>
            <a:pPr>
              <a:defRPr/>
            </a:pPr>
            <a:endParaRPr lang="sv-SE" sz="800" kern="0" dirty="0">
              <a:solidFill>
                <a:srgbClr val="4A4A49"/>
              </a:solidFill>
              <a:latin typeface="Arial" panose="020B0604020202020204" pitchFamily="34" charset="0"/>
              <a:cs typeface="Arial" panose="020B0604020202020204" pitchFamily="34" charset="0"/>
            </a:endParaRPr>
          </a:p>
          <a:p>
            <a:pPr>
              <a:defRPr/>
            </a:pPr>
            <a:endParaRPr lang="sv-SE" sz="830" kern="0" dirty="0">
              <a:solidFill>
                <a:srgbClr val="4A4A49"/>
              </a:solidFill>
              <a:latin typeface="Arial"/>
              <a:cs typeface="Arial"/>
            </a:endParaRPr>
          </a:p>
          <a:p>
            <a:pPr>
              <a:defRPr/>
            </a:pPr>
            <a:endParaRPr lang="sv-SE" sz="800" kern="0" dirty="0">
              <a:solidFill>
                <a:srgbClr val="4A4A4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0699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9FFAEEA9-2C90-44F4-8976-1494B760453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Slide" r:id="rId4" imgW="703" imgH="706" progId="TCLayout.ActiveDocument.1">
                  <p:embed/>
                </p:oleObj>
              </mc:Choice>
              <mc:Fallback>
                <p:oleObj name="think-cell Slide" r:id="rId4" imgW="703" imgH="706" progId="TCLayout.ActiveDocument.1">
                  <p:embed/>
                  <p:pic>
                    <p:nvPicPr>
                      <p:cNvPr id="4" name="Objekt 3" hidden="1">
                        <a:extLst>
                          <a:ext uri="{FF2B5EF4-FFF2-40B4-BE49-F238E27FC236}">
                            <a16:creationId xmlns:a16="http://schemas.microsoft.com/office/drawing/2014/main" id="{9FFAEEA9-2C90-44F4-8976-1494B760453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2B845504-CEED-49CF-9281-6F4A59D18158}"/>
              </a:ext>
            </a:extLst>
          </p:cNvPr>
          <p:cNvSpPr>
            <a:spLocks noGrp="1"/>
          </p:cNvSpPr>
          <p:nvPr>
            <p:ph type="title"/>
          </p:nvPr>
        </p:nvSpPr>
        <p:spPr/>
        <p:txBody>
          <a:bodyPr>
            <a:normAutofit fontScale="90000"/>
          </a:bodyPr>
          <a:lstStyle/>
          <a:p>
            <a:r>
              <a:rPr lang="sv-SE" dirty="0" err="1"/>
              <a:t>Scoring</a:t>
            </a:r>
            <a:endParaRPr lang="sv-SE" dirty="0"/>
          </a:p>
        </p:txBody>
      </p:sp>
      <p:graphicFrame>
        <p:nvGraphicFramePr>
          <p:cNvPr id="9" name="Tabell 8">
            <a:extLst>
              <a:ext uri="{FF2B5EF4-FFF2-40B4-BE49-F238E27FC236}">
                <a16:creationId xmlns:a16="http://schemas.microsoft.com/office/drawing/2014/main" id="{3E9EFB59-3E12-409D-B9BF-46AAEC222EEC}"/>
              </a:ext>
            </a:extLst>
          </p:cNvPr>
          <p:cNvGraphicFramePr>
            <a:graphicFrameLocks noGrp="1"/>
          </p:cNvGraphicFramePr>
          <p:nvPr>
            <p:extLst>
              <p:ext uri="{D42A27DB-BD31-4B8C-83A1-F6EECF244321}">
                <p14:modId xmlns:p14="http://schemas.microsoft.com/office/powerpoint/2010/main" val="2207431944"/>
              </p:ext>
            </p:extLst>
          </p:nvPr>
        </p:nvGraphicFramePr>
        <p:xfrm>
          <a:off x="676837" y="2878668"/>
          <a:ext cx="11323253" cy="1821802"/>
        </p:xfrm>
        <a:graphic>
          <a:graphicData uri="http://schemas.openxmlformats.org/drawingml/2006/table">
            <a:tbl>
              <a:tblPr/>
              <a:tblGrid>
                <a:gridCol w="990450">
                  <a:extLst>
                    <a:ext uri="{9D8B030D-6E8A-4147-A177-3AD203B41FA5}">
                      <a16:colId xmlns:a16="http://schemas.microsoft.com/office/drawing/2014/main" val="2546416731"/>
                    </a:ext>
                  </a:extLst>
                </a:gridCol>
                <a:gridCol w="990450">
                  <a:extLst>
                    <a:ext uri="{9D8B030D-6E8A-4147-A177-3AD203B41FA5}">
                      <a16:colId xmlns:a16="http://schemas.microsoft.com/office/drawing/2014/main" val="1957162545"/>
                    </a:ext>
                  </a:extLst>
                </a:gridCol>
                <a:gridCol w="990450">
                  <a:extLst>
                    <a:ext uri="{9D8B030D-6E8A-4147-A177-3AD203B41FA5}">
                      <a16:colId xmlns:a16="http://schemas.microsoft.com/office/drawing/2014/main" val="963017358"/>
                    </a:ext>
                  </a:extLst>
                </a:gridCol>
                <a:gridCol w="173998">
                  <a:extLst>
                    <a:ext uri="{9D8B030D-6E8A-4147-A177-3AD203B41FA5}">
                      <a16:colId xmlns:a16="http://schemas.microsoft.com/office/drawing/2014/main" val="2908647193"/>
                    </a:ext>
                  </a:extLst>
                </a:gridCol>
                <a:gridCol w="990450">
                  <a:extLst>
                    <a:ext uri="{9D8B030D-6E8A-4147-A177-3AD203B41FA5}">
                      <a16:colId xmlns:a16="http://schemas.microsoft.com/office/drawing/2014/main" val="2917154625"/>
                    </a:ext>
                  </a:extLst>
                </a:gridCol>
                <a:gridCol w="990450">
                  <a:extLst>
                    <a:ext uri="{9D8B030D-6E8A-4147-A177-3AD203B41FA5}">
                      <a16:colId xmlns:a16="http://schemas.microsoft.com/office/drawing/2014/main" val="3048670004"/>
                    </a:ext>
                  </a:extLst>
                </a:gridCol>
                <a:gridCol w="990450">
                  <a:extLst>
                    <a:ext uri="{9D8B030D-6E8A-4147-A177-3AD203B41FA5}">
                      <a16:colId xmlns:a16="http://schemas.microsoft.com/office/drawing/2014/main" val="3512431226"/>
                    </a:ext>
                  </a:extLst>
                </a:gridCol>
                <a:gridCol w="990450">
                  <a:extLst>
                    <a:ext uri="{9D8B030D-6E8A-4147-A177-3AD203B41FA5}">
                      <a16:colId xmlns:a16="http://schemas.microsoft.com/office/drawing/2014/main" val="2393338415"/>
                    </a:ext>
                  </a:extLst>
                </a:gridCol>
                <a:gridCol w="173998">
                  <a:extLst>
                    <a:ext uri="{9D8B030D-6E8A-4147-A177-3AD203B41FA5}">
                      <a16:colId xmlns:a16="http://schemas.microsoft.com/office/drawing/2014/main" val="3641948114"/>
                    </a:ext>
                  </a:extLst>
                </a:gridCol>
                <a:gridCol w="990450">
                  <a:extLst>
                    <a:ext uri="{9D8B030D-6E8A-4147-A177-3AD203B41FA5}">
                      <a16:colId xmlns:a16="http://schemas.microsoft.com/office/drawing/2014/main" val="3643445709"/>
                    </a:ext>
                  </a:extLst>
                </a:gridCol>
                <a:gridCol w="990450">
                  <a:extLst>
                    <a:ext uri="{9D8B030D-6E8A-4147-A177-3AD203B41FA5}">
                      <a16:colId xmlns:a16="http://schemas.microsoft.com/office/drawing/2014/main" val="1560345028"/>
                    </a:ext>
                  </a:extLst>
                </a:gridCol>
                <a:gridCol w="990450">
                  <a:extLst>
                    <a:ext uri="{9D8B030D-6E8A-4147-A177-3AD203B41FA5}">
                      <a16:colId xmlns:a16="http://schemas.microsoft.com/office/drawing/2014/main" val="3434130948"/>
                    </a:ext>
                  </a:extLst>
                </a:gridCol>
                <a:gridCol w="1070757">
                  <a:extLst>
                    <a:ext uri="{9D8B030D-6E8A-4147-A177-3AD203B41FA5}">
                      <a16:colId xmlns:a16="http://schemas.microsoft.com/office/drawing/2014/main" val="1133149057"/>
                    </a:ext>
                  </a:extLst>
                </a:gridCol>
              </a:tblGrid>
              <a:tr h="1165953">
                <a:tc>
                  <a:txBody>
                    <a:bodyPr/>
                    <a:lstStyle/>
                    <a:p>
                      <a:pPr algn="ctr" fontAlgn="ctr"/>
                      <a:r>
                        <a:rPr lang="sv-SE" sz="1200" b="1" i="0" u="none" strike="noStrike" dirty="0">
                          <a:solidFill>
                            <a:srgbClr val="FFFFFF"/>
                          </a:solidFill>
                          <a:effectLst/>
                          <a:latin typeface="Calibri" panose="020F0502020204030204" pitchFamily="34" charset="0"/>
                        </a:rPr>
                        <a:t>Ökad kundnöjdhet</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Ökad medarbetarnöjdhet</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Förbättrad </a:t>
                      </a:r>
                      <a:r>
                        <a:rPr lang="sv-SE" sz="1200" b="1" i="0" u="none" strike="noStrike" dirty="0" err="1">
                          <a:solidFill>
                            <a:srgbClr val="FFFFFF"/>
                          </a:solidFill>
                          <a:effectLst/>
                          <a:latin typeface="Calibri" panose="020F0502020204030204" pitchFamily="34" charset="0"/>
                        </a:rPr>
                        <a:t>Compliance</a:t>
                      </a:r>
                      <a:r>
                        <a:rPr lang="sv-SE" sz="1200" b="1" i="0" u="none" strike="noStrike" dirty="0">
                          <a:solidFill>
                            <a:srgbClr val="FFFFFF"/>
                          </a:solidFill>
                          <a:effectLst/>
                          <a:latin typeface="Calibri" panose="020F0502020204030204" pitchFamily="34" charset="0"/>
                        </a:rPr>
                        <a:t>/lägre risk</a:t>
                      </a:r>
                    </a:p>
                  </a:txBody>
                  <a:tcPr marL="9322" marR="9322" marT="932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endParaRPr lang="sv-SE" sz="1200" b="1" i="0" u="none" strike="noStrike" dirty="0">
                        <a:solidFill>
                          <a:srgbClr val="000000"/>
                        </a:solidFill>
                        <a:effectLst/>
                        <a:latin typeface="Calibri" panose="020F0502020204030204" pitchFamily="34" charset="0"/>
                      </a:endParaRPr>
                    </a:p>
                  </a:txBody>
                  <a:tcPr marL="9322" marR="9322" marT="93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sv-SE" sz="1200" b="1" i="0" u="none" strike="noStrike" dirty="0">
                          <a:solidFill>
                            <a:srgbClr val="FFFFFF"/>
                          </a:solidFill>
                          <a:effectLst/>
                          <a:latin typeface="Calibri" panose="020F0502020204030204" pitchFamily="34" charset="0"/>
                        </a:rPr>
                        <a:t>Tid spenderad per process (min)</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Transaktioner per månad (antal)</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Estimerad avvikelse, (%)</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Övriga finansiella besparingar (SEK)</a:t>
                      </a:r>
                    </a:p>
                  </a:txBody>
                  <a:tcPr marL="9322" marR="9322" marT="932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endParaRPr lang="sv-SE" sz="1200" b="1" i="0" u="none" strike="noStrike" dirty="0">
                        <a:solidFill>
                          <a:srgbClr val="000000"/>
                        </a:solidFill>
                        <a:effectLst/>
                        <a:latin typeface="Calibri" panose="020F0502020204030204" pitchFamily="34" charset="0"/>
                      </a:endParaRPr>
                    </a:p>
                  </a:txBody>
                  <a:tcPr marL="9322" marR="9322" marT="93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sv-SE" sz="1200" b="1" i="0" u="none" strike="noStrike" dirty="0">
                          <a:solidFill>
                            <a:srgbClr val="FFFFFF"/>
                          </a:solidFill>
                          <a:effectLst/>
                          <a:latin typeface="Calibri" panose="020F0502020204030204" pitchFamily="34" charset="0"/>
                        </a:rPr>
                        <a:t>Datakvalitet</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Komplexitet i affärsstruktur/regler</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Längd på process</a:t>
                      </a:r>
                    </a:p>
                  </a:txBody>
                  <a:tcPr marL="9322" marR="9322" marT="9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tc>
                  <a:txBody>
                    <a:bodyPr/>
                    <a:lstStyle/>
                    <a:p>
                      <a:pPr algn="ctr" fontAlgn="ctr"/>
                      <a:r>
                        <a:rPr lang="sv-SE" sz="1200" b="1" i="0" u="none" strike="noStrike" dirty="0">
                          <a:solidFill>
                            <a:srgbClr val="FFFFFF"/>
                          </a:solidFill>
                          <a:effectLst/>
                          <a:latin typeface="Calibri" panose="020F0502020204030204" pitchFamily="34" charset="0"/>
                        </a:rPr>
                        <a:t>Återanvändning</a:t>
                      </a:r>
                    </a:p>
                  </a:txBody>
                  <a:tcPr marL="9322" marR="9322" marT="932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34648C"/>
                    </a:solidFill>
                  </a:tcPr>
                </a:tc>
                <a:extLst>
                  <a:ext uri="{0D108BD9-81ED-4DB2-BD59-A6C34878D82A}">
                    <a16:rowId xmlns:a16="http://schemas.microsoft.com/office/drawing/2014/main" val="38419980"/>
                  </a:ext>
                </a:extLst>
              </a:tr>
              <a:tr h="655849">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l" fontAlgn="ctr"/>
                      <a:r>
                        <a:rPr lang="sv-SE" sz="1600" b="0" i="0" u="none" strike="noStrike" dirty="0">
                          <a:solidFill>
                            <a:srgbClr val="000000"/>
                          </a:solidFill>
                          <a:effectLst/>
                          <a:latin typeface="Calibri" panose="020F0502020204030204" pitchFamily="34" charset="0"/>
                        </a:rPr>
                        <a:t> </a:t>
                      </a: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r>
                        <a:rPr lang="sv-SE" sz="1600" b="0" i="0" u="none" strike="noStrike" dirty="0">
                          <a:solidFill>
                            <a:srgbClr val="000000"/>
                          </a:solidFill>
                          <a:effectLst/>
                          <a:latin typeface="Calibri" panose="020F0502020204030204" pitchFamily="34" charset="0"/>
                        </a:rPr>
                        <a:t> </a:t>
                      </a: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r>
                        <a:rPr lang="sv-SE" sz="1600" b="0" i="0" u="none" strike="noStrike" dirty="0">
                          <a:solidFill>
                            <a:srgbClr val="000000"/>
                          </a:solidFill>
                          <a:effectLst/>
                          <a:latin typeface="Calibri" panose="020F0502020204030204" pitchFamily="34" charset="0"/>
                        </a:rPr>
                        <a:t> </a:t>
                      </a: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l" fontAlgn="ctr"/>
                      <a:r>
                        <a:rPr lang="sv-SE" sz="1600" b="0" i="0" u="none" strike="noStrike" dirty="0">
                          <a:solidFill>
                            <a:srgbClr val="000000"/>
                          </a:solidFill>
                          <a:effectLst/>
                          <a:latin typeface="Calibri" panose="020F0502020204030204" pitchFamily="34" charset="0"/>
                        </a:rPr>
                        <a:t> </a:t>
                      </a: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tc>
                  <a:txBody>
                    <a:bodyPr/>
                    <a:lstStyle/>
                    <a:p>
                      <a:pPr algn="ctr" fontAlgn="ctr"/>
                      <a:endParaRPr lang="sv-SE" sz="1600" b="0" i="0" u="none" strike="noStrike" dirty="0">
                        <a:solidFill>
                          <a:srgbClr val="000000"/>
                        </a:solidFill>
                        <a:effectLst/>
                        <a:latin typeface="Calibri" panose="020F0502020204030204" pitchFamily="34" charset="0"/>
                      </a:endParaRPr>
                    </a:p>
                  </a:txBody>
                  <a:tcPr marL="9322" marR="9322" marT="932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AF"/>
                    </a:solidFill>
                  </a:tcPr>
                </a:tc>
                <a:extLst>
                  <a:ext uri="{0D108BD9-81ED-4DB2-BD59-A6C34878D82A}">
                    <a16:rowId xmlns:a16="http://schemas.microsoft.com/office/drawing/2014/main" val="1983853491"/>
                  </a:ext>
                </a:extLst>
              </a:tr>
            </a:tbl>
          </a:graphicData>
        </a:graphic>
      </p:graphicFrame>
      <p:sp>
        <p:nvSpPr>
          <p:cNvPr id="5" name="textruta 4"/>
          <p:cNvSpPr txBox="1"/>
          <p:nvPr/>
        </p:nvSpPr>
        <p:spPr>
          <a:xfrm>
            <a:off x="676837" y="1304996"/>
            <a:ext cx="1638346" cy="1384995"/>
          </a:xfrm>
          <a:prstGeom prst="rect">
            <a:avLst/>
          </a:prstGeom>
          <a:noFill/>
          <a:ln>
            <a:solidFill>
              <a:schemeClr val="tx1"/>
            </a:solidFill>
          </a:ln>
        </p:spPr>
        <p:txBody>
          <a:bodyPr wrap="square" rtlCol="0">
            <a:spAutoFit/>
          </a:bodyPr>
          <a:lstStyle/>
          <a:p>
            <a:r>
              <a:rPr lang="sv-SE" sz="1200" dirty="0" smtClean="0"/>
              <a:t>Viktning </a:t>
            </a:r>
            <a:r>
              <a:rPr lang="sv-SE" sz="1200" dirty="0"/>
              <a:t>1-10, där 10 visar den högsta positiva effekter. Exempel: Kunden får snabbare svar, mer information, upplever mindre fel </a:t>
            </a:r>
            <a:r>
              <a:rPr lang="sv-SE" sz="1200" dirty="0" err="1"/>
              <a:t>etc</a:t>
            </a:r>
            <a:endParaRPr lang="sv-SE" sz="1200" dirty="0"/>
          </a:p>
        </p:txBody>
      </p:sp>
      <p:cxnSp>
        <p:nvCxnSpPr>
          <p:cNvPr id="6" name="Rak koppling 5"/>
          <p:cNvCxnSpPr>
            <a:stCxn id="5" idx="2"/>
          </p:cNvCxnSpPr>
          <p:nvPr/>
        </p:nvCxnSpPr>
        <p:spPr>
          <a:xfrm flipH="1">
            <a:off x="1167319" y="2689991"/>
            <a:ext cx="328691" cy="18867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ruta 6"/>
          <p:cNvSpPr txBox="1"/>
          <p:nvPr/>
        </p:nvSpPr>
        <p:spPr>
          <a:xfrm>
            <a:off x="2519462" y="1119446"/>
            <a:ext cx="1857983" cy="1569660"/>
          </a:xfrm>
          <a:prstGeom prst="rect">
            <a:avLst/>
          </a:prstGeom>
          <a:noFill/>
          <a:ln>
            <a:solidFill>
              <a:schemeClr val="tx1"/>
            </a:solidFill>
          </a:ln>
        </p:spPr>
        <p:txBody>
          <a:bodyPr wrap="square" rtlCol="0">
            <a:spAutoFit/>
          </a:bodyPr>
          <a:lstStyle/>
          <a:p>
            <a:r>
              <a:rPr lang="sv-SE" sz="1200" dirty="0"/>
              <a:t>Viktning 1-10, där 10 ger den högsta positiva effekten. Ex: Eliminering av mänskliga fel ger stort värde, full spårning av alla handlingar i processen ger stort värde etc.</a:t>
            </a:r>
            <a:endParaRPr lang="sv-SE" sz="1200" dirty="0" smtClean="0"/>
          </a:p>
        </p:txBody>
      </p:sp>
      <p:cxnSp>
        <p:nvCxnSpPr>
          <p:cNvPr id="8" name="Rak koppling 7"/>
          <p:cNvCxnSpPr>
            <a:stCxn id="7" idx="2"/>
          </p:cNvCxnSpPr>
          <p:nvPr/>
        </p:nvCxnSpPr>
        <p:spPr>
          <a:xfrm flipH="1">
            <a:off x="3132305" y="2689106"/>
            <a:ext cx="316149" cy="189562"/>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ruta 9"/>
          <p:cNvSpPr txBox="1"/>
          <p:nvPr/>
        </p:nvSpPr>
        <p:spPr>
          <a:xfrm>
            <a:off x="4581724" y="1858109"/>
            <a:ext cx="1449421" cy="830997"/>
          </a:xfrm>
          <a:prstGeom prst="rect">
            <a:avLst/>
          </a:prstGeom>
          <a:noFill/>
          <a:ln>
            <a:solidFill>
              <a:schemeClr val="tx1"/>
            </a:solidFill>
          </a:ln>
        </p:spPr>
        <p:txBody>
          <a:bodyPr wrap="square" rtlCol="0">
            <a:spAutoFit/>
          </a:bodyPr>
          <a:lstStyle/>
          <a:p>
            <a:r>
              <a:rPr lang="sv-SE" sz="1200" dirty="0"/>
              <a:t>Tänk på </a:t>
            </a:r>
            <a:r>
              <a:rPr lang="sv-SE" sz="1200" dirty="0" smtClean="0"/>
              <a:t>maximalt och minimalt. Beräkna </a:t>
            </a:r>
            <a:r>
              <a:rPr lang="sv-SE" sz="1200" dirty="0"/>
              <a:t>medelvärdet.</a:t>
            </a:r>
            <a:endParaRPr lang="sv-SE" sz="1200" dirty="0" smtClean="0"/>
          </a:p>
        </p:txBody>
      </p:sp>
      <p:cxnSp>
        <p:nvCxnSpPr>
          <p:cNvPr id="11" name="Rak koppling 10"/>
          <p:cNvCxnSpPr>
            <a:stCxn id="10" idx="2"/>
          </p:cNvCxnSpPr>
          <p:nvPr/>
        </p:nvCxnSpPr>
        <p:spPr>
          <a:xfrm flipH="1">
            <a:off x="5306433" y="2689106"/>
            <a:ext cx="2" cy="223572"/>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ruta 11"/>
          <p:cNvSpPr txBox="1"/>
          <p:nvPr/>
        </p:nvSpPr>
        <p:spPr>
          <a:xfrm>
            <a:off x="6235424" y="1124342"/>
            <a:ext cx="2393005" cy="1569660"/>
          </a:xfrm>
          <a:prstGeom prst="rect">
            <a:avLst/>
          </a:prstGeom>
          <a:noFill/>
          <a:ln>
            <a:solidFill>
              <a:schemeClr val="tx1"/>
            </a:solidFill>
          </a:ln>
        </p:spPr>
        <p:txBody>
          <a:bodyPr wrap="square" rtlCol="0">
            <a:spAutoFit/>
          </a:bodyPr>
          <a:lstStyle/>
          <a:p>
            <a:r>
              <a:rPr lang="sv-SE" sz="1200" dirty="0"/>
              <a:t>Lägg till andra ekonomiska besparingar som kan förväntas försvinna med automatisering. inklusive</a:t>
            </a:r>
            <a:r>
              <a:rPr lang="sv-SE" sz="1200" dirty="0" smtClean="0"/>
              <a:t>:</a:t>
            </a:r>
            <a:endParaRPr lang="sv-SE" sz="1200" dirty="0"/>
          </a:p>
          <a:p>
            <a:r>
              <a:rPr lang="sv-SE" sz="1200" dirty="0"/>
              <a:t>- Operativ "</a:t>
            </a:r>
            <a:r>
              <a:rPr lang="sv-SE" sz="1200" dirty="0" err="1"/>
              <a:t>riskbudget</a:t>
            </a:r>
            <a:r>
              <a:rPr lang="sv-SE" sz="1200" dirty="0"/>
              <a:t>"</a:t>
            </a:r>
          </a:p>
          <a:p>
            <a:r>
              <a:rPr lang="sv-SE" sz="1200" dirty="0"/>
              <a:t>- Passerat övertid (</a:t>
            </a:r>
            <a:r>
              <a:rPr lang="sv-SE" sz="1200" dirty="0" err="1"/>
              <a:t>backlog</a:t>
            </a:r>
            <a:r>
              <a:rPr lang="sv-SE" sz="1200" dirty="0"/>
              <a:t> mm)</a:t>
            </a:r>
          </a:p>
          <a:p>
            <a:r>
              <a:rPr lang="sv-SE" sz="1200" dirty="0"/>
              <a:t>- Finansiella böter</a:t>
            </a:r>
          </a:p>
          <a:p>
            <a:r>
              <a:rPr lang="sv-SE" sz="1200" dirty="0"/>
              <a:t>- Kostnad för </a:t>
            </a:r>
            <a:r>
              <a:rPr lang="sv-SE" sz="1200" dirty="0" smtClean="0"/>
              <a:t>kredit</a:t>
            </a:r>
            <a:endParaRPr lang="sv-SE" sz="1200" dirty="0"/>
          </a:p>
        </p:txBody>
      </p:sp>
      <p:cxnSp>
        <p:nvCxnSpPr>
          <p:cNvPr id="13" name="Rak koppling 12"/>
          <p:cNvCxnSpPr>
            <a:stCxn id="12" idx="2"/>
          </p:cNvCxnSpPr>
          <p:nvPr/>
        </p:nvCxnSpPr>
        <p:spPr>
          <a:xfrm flipH="1">
            <a:off x="7237379" y="2694002"/>
            <a:ext cx="194548" cy="184666"/>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textruta 13"/>
          <p:cNvSpPr txBox="1"/>
          <p:nvPr/>
        </p:nvSpPr>
        <p:spPr>
          <a:xfrm>
            <a:off x="8832708" y="1673443"/>
            <a:ext cx="1147864" cy="1015663"/>
          </a:xfrm>
          <a:prstGeom prst="rect">
            <a:avLst/>
          </a:prstGeom>
          <a:noFill/>
          <a:ln>
            <a:solidFill>
              <a:schemeClr val="tx1"/>
            </a:solidFill>
          </a:ln>
        </p:spPr>
        <p:txBody>
          <a:bodyPr wrap="square" rtlCol="0">
            <a:spAutoFit/>
          </a:bodyPr>
          <a:lstStyle/>
          <a:p>
            <a:r>
              <a:rPr lang="sv-SE" sz="1200" dirty="0" smtClean="0"/>
              <a:t>Viktning </a:t>
            </a:r>
            <a:r>
              <a:rPr lang="sv-SE" sz="1200" dirty="0"/>
              <a:t>1-10 där 10 är </a:t>
            </a:r>
            <a:r>
              <a:rPr lang="sv-SE" sz="1200" dirty="0" smtClean="0"/>
              <a:t>relativt </a:t>
            </a:r>
            <a:r>
              <a:rPr lang="sv-SE" sz="1200" dirty="0"/>
              <a:t>få och enkla affärsregler.</a:t>
            </a:r>
            <a:endParaRPr lang="sv-SE" sz="1200" dirty="0" smtClean="0"/>
          </a:p>
        </p:txBody>
      </p:sp>
      <p:cxnSp>
        <p:nvCxnSpPr>
          <p:cNvPr id="15" name="Rak koppling 14"/>
          <p:cNvCxnSpPr>
            <a:stCxn id="14" idx="2"/>
          </p:cNvCxnSpPr>
          <p:nvPr/>
        </p:nvCxnSpPr>
        <p:spPr>
          <a:xfrm>
            <a:off x="9406640" y="2689106"/>
            <a:ext cx="0" cy="189562"/>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ruta 15"/>
          <p:cNvSpPr txBox="1"/>
          <p:nvPr/>
        </p:nvSpPr>
        <p:spPr>
          <a:xfrm>
            <a:off x="10184851" y="1124342"/>
            <a:ext cx="1857983" cy="1569660"/>
          </a:xfrm>
          <a:prstGeom prst="rect">
            <a:avLst/>
          </a:prstGeom>
          <a:noFill/>
          <a:ln>
            <a:solidFill>
              <a:schemeClr val="tx1"/>
            </a:solidFill>
          </a:ln>
        </p:spPr>
        <p:txBody>
          <a:bodyPr wrap="square" rtlCol="0">
            <a:spAutoFit/>
          </a:bodyPr>
          <a:lstStyle/>
          <a:p>
            <a:r>
              <a:rPr lang="sv-SE" sz="1200" dirty="0" smtClean="0"/>
              <a:t>Viktning </a:t>
            </a:r>
            <a:r>
              <a:rPr lang="sv-SE" sz="1200" dirty="0"/>
              <a:t>1-10, där 10 representerar en mycket hög grad av återanvändning. Det vill säga återanvändning av </a:t>
            </a:r>
            <a:r>
              <a:rPr lang="sv-SE" sz="1200" dirty="0" smtClean="0"/>
              <a:t>processteg </a:t>
            </a:r>
            <a:r>
              <a:rPr lang="sv-SE" sz="1200" dirty="0"/>
              <a:t>som redan utvecklats i andra processer.</a:t>
            </a:r>
            <a:endParaRPr lang="sv-SE" sz="1200" dirty="0" smtClean="0"/>
          </a:p>
        </p:txBody>
      </p:sp>
      <p:cxnSp>
        <p:nvCxnSpPr>
          <p:cNvPr id="17" name="Rak koppling 16"/>
          <p:cNvCxnSpPr>
            <a:stCxn id="16" idx="2"/>
          </p:cNvCxnSpPr>
          <p:nvPr/>
        </p:nvCxnSpPr>
        <p:spPr>
          <a:xfrm>
            <a:off x="11113843" y="2694002"/>
            <a:ext cx="267511" cy="184666"/>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xtruta 17"/>
          <p:cNvSpPr txBox="1"/>
          <p:nvPr/>
        </p:nvSpPr>
        <p:spPr>
          <a:xfrm>
            <a:off x="1115577" y="4885136"/>
            <a:ext cx="1507787" cy="1569660"/>
          </a:xfrm>
          <a:prstGeom prst="rect">
            <a:avLst/>
          </a:prstGeom>
          <a:noFill/>
          <a:ln>
            <a:solidFill>
              <a:schemeClr val="tx1"/>
            </a:solidFill>
          </a:ln>
        </p:spPr>
        <p:txBody>
          <a:bodyPr wrap="square" rtlCol="0">
            <a:spAutoFit/>
          </a:bodyPr>
          <a:lstStyle/>
          <a:p>
            <a:r>
              <a:rPr lang="sv-SE" sz="1200" dirty="0"/>
              <a:t>Viktning 1-10, där 10 ger den högsta positiva effekten. Exempel: Anställd får färre tråkiga uppgifter, frigör tid för att fokusera på mer givande arbete</a:t>
            </a:r>
          </a:p>
        </p:txBody>
      </p:sp>
      <p:cxnSp>
        <p:nvCxnSpPr>
          <p:cNvPr id="19" name="Rak koppling 18"/>
          <p:cNvCxnSpPr>
            <a:stCxn id="18" idx="0"/>
          </p:cNvCxnSpPr>
          <p:nvPr/>
        </p:nvCxnSpPr>
        <p:spPr>
          <a:xfrm flipV="1">
            <a:off x="1869471" y="4699545"/>
            <a:ext cx="260886" cy="185591"/>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textruta 19"/>
          <p:cNvSpPr txBox="1"/>
          <p:nvPr/>
        </p:nvSpPr>
        <p:spPr>
          <a:xfrm>
            <a:off x="3036209" y="4894700"/>
            <a:ext cx="1717696" cy="1200329"/>
          </a:xfrm>
          <a:prstGeom prst="rect">
            <a:avLst/>
          </a:prstGeom>
          <a:noFill/>
          <a:ln>
            <a:solidFill>
              <a:schemeClr val="tx1"/>
            </a:solidFill>
          </a:ln>
        </p:spPr>
        <p:txBody>
          <a:bodyPr wrap="square" rtlCol="0">
            <a:spAutoFit/>
          </a:bodyPr>
          <a:lstStyle/>
          <a:p>
            <a:r>
              <a:rPr lang="sv-SE" sz="1200" dirty="0"/>
              <a:t>Minuter. Försök att beräkna den genomsnittliga tiden per transaktion. OBS: Genomsnittet och inte bara de "enkla" fallen.</a:t>
            </a:r>
            <a:endParaRPr lang="sv-SE" sz="1200" dirty="0" smtClean="0"/>
          </a:p>
        </p:txBody>
      </p:sp>
      <p:sp>
        <p:nvSpPr>
          <p:cNvPr id="21" name="textruta 20"/>
          <p:cNvSpPr txBox="1"/>
          <p:nvPr/>
        </p:nvSpPr>
        <p:spPr>
          <a:xfrm>
            <a:off x="5166750" y="4892849"/>
            <a:ext cx="1771199" cy="1200329"/>
          </a:xfrm>
          <a:prstGeom prst="rect">
            <a:avLst/>
          </a:prstGeom>
          <a:noFill/>
          <a:ln>
            <a:solidFill>
              <a:schemeClr val="tx1"/>
            </a:solidFill>
          </a:ln>
        </p:spPr>
        <p:txBody>
          <a:bodyPr wrap="square" rtlCol="0">
            <a:spAutoFit/>
          </a:bodyPr>
          <a:lstStyle/>
          <a:p>
            <a:r>
              <a:rPr lang="sv-SE" sz="1200" dirty="0" smtClean="0"/>
              <a:t>% </a:t>
            </a:r>
            <a:r>
              <a:rPr lang="sv-SE" sz="1200" dirty="0"/>
              <a:t>av fall som kan gå till manuell felbehandling, till exempel på grund av dålig eller saknad data, policyavvikelser etc.</a:t>
            </a:r>
            <a:endParaRPr lang="sv-SE" sz="1200" dirty="0" smtClean="0"/>
          </a:p>
        </p:txBody>
      </p:sp>
      <p:sp>
        <p:nvSpPr>
          <p:cNvPr id="22" name="textruta 21"/>
          <p:cNvSpPr txBox="1"/>
          <p:nvPr/>
        </p:nvSpPr>
        <p:spPr>
          <a:xfrm>
            <a:off x="7406910" y="4885136"/>
            <a:ext cx="2321193" cy="1938992"/>
          </a:xfrm>
          <a:prstGeom prst="rect">
            <a:avLst/>
          </a:prstGeom>
          <a:noFill/>
          <a:ln>
            <a:solidFill>
              <a:schemeClr val="tx1"/>
            </a:solidFill>
          </a:ln>
        </p:spPr>
        <p:txBody>
          <a:bodyPr wrap="square" rtlCol="0">
            <a:spAutoFit/>
          </a:bodyPr>
          <a:lstStyle/>
          <a:p>
            <a:r>
              <a:rPr lang="sv-SE" sz="1200" dirty="0" smtClean="0"/>
              <a:t>Viktning </a:t>
            </a:r>
            <a:r>
              <a:rPr lang="sv-SE" sz="1200" dirty="0"/>
              <a:t>1-10, där 10 representerar mycket bra inmatning. 10 betyder att vi tydligt kan definiera var roboten kommer att hämta data och den är i en digital och strukturerad form (fält i system, </a:t>
            </a:r>
            <a:r>
              <a:rPr lang="sv-SE" sz="1200" dirty="0" smtClean="0"/>
              <a:t>Excel etc.). </a:t>
            </a:r>
            <a:r>
              <a:rPr lang="sv-SE" sz="1200" dirty="0"/>
              <a:t>1 betyder mycket dålig datakvalitet, t.ex. handstil, ostrukturerade e-post mm</a:t>
            </a:r>
            <a:endParaRPr lang="sv-SE" sz="1200" dirty="0" smtClean="0"/>
          </a:p>
        </p:txBody>
      </p:sp>
      <p:sp>
        <p:nvSpPr>
          <p:cNvPr id="23" name="textruta 22"/>
          <p:cNvSpPr txBox="1"/>
          <p:nvPr/>
        </p:nvSpPr>
        <p:spPr>
          <a:xfrm>
            <a:off x="10197064" y="4889147"/>
            <a:ext cx="1123544" cy="1015663"/>
          </a:xfrm>
          <a:prstGeom prst="rect">
            <a:avLst/>
          </a:prstGeom>
          <a:noFill/>
          <a:ln>
            <a:solidFill>
              <a:schemeClr val="tx1"/>
            </a:solidFill>
          </a:ln>
        </p:spPr>
        <p:txBody>
          <a:bodyPr wrap="square" rtlCol="0">
            <a:spAutoFit/>
          </a:bodyPr>
          <a:lstStyle/>
          <a:p>
            <a:r>
              <a:rPr lang="sv-SE" sz="1200" dirty="0" smtClean="0"/>
              <a:t>Viktning </a:t>
            </a:r>
            <a:r>
              <a:rPr lang="sv-SE" sz="1200" dirty="0"/>
              <a:t>1-10 där 10 är </a:t>
            </a:r>
            <a:r>
              <a:rPr lang="sv-SE" sz="1200" dirty="0" smtClean="0"/>
              <a:t>relativt </a:t>
            </a:r>
            <a:r>
              <a:rPr lang="sv-SE" sz="1200" dirty="0"/>
              <a:t>kort process i få applikationer.</a:t>
            </a:r>
            <a:endParaRPr lang="sv-SE" sz="1200" dirty="0" smtClean="0"/>
          </a:p>
        </p:txBody>
      </p:sp>
      <p:cxnSp>
        <p:nvCxnSpPr>
          <p:cNvPr id="24" name="Rak koppling 23"/>
          <p:cNvCxnSpPr>
            <a:stCxn id="20" idx="0"/>
          </p:cNvCxnSpPr>
          <p:nvPr/>
        </p:nvCxnSpPr>
        <p:spPr>
          <a:xfrm flipV="1">
            <a:off x="3895057" y="4669277"/>
            <a:ext cx="357864" cy="22542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Rak koppling 24"/>
          <p:cNvCxnSpPr>
            <a:stCxn id="21" idx="0"/>
          </p:cNvCxnSpPr>
          <p:nvPr/>
        </p:nvCxnSpPr>
        <p:spPr>
          <a:xfrm flipV="1">
            <a:off x="6052350" y="4669277"/>
            <a:ext cx="286113" cy="223572"/>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Rak koppling 25"/>
          <p:cNvCxnSpPr>
            <a:stCxn id="22" idx="0"/>
          </p:cNvCxnSpPr>
          <p:nvPr/>
        </p:nvCxnSpPr>
        <p:spPr>
          <a:xfrm flipH="1" flipV="1">
            <a:off x="8394970" y="4669277"/>
            <a:ext cx="172537" cy="215859"/>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Rak koppling 26"/>
          <p:cNvCxnSpPr>
            <a:stCxn id="23" idx="0"/>
          </p:cNvCxnSpPr>
          <p:nvPr/>
        </p:nvCxnSpPr>
        <p:spPr>
          <a:xfrm flipH="1" flipV="1">
            <a:off x="10428051" y="4682405"/>
            <a:ext cx="330785" cy="206742"/>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7040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prstGeom prst="rect">
            <a:avLst/>
          </a:prstGeom>
        </p:spPr>
        <p:txBody>
          <a:bodyPr>
            <a:normAutofit fontScale="90000"/>
          </a:bodyPr>
          <a:lstStyle/>
          <a:p>
            <a:r>
              <a:rPr lang="sv-SE" dirty="0"/>
              <a:t>Övergripande processflöde</a:t>
            </a:r>
            <a:endParaRPr lang="nb-NO" dirty="0"/>
          </a:p>
        </p:txBody>
      </p:sp>
      <p:sp>
        <p:nvSpPr>
          <p:cNvPr id="51" name="Alternativ prosess 50"/>
          <p:cNvSpPr/>
          <p:nvPr/>
        </p:nvSpPr>
        <p:spPr bwMode="auto">
          <a:xfrm>
            <a:off x="663663" y="6319498"/>
            <a:ext cx="932892" cy="349797"/>
          </a:xfrm>
          <a:prstGeom prst="flowChartAlternateProcess">
            <a:avLst/>
          </a:prstGeom>
          <a:solidFill>
            <a:srgbClr val="0095DB"/>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defRPr/>
            </a:pPr>
            <a:r>
              <a:rPr lang="nb-NO" sz="1000" kern="0" dirty="0">
                <a:solidFill>
                  <a:prstClr val="white"/>
                </a:solidFill>
                <a:latin typeface="Arial"/>
                <a:ea typeface="ヒラギノ角ゴ ProN W3" charset="0"/>
                <a:cs typeface="Helvetica Neue Medium"/>
                <a:sym typeface="Gill Sans" charset="0"/>
              </a:rPr>
              <a:t>System A</a:t>
            </a:r>
          </a:p>
        </p:txBody>
      </p:sp>
      <p:sp>
        <p:nvSpPr>
          <p:cNvPr id="52" name="Alternativ prosess 51"/>
          <p:cNvSpPr/>
          <p:nvPr/>
        </p:nvSpPr>
        <p:spPr bwMode="auto">
          <a:xfrm>
            <a:off x="1623640" y="6319498"/>
            <a:ext cx="983508" cy="342844"/>
          </a:xfrm>
          <a:prstGeom prst="flowChartAlternateProcess">
            <a:avLst/>
          </a:prstGeom>
          <a:solidFill>
            <a:schemeClr val="accent4"/>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defRPr/>
            </a:pPr>
            <a:r>
              <a:rPr lang="sv-SE" sz="1000" kern="0" dirty="0">
                <a:solidFill>
                  <a:prstClr val="white"/>
                </a:solidFill>
                <a:latin typeface="Arial"/>
                <a:ea typeface="ヒラギノ角ゴ ProN W3" charset="0"/>
                <a:cs typeface="Arial"/>
              </a:rPr>
              <a:t>System B</a:t>
            </a:r>
            <a:endParaRPr lang="nb-NO" sz="1000" kern="0" dirty="0">
              <a:solidFill>
                <a:prstClr val="white"/>
              </a:solidFill>
              <a:latin typeface="Arial"/>
              <a:ea typeface="ヒラギノ角ゴ ProN W3" charset="0"/>
              <a:cs typeface="Arial"/>
            </a:endParaRPr>
          </a:p>
        </p:txBody>
      </p:sp>
      <p:sp>
        <p:nvSpPr>
          <p:cNvPr id="86" name="Alternativ prosess 51">
            <a:extLst>
              <a:ext uri="{FF2B5EF4-FFF2-40B4-BE49-F238E27FC236}">
                <a16:creationId xmlns:a16="http://schemas.microsoft.com/office/drawing/2014/main" id="{CCB7AF94-EB9A-4A1E-BE81-20E30FB2672B}"/>
              </a:ext>
            </a:extLst>
          </p:cNvPr>
          <p:cNvSpPr/>
          <p:nvPr/>
        </p:nvSpPr>
        <p:spPr bwMode="auto">
          <a:xfrm>
            <a:off x="2634233" y="6319498"/>
            <a:ext cx="896545" cy="349797"/>
          </a:xfrm>
          <a:prstGeom prst="flowChartAlternateProcess">
            <a:avLst/>
          </a:prstGeom>
          <a:solidFill>
            <a:schemeClr val="accent5"/>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defRPr/>
            </a:pPr>
            <a:r>
              <a:rPr lang="sv-SE" sz="1000" kern="0" dirty="0">
                <a:solidFill>
                  <a:prstClr val="white"/>
                </a:solidFill>
                <a:latin typeface="Arial"/>
                <a:ea typeface="ヒラギノ角ゴ ProN W3" charset="0"/>
                <a:cs typeface="Arial"/>
              </a:rPr>
              <a:t>System C</a:t>
            </a:r>
            <a:endParaRPr lang="nb-NO" sz="1000" kern="0" dirty="0">
              <a:solidFill>
                <a:prstClr val="white"/>
              </a:solidFill>
              <a:latin typeface="Arial"/>
              <a:ea typeface="ヒラギノ角ゴ ProN W3" charset="0"/>
              <a:cs typeface="Arial"/>
            </a:endParaRPr>
          </a:p>
        </p:txBody>
      </p:sp>
      <p:sp>
        <p:nvSpPr>
          <p:cNvPr id="103" name="Terminator 28">
            <a:extLst>
              <a:ext uri="{FF2B5EF4-FFF2-40B4-BE49-F238E27FC236}">
                <a16:creationId xmlns:a16="http://schemas.microsoft.com/office/drawing/2014/main" id="{D56C39EC-C7C1-46DA-B3C5-73D2904FC997}"/>
              </a:ext>
            </a:extLst>
          </p:cNvPr>
          <p:cNvSpPr/>
          <p:nvPr/>
        </p:nvSpPr>
        <p:spPr bwMode="auto">
          <a:xfrm>
            <a:off x="877767" y="2983881"/>
            <a:ext cx="446333" cy="238853"/>
          </a:xfrm>
          <a:prstGeom prst="flowChartTerminator">
            <a:avLst/>
          </a:prstGeom>
          <a:solidFill>
            <a:schemeClr val="bg1">
              <a:lumMod val="50000"/>
            </a:schemeClr>
          </a:solidFill>
          <a:ln>
            <a:solidFill>
              <a:srgbClr val="FFFFFF">
                <a:lumMod val="50000"/>
              </a:srgbClr>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defRPr/>
            </a:pPr>
            <a:r>
              <a:rPr lang="nb-NO" sz="1200" kern="0" dirty="0">
                <a:solidFill>
                  <a:srgbClr val="FFFFFF"/>
                </a:solidFill>
                <a:latin typeface="Arial"/>
                <a:ea typeface="ヒラギノ角ゴ ProN W3" charset="0"/>
                <a:cs typeface="Helvetica Neue Medium"/>
                <a:sym typeface="Gill Sans" charset="0"/>
              </a:rPr>
              <a:t>Start</a:t>
            </a:r>
          </a:p>
        </p:txBody>
      </p:sp>
      <p:sp>
        <p:nvSpPr>
          <p:cNvPr id="112" name="Terminator 30">
            <a:extLst>
              <a:ext uri="{FF2B5EF4-FFF2-40B4-BE49-F238E27FC236}">
                <a16:creationId xmlns:a16="http://schemas.microsoft.com/office/drawing/2014/main" id="{CB99D246-1C3E-41BA-AA5A-938928885BCF}"/>
              </a:ext>
            </a:extLst>
          </p:cNvPr>
          <p:cNvSpPr/>
          <p:nvPr/>
        </p:nvSpPr>
        <p:spPr bwMode="auto">
          <a:xfrm>
            <a:off x="11214601" y="2964283"/>
            <a:ext cx="397173" cy="251520"/>
          </a:xfrm>
          <a:prstGeom prst="flowChartTerminator">
            <a:avLst/>
          </a:prstGeom>
          <a:solidFill>
            <a:schemeClr val="bg1">
              <a:lumMod val="50000"/>
            </a:schemeClr>
          </a:solidFill>
          <a:ln>
            <a:solidFill>
              <a:srgbClr val="FFFFFF">
                <a:lumMod val="50000"/>
              </a:srgbClr>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defRPr/>
            </a:pPr>
            <a:r>
              <a:rPr lang="nb-NO" sz="1200" kern="0" dirty="0">
                <a:solidFill>
                  <a:srgbClr val="FFFFFF"/>
                </a:solidFill>
                <a:latin typeface="Arial"/>
                <a:ea typeface="ヒラギノ角ゴ ProN W3" charset="0"/>
                <a:cs typeface="Helvetica Neue Medium"/>
                <a:sym typeface="Gill Sans" charset="0"/>
              </a:rPr>
              <a:t>Slut</a:t>
            </a:r>
          </a:p>
        </p:txBody>
      </p:sp>
      <p:cxnSp>
        <p:nvCxnSpPr>
          <p:cNvPr id="127" name="Rett pilkobling 37">
            <a:extLst>
              <a:ext uri="{FF2B5EF4-FFF2-40B4-BE49-F238E27FC236}">
                <a16:creationId xmlns:a16="http://schemas.microsoft.com/office/drawing/2014/main" id="{CFB61F51-8554-440F-824F-F908767CF631}"/>
              </a:ext>
            </a:extLst>
          </p:cNvPr>
          <p:cNvCxnSpPr>
            <a:cxnSpLocks/>
            <a:stCxn id="103" idx="3"/>
            <a:endCxn id="45" idx="1"/>
          </p:cNvCxnSpPr>
          <p:nvPr/>
        </p:nvCxnSpPr>
        <p:spPr>
          <a:xfrm>
            <a:off x="1324100" y="3103308"/>
            <a:ext cx="369602" cy="0"/>
          </a:xfrm>
          <a:prstGeom prst="straightConnector1">
            <a:avLst/>
          </a:prstGeom>
          <a:noFill/>
          <a:ln w="6350" cap="flat" cmpd="sng" algn="ctr">
            <a:solidFill>
              <a:srgbClr val="435369"/>
            </a:solidFill>
            <a:prstDash val="solid"/>
            <a:miter lim="800000"/>
            <a:tailEnd type="triangle"/>
          </a:ln>
          <a:effectLst/>
        </p:spPr>
      </p:cxnSp>
      <p:cxnSp>
        <p:nvCxnSpPr>
          <p:cNvPr id="128" name="Rett pilkobling 38">
            <a:extLst>
              <a:ext uri="{FF2B5EF4-FFF2-40B4-BE49-F238E27FC236}">
                <a16:creationId xmlns:a16="http://schemas.microsoft.com/office/drawing/2014/main" id="{3C27082B-6B24-418B-ABEF-32B6B634DFBE}"/>
              </a:ext>
            </a:extLst>
          </p:cNvPr>
          <p:cNvCxnSpPr>
            <a:cxnSpLocks/>
            <a:stCxn id="172" idx="3"/>
            <a:endCxn id="112" idx="1"/>
          </p:cNvCxnSpPr>
          <p:nvPr/>
        </p:nvCxnSpPr>
        <p:spPr>
          <a:xfrm flipV="1">
            <a:off x="10495370" y="3090043"/>
            <a:ext cx="719231" cy="9622"/>
          </a:xfrm>
          <a:prstGeom prst="straightConnector1">
            <a:avLst/>
          </a:prstGeom>
          <a:noFill/>
          <a:ln w="6350" cap="flat" cmpd="sng" algn="ctr">
            <a:solidFill>
              <a:srgbClr val="435369"/>
            </a:solidFill>
            <a:prstDash val="solid"/>
            <a:miter lim="800000"/>
            <a:tailEnd type="triangle"/>
          </a:ln>
          <a:effectLst/>
        </p:spPr>
      </p:cxnSp>
      <p:sp>
        <p:nvSpPr>
          <p:cNvPr id="139" name="textruta 138">
            <a:extLst>
              <a:ext uri="{FF2B5EF4-FFF2-40B4-BE49-F238E27FC236}">
                <a16:creationId xmlns:a16="http://schemas.microsoft.com/office/drawing/2014/main" id="{D227399A-A5C3-4A11-BC29-7FBA4AB93F8C}"/>
              </a:ext>
            </a:extLst>
          </p:cNvPr>
          <p:cNvSpPr txBox="1"/>
          <p:nvPr/>
        </p:nvSpPr>
        <p:spPr>
          <a:xfrm>
            <a:off x="581347" y="5912135"/>
            <a:ext cx="2974267" cy="276999"/>
          </a:xfrm>
          <a:prstGeom prst="rect">
            <a:avLst/>
          </a:prstGeom>
          <a:noFill/>
        </p:spPr>
        <p:txBody>
          <a:bodyPr wrap="square" rtlCol="0">
            <a:spAutoFit/>
          </a:bodyPr>
          <a:lstStyle/>
          <a:p>
            <a:pPr defTabSz="609585"/>
            <a:r>
              <a:rPr lang="sv-SE" sz="1200" dirty="0">
                <a:solidFill>
                  <a:prstClr val="black"/>
                </a:solidFill>
              </a:rPr>
              <a:t>Förteckning över system</a:t>
            </a:r>
          </a:p>
        </p:txBody>
      </p:sp>
      <p:sp>
        <p:nvSpPr>
          <p:cNvPr id="42" name="Alternativ prosess 51">
            <a:extLst>
              <a:ext uri="{FF2B5EF4-FFF2-40B4-BE49-F238E27FC236}">
                <a16:creationId xmlns:a16="http://schemas.microsoft.com/office/drawing/2014/main" id="{764DB8F1-180D-4DC4-A888-E83FFED96017}"/>
              </a:ext>
            </a:extLst>
          </p:cNvPr>
          <p:cNvSpPr/>
          <p:nvPr/>
        </p:nvSpPr>
        <p:spPr bwMode="auto">
          <a:xfrm>
            <a:off x="3360434" y="2809000"/>
            <a:ext cx="784940" cy="574232"/>
          </a:xfrm>
          <a:prstGeom prst="flowChartAlternateProcess">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pPr>
            <a:r>
              <a:rPr lang="sv-SE" sz="800" kern="0" dirty="0">
                <a:solidFill>
                  <a:prstClr val="white"/>
                </a:solidFill>
                <a:latin typeface="Arial"/>
              </a:rPr>
              <a:t>2.1 Sök upp faktura</a:t>
            </a:r>
            <a:endParaRPr lang="nb-NO" sz="800" kern="0" dirty="0">
              <a:solidFill>
                <a:prstClr val="white"/>
              </a:solidFill>
              <a:latin typeface="Arial"/>
            </a:endParaRPr>
          </a:p>
        </p:txBody>
      </p:sp>
      <p:cxnSp>
        <p:nvCxnSpPr>
          <p:cNvPr id="30" name="Straight Arrow Connector 29">
            <a:extLst>
              <a:ext uri="{FF2B5EF4-FFF2-40B4-BE49-F238E27FC236}">
                <a16:creationId xmlns:a16="http://schemas.microsoft.com/office/drawing/2014/main" id="{02F02146-2BCE-4455-A34D-D0D015E9F6DD}"/>
              </a:ext>
            </a:extLst>
          </p:cNvPr>
          <p:cNvCxnSpPr>
            <a:cxnSpLocks/>
            <a:stCxn id="45" idx="3"/>
            <a:endCxn id="42" idx="1"/>
          </p:cNvCxnSpPr>
          <p:nvPr/>
        </p:nvCxnSpPr>
        <p:spPr>
          <a:xfrm flipV="1">
            <a:off x="2606390" y="3096116"/>
            <a:ext cx="754044" cy="7192"/>
          </a:xfrm>
          <a:prstGeom prst="straightConnector1">
            <a:avLst/>
          </a:prstGeom>
          <a:noFill/>
          <a:ln w="6350" cap="flat" cmpd="sng" algn="ctr">
            <a:solidFill>
              <a:srgbClr val="435369"/>
            </a:solidFill>
            <a:prstDash val="solid"/>
            <a:miter lim="800000"/>
            <a:tailEnd type="triangle"/>
          </a:ln>
          <a:effectLst/>
        </p:spPr>
      </p:cxnSp>
      <p:cxnSp>
        <p:nvCxnSpPr>
          <p:cNvPr id="101" name="Straight Arrow Connector 100">
            <a:extLst>
              <a:ext uri="{FF2B5EF4-FFF2-40B4-BE49-F238E27FC236}">
                <a16:creationId xmlns:a16="http://schemas.microsoft.com/office/drawing/2014/main" id="{F665BC3E-5D7A-4E42-8665-05FD0313DF22}"/>
              </a:ext>
            </a:extLst>
          </p:cNvPr>
          <p:cNvCxnSpPr>
            <a:cxnSpLocks/>
            <a:stCxn id="42" idx="3"/>
            <a:endCxn id="54" idx="1"/>
          </p:cNvCxnSpPr>
          <p:nvPr/>
        </p:nvCxnSpPr>
        <p:spPr>
          <a:xfrm>
            <a:off x="4145374" y="3096116"/>
            <a:ext cx="189891" cy="0"/>
          </a:xfrm>
          <a:prstGeom prst="straightConnector1">
            <a:avLst/>
          </a:prstGeom>
          <a:noFill/>
          <a:ln w="6350" cap="flat" cmpd="sng" algn="ctr">
            <a:solidFill>
              <a:srgbClr val="435369"/>
            </a:solidFill>
            <a:prstDash val="solid"/>
            <a:miter lim="800000"/>
            <a:tailEnd type="triangle"/>
          </a:ln>
          <a:effectLst/>
        </p:spPr>
      </p:cxnSp>
      <p:sp>
        <p:nvSpPr>
          <p:cNvPr id="117" name="Alternativ prosess 51">
            <a:extLst>
              <a:ext uri="{FF2B5EF4-FFF2-40B4-BE49-F238E27FC236}">
                <a16:creationId xmlns:a16="http://schemas.microsoft.com/office/drawing/2014/main" id="{93503D8B-5E7C-4C12-B966-5867706F09E7}"/>
              </a:ext>
            </a:extLst>
          </p:cNvPr>
          <p:cNvSpPr/>
          <p:nvPr/>
        </p:nvSpPr>
        <p:spPr bwMode="auto">
          <a:xfrm>
            <a:off x="7346270" y="2807306"/>
            <a:ext cx="912689" cy="609163"/>
          </a:xfrm>
          <a:prstGeom prst="flowChartAlternateProcess">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pPr>
            <a:r>
              <a:rPr lang="sv-SE" sz="800" kern="0" dirty="0">
                <a:solidFill>
                  <a:prstClr val="white"/>
                </a:solidFill>
                <a:latin typeface="Arial"/>
              </a:rPr>
              <a:t>2.3 Hämta faktura information</a:t>
            </a:r>
            <a:endParaRPr lang="nb-NO" sz="800" kern="0" dirty="0">
              <a:solidFill>
                <a:prstClr val="white"/>
              </a:solidFill>
              <a:latin typeface="Arial"/>
            </a:endParaRPr>
          </a:p>
        </p:txBody>
      </p:sp>
      <p:cxnSp>
        <p:nvCxnSpPr>
          <p:cNvPr id="125" name="Straight Arrow Connector 124">
            <a:extLst>
              <a:ext uri="{FF2B5EF4-FFF2-40B4-BE49-F238E27FC236}">
                <a16:creationId xmlns:a16="http://schemas.microsoft.com/office/drawing/2014/main" id="{9CA4BF7D-2FBD-409D-B327-4040CEF36BD9}"/>
              </a:ext>
            </a:extLst>
          </p:cNvPr>
          <p:cNvCxnSpPr>
            <a:cxnSpLocks/>
            <a:stCxn id="54" idx="3"/>
            <a:endCxn id="8" idx="1"/>
          </p:cNvCxnSpPr>
          <p:nvPr/>
        </p:nvCxnSpPr>
        <p:spPr>
          <a:xfrm>
            <a:off x="5120205" y="3096116"/>
            <a:ext cx="387916" cy="443"/>
          </a:xfrm>
          <a:prstGeom prst="straightConnector1">
            <a:avLst/>
          </a:prstGeom>
          <a:noFill/>
          <a:ln w="6350" cap="flat" cmpd="sng" algn="ctr">
            <a:solidFill>
              <a:srgbClr val="435369"/>
            </a:solidFill>
            <a:prstDash val="solid"/>
            <a:miter lim="800000"/>
            <a:tailEnd type="triangle"/>
          </a:ln>
          <a:effectLst/>
        </p:spPr>
      </p:cxnSp>
      <p:sp>
        <p:nvSpPr>
          <p:cNvPr id="172" name="Alternativ prosess 51">
            <a:extLst>
              <a:ext uri="{FF2B5EF4-FFF2-40B4-BE49-F238E27FC236}">
                <a16:creationId xmlns:a16="http://schemas.microsoft.com/office/drawing/2014/main" id="{F02EE645-0405-4937-A768-31D0B851A154}"/>
              </a:ext>
            </a:extLst>
          </p:cNvPr>
          <p:cNvSpPr/>
          <p:nvPr/>
        </p:nvSpPr>
        <p:spPr bwMode="auto">
          <a:xfrm>
            <a:off x="9072968" y="2805937"/>
            <a:ext cx="1422402" cy="587455"/>
          </a:xfrm>
          <a:prstGeom prst="flowChartAlternateProcess">
            <a:avLst/>
          </a:prstGeom>
          <a:solidFill>
            <a:srgbClr val="76B82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pPr>
            <a:r>
              <a:rPr lang="sv-SE" sz="800" kern="0" dirty="0">
                <a:solidFill>
                  <a:prstClr val="white"/>
                </a:solidFill>
                <a:latin typeface="Arial"/>
                <a:cs typeface="Arial"/>
                <a:sym typeface="Gill Sans" charset="0"/>
              </a:rPr>
              <a:t>4.1 Fyll i faktura belopp och kontaktperson</a:t>
            </a:r>
            <a:endParaRPr lang="nb-NO" sz="800" kern="0" dirty="0" err="1">
              <a:solidFill>
                <a:prstClr val="white"/>
              </a:solidFill>
              <a:latin typeface="Arial"/>
              <a:cs typeface="Arial"/>
            </a:endParaRPr>
          </a:p>
        </p:txBody>
      </p:sp>
      <p:cxnSp>
        <p:nvCxnSpPr>
          <p:cNvPr id="220" name="Straight Arrow Connector 219">
            <a:extLst>
              <a:ext uri="{FF2B5EF4-FFF2-40B4-BE49-F238E27FC236}">
                <a16:creationId xmlns:a16="http://schemas.microsoft.com/office/drawing/2014/main" id="{E4BFDE24-117C-49E9-A74B-0787602A1404}"/>
              </a:ext>
            </a:extLst>
          </p:cNvPr>
          <p:cNvCxnSpPr>
            <a:cxnSpLocks/>
            <a:stCxn id="117" idx="3"/>
            <a:endCxn id="172" idx="1"/>
          </p:cNvCxnSpPr>
          <p:nvPr/>
        </p:nvCxnSpPr>
        <p:spPr>
          <a:xfrm flipV="1">
            <a:off x="8258959" y="3099665"/>
            <a:ext cx="814009" cy="12223"/>
          </a:xfrm>
          <a:prstGeom prst="straightConnector1">
            <a:avLst/>
          </a:prstGeom>
          <a:noFill/>
          <a:ln w="6350" cap="flat" cmpd="sng" algn="ctr">
            <a:solidFill>
              <a:srgbClr val="435369"/>
            </a:solidFill>
            <a:prstDash val="solid"/>
            <a:miter lim="800000"/>
            <a:tailEnd type="triangle"/>
          </a:ln>
          <a:effectLst/>
        </p:spPr>
      </p:cxnSp>
      <p:sp>
        <p:nvSpPr>
          <p:cNvPr id="45" name="Multidokument 29">
            <a:extLst>
              <a:ext uri="{FF2B5EF4-FFF2-40B4-BE49-F238E27FC236}">
                <a16:creationId xmlns:a16="http://schemas.microsoft.com/office/drawing/2014/main" id="{BC031BA9-061B-4A44-80D3-F8084B7511D1}"/>
              </a:ext>
            </a:extLst>
          </p:cNvPr>
          <p:cNvSpPr/>
          <p:nvPr/>
        </p:nvSpPr>
        <p:spPr bwMode="auto">
          <a:xfrm>
            <a:off x="1693702" y="2799310"/>
            <a:ext cx="912688" cy="607995"/>
          </a:xfrm>
          <a:prstGeom prst="flowChartMultidocument">
            <a:avLst/>
          </a:prstGeom>
          <a:solidFill>
            <a:srgbClr val="76B82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pPr>
            <a:r>
              <a:rPr lang="nb-NO" sz="800" kern="0" dirty="0">
                <a:solidFill>
                  <a:prstClr val="white"/>
                </a:solidFill>
                <a:latin typeface="Arial"/>
                <a:cs typeface="Arial"/>
                <a:sym typeface="Gill Sans" charset="0"/>
              </a:rPr>
              <a:t>1.1 Hämta data från rapport</a:t>
            </a:r>
          </a:p>
        </p:txBody>
      </p:sp>
      <p:sp>
        <p:nvSpPr>
          <p:cNvPr id="54" name="Alternativ prosess 51">
            <a:extLst>
              <a:ext uri="{FF2B5EF4-FFF2-40B4-BE49-F238E27FC236}">
                <a16:creationId xmlns:a16="http://schemas.microsoft.com/office/drawing/2014/main" id="{F57408E3-40CB-47AC-90A4-F695627814DA}"/>
              </a:ext>
            </a:extLst>
          </p:cNvPr>
          <p:cNvSpPr/>
          <p:nvPr/>
        </p:nvSpPr>
        <p:spPr bwMode="auto">
          <a:xfrm>
            <a:off x="4335265" y="2809000"/>
            <a:ext cx="784940" cy="574232"/>
          </a:xfrm>
          <a:prstGeom prst="flowChartAlternateProcess">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pPr>
            <a:r>
              <a:rPr lang="sv-SE" sz="800" kern="0" dirty="0">
                <a:solidFill>
                  <a:prstClr val="white"/>
                </a:solidFill>
                <a:latin typeface="Arial"/>
              </a:rPr>
              <a:t>2.2 </a:t>
            </a:r>
            <a:r>
              <a:rPr lang="sv-SE" sz="800" kern="0" dirty="0" err="1">
                <a:solidFill>
                  <a:prstClr val="white"/>
                </a:solidFill>
                <a:latin typeface="Arial"/>
              </a:rPr>
              <a:t>Kontoller</a:t>
            </a:r>
            <a:r>
              <a:rPr lang="sv-SE" sz="800" kern="0" dirty="0">
                <a:solidFill>
                  <a:prstClr val="white"/>
                </a:solidFill>
                <a:latin typeface="Arial"/>
              </a:rPr>
              <a:t> leverantör</a:t>
            </a:r>
            <a:endParaRPr lang="nb-NO" sz="800" kern="0" dirty="0">
              <a:solidFill>
                <a:prstClr val="white"/>
              </a:solidFill>
              <a:latin typeface="Arial"/>
            </a:endParaRPr>
          </a:p>
        </p:txBody>
      </p:sp>
      <p:sp>
        <p:nvSpPr>
          <p:cNvPr id="26" name="Rektangel 25">
            <a:extLst>
              <a:ext uri="{FF2B5EF4-FFF2-40B4-BE49-F238E27FC236}">
                <a16:creationId xmlns:a16="http://schemas.microsoft.com/office/drawing/2014/main" id="{0099780D-5FE2-46FF-87B9-952912096355}"/>
              </a:ext>
            </a:extLst>
          </p:cNvPr>
          <p:cNvSpPr/>
          <p:nvPr/>
        </p:nvSpPr>
        <p:spPr>
          <a:xfrm>
            <a:off x="591719" y="1073697"/>
            <a:ext cx="11460851" cy="369332"/>
          </a:xfrm>
          <a:prstGeom prst="rect">
            <a:avLst/>
          </a:prstGeom>
        </p:spPr>
        <p:txBody>
          <a:bodyPr wrap="square">
            <a:spAutoFit/>
          </a:bodyPr>
          <a:lstStyle/>
          <a:p>
            <a:pPr defTabSz="457200"/>
            <a:r>
              <a:rPr lang="sv-SE" dirty="0">
                <a:solidFill>
                  <a:prstClr val="black"/>
                </a:solidFill>
              </a:rPr>
              <a:t>Håll flödet på en övergripande nivå som illustrerar ordning av huvudmomenten och eventuellt alternativa vägval</a:t>
            </a:r>
          </a:p>
        </p:txBody>
      </p:sp>
      <p:sp>
        <p:nvSpPr>
          <p:cNvPr id="8" name="Flödesschema: Beslut 7">
            <a:extLst>
              <a:ext uri="{FF2B5EF4-FFF2-40B4-BE49-F238E27FC236}">
                <a16:creationId xmlns:a16="http://schemas.microsoft.com/office/drawing/2014/main" id="{BF3055A4-2976-439C-9ED9-776E2813F241}"/>
              </a:ext>
            </a:extLst>
          </p:cNvPr>
          <p:cNvSpPr/>
          <p:nvPr/>
        </p:nvSpPr>
        <p:spPr>
          <a:xfrm>
            <a:off x="5508121" y="2764117"/>
            <a:ext cx="1422402" cy="664883"/>
          </a:xfrm>
          <a:prstGeom prst="flowChartDecision">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sv-SE" sz="800" dirty="0"/>
              <a:t>Leverantör OK?</a:t>
            </a:r>
          </a:p>
        </p:txBody>
      </p:sp>
      <p:sp>
        <p:nvSpPr>
          <p:cNvPr id="35" name="Alternativ prosess 51">
            <a:extLst>
              <a:ext uri="{FF2B5EF4-FFF2-40B4-BE49-F238E27FC236}">
                <a16:creationId xmlns:a16="http://schemas.microsoft.com/office/drawing/2014/main" id="{12A4B920-9020-4567-9414-136A766CECE7}"/>
              </a:ext>
            </a:extLst>
          </p:cNvPr>
          <p:cNvSpPr/>
          <p:nvPr/>
        </p:nvSpPr>
        <p:spPr bwMode="auto">
          <a:xfrm>
            <a:off x="5739308" y="3916440"/>
            <a:ext cx="960028" cy="574232"/>
          </a:xfrm>
          <a:prstGeom prst="flowChartAlternateProcess">
            <a:avLst/>
          </a:prstGeom>
          <a:solidFill>
            <a:schemeClr val="accent2"/>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nchor="ctr">
            <a:noAutofit/>
          </a:bodyPr>
          <a:lstStyle/>
          <a:p>
            <a:pPr algn="ctr" defTabSz="995338" fontAlgn="base">
              <a:spcBef>
                <a:spcPct val="0"/>
              </a:spcBef>
              <a:spcAft>
                <a:spcPct val="50000"/>
              </a:spcAft>
              <a:buClr>
                <a:srgbClr val="435369"/>
              </a:buClr>
              <a:buSzPct val="80000"/>
              <a:tabLst>
                <a:tab pos="3228894" algn="l"/>
                <a:tab pos="4665546" algn="r"/>
              </a:tabLst>
            </a:pPr>
            <a:r>
              <a:rPr lang="sv-SE" sz="800" kern="0" dirty="0">
                <a:solidFill>
                  <a:prstClr val="white"/>
                </a:solidFill>
                <a:latin typeface="Arial"/>
              </a:rPr>
              <a:t>3.1 Registrera avvikelse ärende</a:t>
            </a:r>
            <a:endParaRPr lang="nb-NO" sz="800" kern="0" dirty="0">
              <a:solidFill>
                <a:prstClr val="white"/>
              </a:solidFill>
              <a:latin typeface="Arial"/>
            </a:endParaRPr>
          </a:p>
        </p:txBody>
      </p:sp>
      <p:cxnSp>
        <p:nvCxnSpPr>
          <p:cNvPr id="36" name="Straight Arrow Connector 124">
            <a:extLst>
              <a:ext uri="{FF2B5EF4-FFF2-40B4-BE49-F238E27FC236}">
                <a16:creationId xmlns:a16="http://schemas.microsoft.com/office/drawing/2014/main" id="{FC8B2CC5-4048-4A72-9961-BECC0FD9A1AC}"/>
              </a:ext>
            </a:extLst>
          </p:cNvPr>
          <p:cNvCxnSpPr>
            <a:cxnSpLocks/>
            <a:stCxn id="8" idx="2"/>
            <a:endCxn id="35" idx="0"/>
          </p:cNvCxnSpPr>
          <p:nvPr/>
        </p:nvCxnSpPr>
        <p:spPr>
          <a:xfrm>
            <a:off x="6219322" y="3429000"/>
            <a:ext cx="0" cy="487440"/>
          </a:xfrm>
          <a:prstGeom prst="straightConnector1">
            <a:avLst/>
          </a:prstGeom>
          <a:noFill/>
          <a:ln w="6350" cap="flat" cmpd="sng" algn="ctr">
            <a:solidFill>
              <a:srgbClr val="435369"/>
            </a:solidFill>
            <a:prstDash val="solid"/>
            <a:miter lim="800000"/>
            <a:tailEnd type="triangle"/>
          </a:ln>
          <a:effectLst/>
        </p:spPr>
      </p:cxnSp>
      <p:sp>
        <p:nvSpPr>
          <p:cNvPr id="13" name="textruta 12">
            <a:extLst>
              <a:ext uri="{FF2B5EF4-FFF2-40B4-BE49-F238E27FC236}">
                <a16:creationId xmlns:a16="http://schemas.microsoft.com/office/drawing/2014/main" id="{5862B7C6-8CFB-4D62-AF00-4DB09376CF71}"/>
              </a:ext>
            </a:extLst>
          </p:cNvPr>
          <p:cNvSpPr txBox="1"/>
          <p:nvPr/>
        </p:nvSpPr>
        <p:spPr>
          <a:xfrm>
            <a:off x="5850852" y="3564998"/>
            <a:ext cx="378630" cy="215444"/>
          </a:xfrm>
          <a:prstGeom prst="rect">
            <a:avLst/>
          </a:prstGeom>
          <a:noFill/>
        </p:spPr>
        <p:txBody>
          <a:bodyPr wrap="none" rtlCol="0">
            <a:spAutoFit/>
          </a:bodyPr>
          <a:lstStyle/>
          <a:p>
            <a:r>
              <a:rPr lang="sv-SE" sz="800" dirty="0"/>
              <a:t>NEJ</a:t>
            </a:r>
          </a:p>
        </p:txBody>
      </p:sp>
      <p:cxnSp>
        <p:nvCxnSpPr>
          <p:cNvPr id="40" name="Straight Arrow Connector 124">
            <a:extLst>
              <a:ext uri="{FF2B5EF4-FFF2-40B4-BE49-F238E27FC236}">
                <a16:creationId xmlns:a16="http://schemas.microsoft.com/office/drawing/2014/main" id="{40493E2E-812A-4EF1-BA21-048C96D10B38}"/>
              </a:ext>
            </a:extLst>
          </p:cNvPr>
          <p:cNvCxnSpPr>
            <a:cxnSpLocks/>
            <a:stCxn id="8" idx="3"/>
            <a:endCxn id="117" idx="1"/>
          </p:cNvCxnSpPr>
          <p:nvPr/>
        </p:nvCxnSpPr>
        <p:spPr>
          <a:xfrm>
            <a:off x="6930523" y="3096559"/>
            <a:ext cx="415747" cy="15329"/>
          </a:xfrm>
          <a:prstGeom prst="straightConnector1">
            <a:avLst/>
          </a:prstGeom>
          <a:noFill/>
          <a:ln w="6350" cap="flat" cmpd="sng" algn="ctr">
            <a:solidFill>
              <a:srgbClr val="435369"/>
            </a:solidFill>
            <a:prstDash val="solid"/>
            <a:miter lim="800000"/>
            <a:tailEnd type="triangle"/>
          </a:ln>
          <a:effectLst/>
        </p:spPr>
      </p:cxnSp>
      <p:sp>
        <p:nvSpPr>
          <p:cNvPr id="43" name="textruta 42">
            <a:extLst>
              <a:ext uri="{FF2B5EF4-FFF2-40B4-BE49-F238E27FC236}">
                <a16:creationId xmlns:a16="http://schemas.microsoft.com/office/drawing/2014/main" id="{24D4BD36-C9B9-4F95-BFA8-01BBB8BEFFFB}"/>
              </a:ext>
            </a:extLst>
          </p:cNvPr>
          <p:cNvSpPr txBox="1"/>
          <p:nvPr/>
        </p:nvSpPr>
        <p:spPr>
          <a:xfrm>
            <a:off x="6875124" y="2865557"/>
            <a:ext cx="304892" cy="215444"/>
          </a:xfrm>
          <a:prstGeom prst="rect">
            <a:avLst/>
          </a:prstGeom>
          <a:noFill/>
        </p:spPr>
        <p:txBody>
          <a:bodyPr wrap="none" rtlCol="0">
            <a:spAutoFit/>
          </a:bodyPr>
          <a:lstStyle/>
          <a:p>
            <a:r>
              <a:rPr lang="sv-SE" sz="800" dirty="0"/>
              <a:t>JA</a:t>
            </a:r>
          </a:p>
        </p:txBody>
      </p:sp>
      <p:cxnSp>
        <p:nvCxnSpPr>
          <p:cNvPr id="19" name="Koppling: vinklad 18">
            <a:extLst>
              <a:ext uri="{FF2B5EF4-FFF2-40B4-BE49-F238E27FC236}">
                <a16:creationId xmlns:a16="http://schemas.microsoft.com/office/drawing/2014/main" id="{C8BF7115-CE44-4DBD-A928-CCF76A1B06E9}"/>
              </a:ext>
            </a:extLst>
          </p:cNvPr>
          <p:cNvCxnSpPr>
            <a:cxnSpLocks/>
            <a:stCxn id="35" idx="3"/>
            <a:endCxn id="112" idx="2"/>
          </p:cNvCxnSpPr>
          <p:nvPr/>
        </p:nvCxnSpPr>
        <p:spPr>
          <a:xfrm flipV="1">
            <a:off x="6699336" y="3215803"/>
            <a:ext cx="4713852" cy="987753"/>
          </a:xfrm>
          <a:prstGeom prst="bentConnector2">
            <a:avLst/>
          </a:prstGeom>
          <a:noFill/>
          <a:ln w="6350" cap="flat" cmpd="sng" algn="ctr">
            <a:solidFill>
              <a:srgbClr val="435369"/>
            </a:solidFill>
            <a:prstDash val="solid"/>
            <a:miter lim="800000"/>
            <a:tailEnd type="triangle"/>
          </a:ln>
          <a:effectLst/>
        </p:spPr>
      </p:cxnSp>
      <p:sp>
        <p:nvSpPr>
          <p:cNvPr id="53" name="Rektangel 52">
            <a:extLst>
              <a:ext uri="{FF2B5EF4-FFF2-40B4-BE49-F238E27FC236}">
                <a16:creationId xmlns:a16="http://schemas.microsoft.com/office/drawing/2014/main" id="{95E7313D-2BF1-4360-80D7-A8AA94C89F76}"/>
              </a:ext>
            </a:extLst>
          </p:cNvPr>
          <p:cNvSpPr/>
          <p:nvPr/>
        </p:nvSpPr>
        <p:spPr>
          <a:xfrm rot="20154670">
            <a:off x="3134990" y="3752330"/>
            <a:ext cx="1438886" cy="369332"/>
          </a:xfrm>
          <a:prstGeom prst="rect">
            <a:avLst/>
          </a:prstGeom>
        </p:spPr>
        <p:txBody>
          <a:bodyPr wrap="square">
            <a:spAutoFit/>
          </a:bodyPr>
          <a:lstStyle/>
          <a:p>
            <a:pPr defTabSz="457200"/>
            <a:r>
              <a:rPr lang="sv-SE" dirty="0">
                <a:solidFill>
                  <a:prstClr val="black"/>
                </a:solidFill>
              </a:rPr>
              <a:t>EXEMPEL</a:t>
            </a:r>
          </a:p>
        </p:txBody>
      </p:sp>
    </p:spTree>
    <p:extLst>
      <p:ext uri="{BB962C8B-B14F-4D97-AF65-F5344CB8AC3E}">
        <p14:creationId xmlns:p14="http://schemas.microsoft.com/office/powerpoint/2010/main" val="3489812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Kritiska verksamhetsregler</a:t>
            </a:r>
            <a:endParaRPr lang="nb-NO" dirty="0"/>
          </a:p>
        </p:txBody>
      </p:sp>
      <p:graphicFrame>
        <p:nvGraphicFramePr>
          <p:cNvPr id="3" name="Table 4">
            <a:extLst>
              <a:ext uri="{FF2B5EF4-FFF2-40B4-BE49-F238E27FC236}">
                <a16:creationId xmlns:a16="http://schemas.microsoft.com/office/drawing/2014/main" id="{65777F04-B40B-42D9-812B-77761BF42BB8}"/>
              </a:ext>
            </a:extLst>
          </p:cNvPr>
          <p:cNvGraphicFramePr>
            <a:graphicFrameLocks noGrp="1"/>
          </p:cNvGraphicFramePr>
          <p:nvPr>
            <p:extLst>
              <p:ext uri="{D42A27DB-BD31-4B8C-83A1-F6EECF244321}">
                <p14:modId xmlns:p14="http://schemas.microsoft.com/office/powerpoint/2010/main" val="3693029861"/>
              </p:ext>
            </p:extLst>
          </p:nvPr>
        </p:nvGraphicFramePr>
        <p:xfrm>
          <a:off x="676834" y="1157881"/>
          <a:ext cx="11336825" cy="4414447"/>
        </p:xfrm>
        <a:graphic>
          <a:graphicData uri="http://schemas.openxmlformats.org/drawingml/2006/table">
            <a:tbl>
              <a:tblPr firstRow="1" bandRow="1">
                <a:tableStyleId>{69012ECD-51FC-41F1-AA8D-1B2483CD663E}</a:tableStyleId>
              </a:tblPr>
              <a:tblGrid>
                <a:gridCol w="2037791">
                  <a:extLst>
                    <a:ext uri="{9D8B030D-6E8A-4147-A177-3AD203B41FA5}">
                      <a16:colId xmlns:a16="http://schemas.microsoft.com/office/drawing/2014/main" val="686645863"/>
                    </a:ext>
                  </a:extLst>
                </a:gridCol>
                <a:gridCol w="704850">
                  <a:extLst>
                    <a:ext uri="{9D8B030D-6E8A-4147-A177-3AD203B41FA5}">
                      <a16:colId xmlns:a16="http://schemas.microsoft.com/office/drawing/2014/main" val="1565728827"/>
                    </a:ext>
                  </a:extLst>
                </a:gridCol>
                <a:gridCol w="5353050">
                  <a:extLst>
                    <a:ext uri="{9D8B030D-6E8A-4147-A177-3AD203B41FA5}">
                      <a16:colId xmlns:a16="http://schemas.microsoft.com/office/drawing/2014/main" val="1148111771"/>
                    </a:ext>
                  </a:extLst>
                </a:gridCol>
                <a:gridCol w="3241134">
                  <a:extLst>
                    <a:ext uri="{9D8B030D-6E8A-4147-A177-3AD203B41FA5}">
                      <a16:colId xmlns:a16="http://schemas.microsoft.com/office/drawing/2014/main" val="912512185"/>
                    </a:ext>
                  </a:extLst>
                </a:gridCol>
              </a:tblGrid>
              <a:tr h="350447">
                <a:tc>
                  <a:txBody>
                    <a:bodyPr/>
                    <a:lstStyle/>
                    <a:p>
                      <a:r>
                        <a:rPr lang="sv-SE" sz="1500" noProof="0" dirty="0"/>
                        <a:t>Regelnamn</a:t>
                      </a:r>
                    </a:p>
                  </a:txBody>
                  <a:tcPr/>
                </a:tc>
                <a:tc>
                  <a:txBody>
                    <a:bodyPr/>
                    <a:lstStyle/>
                    <a:p>
                      <a:r>
                        <a:rPr lang="sv-SE" sz="1500" noProof="0" dirty="0"/>
                        <a:t>Steg</a:t>
                      </a:r>
                    </a:p>
                  </a:txBody>
                  <a:tcPr/>
                </a:tc>
                <a:tc>
                  <a:txBody>
                    <a:bodyPr/>
                    <a:lstStyle/>
                    <a:p>
                      <a:r>
                        <a:rPr lang="sv-SE" sz="1500" noProof="0" dirty="0"/>
                        <a:t>Beskrivning av regler</a:t>
                      </a:r>
                    </a:p>
                  </a:txBody>
                  <a:tcPr/>
                </a:tc>
                <a:tc>
                  <a:txBody>
                    <a:bodyPr/>
                    <a:lstStyle/>
                    <a:p>
                      <a:r>
                        <a:rPr lang="sv-SE" sz="1500" noProof="0"/>
                        <a:t>Rapportering</a:t>
                      </a:r>
                    </a:p>
                  </a:txBody>
                  <a:tcPr/>
                </a:tc>
                <a:extLst>
                  <a:ext uri="{0D108BD9-81ED-4DB2-BD59-A6C34878D82A}">
                    <a16:rowId xmlns:a16="http://schemas.microsoft.com/office/drawing/2014/main" val="2454584620"/>
                  </a:ext>
                </a:extLst>
              </a:tr>
              <a:tr h="0">
                <a:tc>
                  <a:txBody>
                    <a:bodyPr/>
                    <a:lstStyle/>
                    <a:p>
                      <a:pPr marL="0" indent="0">
                        <a:buFont typeface="Arial" panose="020B0604020202020204" pitchFamily="34" charset="0"/>
                        <a:buNone/>
                      </a:pPr>
                      <a:r>
                        <a:rPr lang="sv-SE" sz="1200" noProof="0" dirty="0"/>
                        <a:t>EXEMPEL –</a:t>
                      </a:r>
                    </a:p>
                    <a:p>
                      <a:pPr marL="0" indent="0">
                        <a:buFont typeface="Arial" panose="020B0604020202020204" pitchFamily="34" charset="0"/>
                        <a:buNone/>
                      </a:pPr>
                      <a:r>
                        <a:rPr lang="sv-SE" sz="1200" noProof="0" dirty="0"/>
                        <a:t>Epost finns</a:t>
                      </a:r>
                    </a:p>
                  </a:txBody>
                  <a:tcPr/>
                </a:tc>
                <a:tc>
                  <a:txBody>
                    <a:bodyPr/>
                    <a:lstStyle/>
                    <a:p>
                      <a:pPr marL="0" indent="0">
                        <a:buFont typeface="Arial" panose="020B0604020202020204" pitchFamily="34" charset="0"/>
                        <a:buNone/>
                      </a:pPr>
                      <a:r>
                        <a:rPr lang="sv-SE" sz="1200" noProof="0" dirty="0"/>
                        <a:t>2.1</a:t>
                      </a: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sv-SE" sz="1200" noProof="0" dirty="0"/>
                        <a:t>Om epost saknas eller är felformaterad så ska processen avbrytas</a:t>
                      </a:r>
                      <a:r>
                        <a:rPr lang="sv-SE" sz="1200" noProof="0" dirty="0">
                          <a:solidFill>
                            <a:srgbClr val="FF0000"/>
                          </a:solidFill>
                        </a:rPr>
                        <a:t> </a:t>
                      </a:r>
                    </a:p>
                  </a:txBody>
                  <a:tcPr/>
                </a:tc>
                <a:tc>
                  <a:txBody>
                    <a:bodyPr/>
                    <a:lstStyle/>
                    <a:p>
                      <a:r>
                        <a:rPr lang="sv-SE" sz="1200" noProof="0" dirty="0"/>
                        <a:t>Informera verksamheten om ordernummer där epost saknas</a:t>
                      </a:r>
                    </a:p>
                  </a:txBody>
                  <a:tcPr/>
                </a:tc>
                <a:extLst>
                  <a:ext uri="{0D108BD9-81ED-4DB2-BD59-A6C34878D82A}">
                    <a16:rowId xmlns:a16="http://schemas.microsoft.com/office/drawing/2014/main" val="2284181500"/>
                  </a:ext>
                </a:extLst>
              </a:tr>
              <a:tr h="370840">
                <a:tc>
                  <a:txBody>
                    <a:bodyPr/>
                    <a:lstStyle/>
                    <a:p>
                      <a:pPr marL="0" indent="0">
                        <a:buFont typeface="Arial" panose="020B0604020202020204" pitchFamily="34" charset="0"/>
                        <a:buNone/>
                      </a:pPr>
                      <a:r>
                        <a:rPr lang="sv-SE" sz="1200" noProof="0" dirty="0"/>
                        <a:t>EXEMPEL –</a:t>
                      </a:r>
                    </a:p>
                    <a:p>
                      <a:pPr marL="0" indent="0">
                        <a:buFont typeface="Arial" panose="020B0604020202020204" pitchFamily="34" charset="0"/>
                        <a:buNone/>
                      </a:pPr>
                      <a:r>
                        <a:rPr lang="sv-SE" sz="1200" noProof="0" dirty="0"/>
                        <a:t>Bankgiro stämmer ej med </a:t>
                      </a:r>
                      <a:r>
                        <a:rPr lang="sv-SE" sz="1200" noProof="0" dirty="0" err="1"/>
                        <a:t>org.nummer</a:t>
                      </a:r>
                      <a:endParaRPr lang="sv-SE" sz="1200" noProof="0" dirty="0"/>
                    </a:p>
                  </a:txBody>
                  <a:tcPr/>
                </a:tc>
                <a:tc>
                  <a:txBody>
                    <a:bodyPr/>
                    <a:lstStyle/>
                    <a:p>
                      <a:pPr marL="0" indent="0">
                        <a:buFont typeface="Arial" panose="020B0604020202020204" pitchFamily="34" charset="0"/>
                        <a:buNone/>
                      </a:pPr>
                      <a:r>
                        <a:rPr lang="sv-SE" sz="1200" noProof="0" dirty="0"/>
                        <a:t>3.3</a:t>
                      </a:r>
                    </a:p>
                  </a:txBody>
                  <a:tcPr/>
                </a:tc>
                <a:tc>
                  <a:txBody>
                    <a:bodyPr/>
                    <a:lstStyle/>
                    <a:p>
                      <a:pPr eaLnBrk="1"/>
                      <a:r>
                        <a:rPr lang="sv-SE" sz="1200" noProof="0" dirty="0"/>
                        <a:t>Om bankgironummer inte stämmer överens med bankgiro nummer för organisationen hos bankgirot.se notera detta på ärendet men gå vidare i processen</a:t>
                      </a:r>
                    </a:p>
                  </a:txBody>
                  <a:tcPr/>
                </a:tc>
                <a:tc>
                  <a:txBody>
                    <a:bodyPr/>
                    <a:lstStyle/>
                    <a:p>
                      <a:pPr eaLnBrk="1"/>
                      <a:r>
                        <a:rPr lang="sv-SE" sz="1200" noProof="0" dirty="0"/>
                        <a:t>Meddela verksamheten om leverantörsnummer som behöver manuell uppföljning</a:t>
                      </a:r>
                    </a:p>
                  </a:txBody>
                  <a:tcPr/>
                </a:tc>
                <a:extLst>
                  <a:ext uri="{0D108BD9-81ED-4DB2-BD59-A6C34878D82A}">
                    <a16:rowId xmlns:a16="http://schemas.microsoft.com/office/drawing/2014/main" val="3619978524"/>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strike="sngStrike" noProof="0" dirty="0">
                        <a:solidFill>
                          <a:srgbClr val="FF0000"/>
                        </a:solidFill>
                      </a:endParaRPr>
                    </a:p>
                  </a:txBody>
                  <a:tcPr/>
                </a:tc>
                <a:tc>
                  <a:txBody>
                    <a:bodyPr/>
                    <a:lstStyle/>
                    <a:p>
                      <a:pPr eaLnBrk="1"/>
                      <a:endParaRPr lang="sv-SE" sz="1200" noProof="0"/>
                    </a:p>
                  </a:txBody>
                  <a:tcPr/>
                </a:tc>
                <a:extLst>
                  <a:ext uri="{0D108BD9-81ED-4DB2-BD59-A6C34878D82A}">
                    <a16:rowId xmlns:a16="http://schemas.microsoft.com/office/drawing/2014/main" val="2964006451"/>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207233200"/>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3399792152"/>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4127457886"/>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1401568942"/>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490529413"/>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3274339580"/>
                  </a:ext>
                </a:extLst>
              </a:tr>
              <a:tr h="37084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sv-SE" sz="1200" noProof="0" dirty="0"/>
                    </a:p>
                  </a:txBody>
                  <a:tcPr/>
                </a:tc>
                <a:tc>
                  <a:txBody>
                    <a:bodyPr/>
                    <a:lstStyle/>
                    <a:p>
                      <a:pPr eaLnBrk="1"/>
                      <a:endParaRPr lang="sv-SE" sz="1200" noProof="0" dirty="0"/>
                    </a:p>
                  </a:txBody>
                  <a:tcPr/>
                </a:tc>
                <a:tc>
                  <a:txBody>
                    <a:bodyPr/>
                    <a:lstStyle/>
                    <a:p>
                      <a:pPr eaLnBrk="1"/>
                      <a:endParaRPr lang="sv-SE" sz="1200" noProof="0" dirty="0"/>
                    </a:p>
                  </a:txBody>
                  <a:tcPr/>
                </a:tc>
                <a:extLst>
                  <a:ext uri="{0D108BD9-81ED-4DB2-BD59-A6C34878D82A}">
                    <a16:rowId xmlns:a16="http://schemas.microsoft.com/office/drawing/2014/main" val="4204044638"/>
                  </a:ext>
                </a:extLst>
              </a:tr>
            </a:tbl>
          </a:graphicData>
        </a:graphic>
      </p:graphicFrame>
    </p:spTree>
    <p:extLst>
      <p:ext uri="{BB962C8B-B14F-4D97-AF65-F5344CB8AC3E}">
        <p14:creationId xmlns:p14="http://schemas.microsoft.com/office/powerpoint/2010/main" val="3091461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98B5E98-B528-42A4-A895-7BF365D7CB29}"/>
              </a:ext>
            </a:extLst>
          </p:cNvPr>
          <p:cNvGraphicFramePr>
            <a:graphicFrameLocks noChangeAspect="1"/>
          </p:cNvGraphicFramePr>
          <p:nvPr>
            <p:custDataLst>
              <p:tags r:id="rId2"/>
            </p:custDataLst>
            <p:extLst>
              <p:ext uri="{D42A27DB-BD31-4B8C-83A1-F6EECF244321}">
                <p14:modId xmlns:p14="http://schemas.microsoft.com/office/powerpoint/2010/main" val="2079693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8" name="think-cell Slide" r:id="rId5" imgW="360" imgH="360" progId="TCLayout.ActiveDocument.1">
                  <p:embed/>
                </p:oleObj>
              </mc:Choice>
              <mc:Fallback>
                <p:oleObj name="think-cell Slide" r:id="rId5" imgW="360" imgH="360" progId="TCLayout.ActiveDocument.1">
                  <p:embed/>
                  <p:pic>
                    <p:nvPicPr>
                      <p:cNvPr id="5" name="Object 4" hidden="1">
                        <a:extLst>
                          <a:ext uri="{FF2B5EF4-FFF2-40B4-BE49-F238E27FC236}">
                            <a16:creationId xmlns:a16="http://schemas.microsoft.com/office/drawing/2014/main" id="{B98B5E98-B528-42A4-A895-7BF365D7CB2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A6F7CB5-8133-4318-84A7-749DCB02B213}"/>
              </a:ext>
            </a:extLst>
          </p:cNvPr>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GB" sz="64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E562A6C2-0256-4C7A-AFA9-6C56B3781329}"/>
              </a:ext>
            </a:extLst>
          </p:cNvPr>
          <p:cNvSpPr>
            <a:spLocks noGrp="1"/>
          </p:cNvSpPr>
          <p:nvPr>
            <p:ph type="ctrTitle"/>
          </p:nvPr>
        </p:nvSpPr>
        <p:spPr/>
        <p:txBody>
          <a:bodyPr/>
          <a:lstStyle/>
          <a:p>
            <a:r>
              <a:rPr lang="en-GB" dirty="0"/>
              <a:t>Detaljerad Processbeskrivning</a:t>
            </a:r>
          </a:p>
        </p:txBody>
      </p:sp>
      <p:sp>
        <p:nvSpPr>
          <p:cNvPr id="3" name="Subtitle 2">
            <a:extLst>
              <a:ext uri="{FF2B5EF4-FFF2-40B4-BE49-F238E27FC236}">
                <a16:creationId xmlns:a16="http://schemas.microsoft.com/office/drawing/2014/main" id="{26FC5D77-9785-485E-8B53-3453F9BD3CC6}"/>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4174174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228594" marR="0" lvl="0" indent="-228594" algn="l" defTabSz="995338" rtl="0" eaLnBrk="1" fontAlgn="base" latinLnBrk="0" hangingPunct="1">
              <a:lnSpc>
                <a:spcPct val="100000"/>
              </a:lnSpc>
              <a:spcBef>
                <a:spcPct val="0"/>
              </a:spcBef>
              <a:spcAft>
                <a:spcPct val="50000"/>
              </a:spcAft>
              <a:buClr>
                <a:srgbClr val="595959"/>
              </a:buClr>
              <a:buSzPct val="100000"/>
              <a:buFont typeface="+mj-lt"/>
              <a:buAutoNum type="arabicParenR"/>
              <a:tabLst>
                <a:tab pos="3228894" algn="l"/>
                <a:tab pos="4665546" algn="r"/>
              </a:tabLst>
              <a:defRPr/>
            </a:pPr>
            <a:endParaRPr kumimoji="0" lang="nb-NO"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kumimoji="0" lang="nb-NO" sz="1100" b="1" i="0" u="none" strike="noStrike" kern="1200" cap="none" spc="0" normalizeH="0" baseline="0" noProof="0" dirty="0">
                <a:ln>
                  <a:noFill/>
                </a:ln>
                <a:solidFill>
                  <a:srgbClr val="FFFFFF"/>
                </a:solidFill>
                <a:effectLst/>
                <a:uLnTx/>
                <a:uFillTx/>
                <a:latin typeface="Arial"/>
                <a:ea typeface="+mn-ea"/>
                <a:cs typeface="+mn-cs"/>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3) …</a:t>
            </a:r>
          </a:p>
        </p:txBody>
      </p: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892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228594" marR="0" lvl="0" indent="-228594" algn="l" defTabSz="995338" rtl="0" eaLnBrk="1" fontAlgn="base" latinLnBrk="0" hangingPunct="1">
              <a:lnSpc>
                <a:spcPct val="100000"/>
              </a:lnSpc>
              <a:spcBef>
                <a:spcPct val="0"/>
              </a:spcBef>
              <a:spcAft>
                <a:spcPct val="50000"/>
              </a:spcAft>
              <a:buClr>
                <a:srgbClr val="595959"/>
              </a:buClr>
              <a:buSzPct val="100000"/>
              <a:buFont typeface="+mj-lt"/>
              <a:buAutoNum type="arabicParenR"/>
              <a:tabLst>
                <a:tab pos="3228894" algn="l"/>
                <a:tab pos="4665546" algn="r"/>
              </a:tabLst>
              <a:defRPr/>
            </a:pPr>
            <a:endParaRPr kumimoji="0" lang="nb-NO"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kumimoji="0" lang="nb-NO" sz="1100" b="1" i="0" u="none" strike="noStrike" kern="1200" cap="none" spc="0" normalizeH="0" baseline="0" noProof="0" dirty="0">
                <a:ln>
                  <a:noFill/>
                </a:ln>
                <a:solidFill>
                  <a:srgbClr val="FFFFFF"/>
                </a:solidFill>
                <a:effectLst/>
                <a:uLnTx/>
                <a:uFillTx/>
                <a:latin typeface="Arial"/>
                <a:ea typeface="+mn-ea"/>
                <a:cs typeface="+mn-cs"/>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3) …</a:t>
            </a:r>
          </a:p>
        </p:txBody>
      </p: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690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228594" marR="0" lvl="0" indent="-228594" algn="l" defTabSz="995338" rtl="0" eaLnBrk="1" fontAlgn="base" latinLnBrk="0" hangingPunct="1">
              <a:lnSpc>
                <a:spcPct val="100000"/>
              </a:lnSpc>
              <a:spcBef>
                <a:spcPct val="0"/>
              </a:spcBef>
              <a:spcAft>
                <a:spcPct val="50000"/>
              </a:spcAft>
              <a:buClr>
                <a:srgbClr val="595959"/>
              </a:buClr>
              <a:buSzPct val="100000"/>
              <a:buFont typeface="+mj-lt"/>
              <a:buAutoNum type="arabicParenR"/>
              <a:tabLst>
                <a:tab pos="3228894" algn="l"/>
                <a:tab pos="4665546" algn="r"/>
              </a:tabLst>
              <a:defRPr/>
            </a:pPr>
            <a:endParaRPr kumimoji="0" lang="nb-NO"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kumimoji="0" lang="nb-NO" sz="1100" b="1" i="0" u="none" strike="noStrike" kern="1200" cap="none" spc="0" normalizeH="0" baseline="0" noProof="0" dirty="0">
                <a:ln>
                  <a:noFill/>
                </a:ln>
                <a:solidFill>
                  <a:srgbClr val="FFFFFF"/>
                </a:solidFill>
                <a:effectLst/>
                <a:uLnTx/>
                <a:uFillTx/>
                <a:latin typeface="Arial"/>
                <a:ea typeface="+mn-ea"/>
                <a:cs typeface="+mn-cs"/>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3) …</a:t>
            </a:r>
          </a:p>
        </p:txBody>
      </p: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813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228594" marR="0" lvl="0" indent="-228594" algn="l" defTabSz="995338" rtl="0" eaLnBrk="1" fontAlgn="base" latinLnBrk="0" hangingPunct="1">
              <a:lnSpc>
                <a:spcPct val="100000"/>
              </a:lnSpc>
              <a:spcBef>
                <a:spcPct val="0"/>
              </a:spcBef>
              <a:spcAft>
                <a:spcPct val="50000"/>
              </a:spcAft>
              <a:buClr>
                <a:srgbClr val="595959"/>
              </a:buClr>
              <a:buSzPct val="100000"/>
              <a:buFont typeface="+mj-lt"/>
              <a:buAutoNum type="arabicParenR"/>
              <a:tabLst>
                <a:tab pos="3228894" algn="l"/>
                <a:tab pos="4665546" algn="r"/>
              </a:tabLst>
              <a:defRPr/>
            </a:pPr>
            <a:endParaRPr kumimoji="0" lang="nb-NO"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kumimoji="0" lang="nb-NO" sz="1100" b="1" i="0" u="none" strike="noStrike" kern="1200" cap="none" spc="0" normalizeH="0" baseline="0" noProof="0" dirty="0">
                <a:ln>
                  <a:noFill/>
                </a:ln>
                <a:solidFill>
                  <a:srgbClr val="FFFFFF"/>
                </a:solidFill>
                <a:effectLst/>
                <a:uLnTx/>
                <a:uFillTx/>
                <a:latin typeface="Arial"/>
                <a:ea typeface="+mn-ea"/>
                <a:cs typeface="+mn-cs"/>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3) …</a:t>
            </a:r>
          </a:p>
        </p:txBody>
      </p: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624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228594" marR="0" lvl="0" indent="-228594" algn="l" defTabSz="995338" rtl="0" eaLnBrk="1" fontAlgn="base" latinLnBrk="0" hangingPunct="1">
              <a:lnSpc>
                <a:spcPct val="100000"/>
              </a:lnSpc>
              <a:spcBef>
                <a:spcPct val="0"/>
              </a:spcBef>
              <a:spcAft>
                <a:spcPct val="50000"/>
              </a:spcAft>
              <a:buClr>
                <a:srgbClr val="595959"/>
              </a:buClr>
              <a:buSzPct val="100000"/>
              <a:buFont typeface="+mj-lt"/>
              <a:buAutoNum type="arabicParenR"/>
              <a:tabLst>
                <a:tab pos="3228894" algn="l"/>
                <a:tab pos="4665546" algn="r"/>
              </a:tabLst>
              <a:defRPr/>
            </a:pPr>
            <a:endParaRPr kumimoji="0" lang="nb-NO"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kumimoji="0" lang="nb-NO" sz="1100" b="1" i="0" u="none" strike="noStrike" kern="1200" cap="none" spc="0" normalizeH="0" baseline="0" noProof="0" dirty="0">
                <a:ln>
                  <a:noFill/>
                </a:ln>
                <a:solidFill>
                  <a:srgbClr val="FFFFFF"/>
                </a:solidFill>
                <a:effectLst/>
                <a:uLnTx/>
                <a:uFillTx/>
                <a:latin typeface="Arial"/>
                <a:ea typeface="+mn-ea"/>
                <a:cs typeface="+mn-cs"/>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3) …</a:t>
            </a:r>
          </a:p>
        </p:txBody>
      </p: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9155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7F88F-80D8-46A3-9068-E85E5A1DC52F}"/>
              </a:ext>
            </a:extLst>
          </p:cNvPr>
          <p:cNvSpPr>
            <a:spLocks noGrp="1"/>
          </p:cNvSpPr>
          <p:nvPr>
            <p:ph type="title"/>
          </p:nvPr>
        </p:nvSpPr>
        <p:spPr>
          <a:prstGeom prst="rect">
            <a:avLst/>
          </a:prstGeom>
        </p:spPr>
        <p:txBody>
          <a:bodyPr>
            <a:normAutofit fontScale="90000"/>
          </a:bodyPr>
          <a:lstStyle/>
          <a:p>
            <a:r>
              <a:rPr lang="sv-SE" dirty="0"/>
              <a:t>N.M &lt;Processteg&gt;</a:t>
            </a:r>
            <a:endParaRPr lang="nb-NO" dirty="0"/>
          </a:p>
        </p:txBody>
      </p:sp>
      <p:sp>
        <p:nvSpPr>
          <p:cNvPr id="4" name="Plassholder for tekst 4">
            <a:extLst>
              <a:ext uri="{FF2B5EF4-FFF2-40B4-BE49-F238E27FC236}">
                <a16:creationId xmlns:a16="http://schemas.microsoft.com/office/drawing/2014/main" id="{711DE47C-FD5C-490C-BE98-C0B3D604C287}"/>
              </a:ext>
            </a:extLst>
          </p:cNvPr>
          <p:cNvSpPr txBox="1">
            <a:spLocks/>
          </p:cNvSpPr>
          <p:nvPr/>
        </p:nvSpPr>
        <p:spPr>
          <a:xfrm>
            <a:off x="8948808" y="1105319"/>
            <a:ext cx="3048642" cy="329768"/>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105391">
                  <a:lumMod val="60000"/>
                  <a:lumOff val="40000"/>
                </a:srgbClr>
              </a:buClr>
              <a:defRPr/>
            </a:pPr>
            <a:r>
              <a:rPr lang="nb-NO" sz="1600" dirty="0">
                <a:solidFill>
                  <a:srgbClr val="FFFFFF"/>
                </a:solidFill>
              </a:rPr>
              <a:t>Aktiviter</a:t>
            </a:r>
          </a:p>
        </p:txBody>
      </p:sp>
      <p:sp>
        <p:nvSpPr>
          <p:cNvPr id="5" name="Rektangel 30">
            <a:extLst>
              <a:ext uri="{FF2B5EF4-FFF2-40B4-BE49-F238E27FC236}">
                <a16:creationId xmlns:a16="http://schemas.microsoft.com/office/drawing/2014/main" id="{D5FA68BC-9B60-4361-8C44-42C6D4FD2F2E}"/>
              </a:ext>
            </a:extLst>
          </p:cNvPr>
          <p:cNvSpPr/>
          <p:nvPr/>
        </p:nvSpPr>
        <p:spPr bwMode="auto">
          <a:xfrm>
            <a:off x="8948809" y="1435087"/>
            <a:ext cx="3048644" cy="4679959"/>
          </a:xfrm>
          <a:prstGeom prst="rect">
            <a:avLst/>
          </a:prstGeom>
          <a:noFill/>
          <a:ln>
            <a:solidFill>
              <a:srgbClr val="435369"/>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00" tIns="72000" rIns="108000" bIns="0" rtlCol="0" anchor="t">
            <a:noAutofit/>
          </a:bodyPr>
          <a:lstStyle/>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171450" marR="0" lvl="0" indent="-171450" algn="l" defTabSz="746522" rtl="0" eaLnBrk="1" fontAlgn="base" latinLnBrk="0" hangingPunct="1">
              <a:lnSpc>
                <a:spcPct val="100000"/>
              </a:lnSpc>
              <a:spcBef>
                <a:spcPct val="0"/>
              </a:spcBef>
              <a:spcAft>
                <a:spcPts val="200"/>
              </a:spcAft>
              <a:buClr>
                <a:srgbClr val="595959"/>
              </a:buClr>
              <a:buSzPct val="100000"/>
              <a:buFont typeface="+mj-lt"/>
              <a:buAutoNum type="arabicParenR"/>
              <a:tabLst>
                <a:tab pos="2421731" algn="l"/>
                <a:tab pos="3499247" algn="r"/>
              </a:tabLst>
              <a:defRPr/>
            </a:pPr>
            <a:r>
              <a:rPr kumimoji="0" lang="sv-SE"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rPr>
              <a:t>…</a:t>
            </a:r>
          </a:p>
          <a:p>
            <a:pPr marL="228594" marR="0" lvl="0" indent="-228594" algn="l" defTabSz="995338" rtl="0" eaLnBrk="1" fontAlgn="base" latinLnBrk="0" hangingPunct="1">
              <a:lnSpc>
                <a:spcPct val="100000"/>
              </a:lnSpc>
              <a:spcBef>
                <a:spcPct val="0"/>
              </a:spcBef>
              <a:spcAft>
                <a:spcPct val="50000"/>
              </a:spcAft>
              <a:buClr>
                <a:srgbClr val="595959"/>
              </a:buClr>
              <a:buSzPct val="100000"/>
              <a:buFont typeface="+mj-lt"/>
              <a:buAutoNum type="arabicParenR"/>
              <a:tabLst>
                <a:tab pos="3228894" algn="l"/>
                <a:tab pos="4665546" algn="r"/>
              </a:tabLst>
              <a:defRPr/>
            </a:pPr>
            <a:endParaRPr kumimoji="0" lang="nb-NO" sz="1200" b="0" i="0" u="none" strike="noStrike" kern="0" cap="none" spc="0" normalizeH="0" baseline="0" noProof="0" dirty="0">
              <a:ln>
                <a:noFill/>
              </a:ln>
              <a:solidFill>
                <a:srgbClr val="424242"/>
              </a:solidFill>
              <a:effectLst/>
              <a:uLnTx/>
              <a:uFillTx/>
              <a:latin typeface="Arial"/>
              <a:ea typeface="ヒラギノ角ゴ ProN W3" charset="0"/>
              <a:cs typeface="Helvetica Neue Medium"/>
              <a:sym typeface="Gill Sans" charset="0"/>
            </a:endParaRPr>
          </a:p>
        </p:txBody>
      </p:sp>
      <p:sp>
        <p:nvSpPr>
          <p:cNvPr id="24" name="Plassholder for tekst 4">
            <a:extLst>
              <a:ext uri="{FF2B5EF4-FFF2-40B4-BE49-F238E27FC236}">
                <a16:creationId xmlns:a16="http://schemas.microsoft.com/office/drawing/2014/main" id="{9381E6D8-0957-4974-A67C-C4EB48E69861}"/>
              </a:ext>
            </a:extLst>
          </p:cNvPr>
          <p:cNvSpPr txBox="1">
            <a:spLocks/>
          </p:cNvSpPr>
          <p:nvPr/>
        </p:nvSpPr>
        <p:spPr>
          <a:xfrm>
            <a:off x="8948809" y="4211409"/>
            <a:ext cx="3048641" cy="186145"/>
          </a:xfrm>
          <a:prstGeom prst="rect">
            <a:avLst/>
          </a:prstGeom>
          <a:solidFill>
            <a:srgbClr val="3D3D3D"/>
          </a:solidFill>
          <a:ln>
            <a:solidFill>
              <a:srgbClr val="435369"/>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2">
                  <a:lumMod val="60000"/>
                  <a:lumOff val="40000"/>
                </a:schemeClr>
              </a:buClr>
              <a:buSzPct val="75000"/>
              <a:buFont typeface="ZapfDingbatsITC"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2">
                  <a:lumMod val="60000"/>
                  <a:lumOff val="40000"/>
                </a:schemeClr>
              </a:buClr>
              <a:buSzPct val="75000"/>
              <a:buFont typeface="ZapfDingbatsITC"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05391">
                  <a:lumMod val="60000"/>
                  <a:lumOff val="40000"/>
                </a:srgbClr>
              </a:buClr>
              <a:buSzPct val="75000"/>
              <a:buFont typeface="ZapfDingbatsITC" charset="0"/>
              <a:buNone/>
              <a:tabLst/>
              <a:defRPr/>
            </a:pPr>
            <a:r>
              <a:rPr kumimoji="0" lang="nb-NO" sz="1100" b="1" i="0" u="none" strike="noStrike" kern="1200" cap="none" spc="0" normalizeH="0" baseline="0" noProof="0" dirty="0">
                <a:ln>
                  <a:noFill/>
                </a:ln>
                <a:solidFill>
                  <a:srgbClr val="FFFFFF"/>
                </a:solidFill>
                <a:effectLst/>
                <a:uLnTx/>
                <a:uFillTx/>
                <a:latin typeface="Arial"/>
                <a:ea typeface="+mn-ea"/>
                <a:cs typeface="+mn-cs"/>
              </a:rPr>
              <a:t>Regler</a:t>
            </a:r>
          </a:p>
        </p:txBody>
      </p:sp>
      <p:sp>
        <p:nvSpPr>
          <p:cNvPr id="33" name="textruta 32">
            <a:extLst>
              <a:ext uri="{FF2B5EF4-FFF2-40B4-BE49-F238E27FC236}">
                <a16:creationId xmlns:a16="http://schemas.microsoft.com/office/drawing/2014/main" id="{56DDEE89-8474-4463-A627-D93A0DD13AF1}"/>
              </a:ext>
            </a:extLst>
          </p:cNvPr>
          <p:cNvSpPr txBox="1"/>
          <p:nvPr/>
        </p:nvSpPr>
        <p:spPr>
          <a:xfrm>
            <a:off x="8948810" y="4449365"/>
            <a:ext cx="2957440" cy="456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3) …</a:t>
            </a:r>
          </a:p>
        </p:txBody>
      </p:sp>
      <p:sp>
        <p:nvSpPr>
          <p:cNvPr id="25" name="Rektangel 24">
            <a:extLst>
              <a:ext uri="{FF2B5EF4-FFF2-40B4-BE49-F238E27FC236}">
                <a16:creationId xmlns:a16="http://schemas.microsoft.com/office/drawing/2014/main" id="{5C0DAAAC-97D8-487D-95EA-F26D03695B7C}"/>
              </a:ext>
            </a:extLst>
          </p:cNvPr>
          <p:cNvSpPr/>
          <p:nvPr/>
        </p:nvSpPr>
        <p:spPr>
          <a:xfrm>
            <a:off x="653848" y="54872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1</a:t>
            </a:r>
          </a:p>
        </p:txBody>
      </p:sp>
      <p:sp>
        <p:nvSpPr>
          <p:cNvPr id="26" name="Rektangel 17">
            <a:extLst>
              <a:ext uri="{FF2B5EF4-FFF2-40B4-BE49-F238E27FC236}">
                <a16:creationId xmlns:a16="http://schemas.microsoft.com/office/drawing/2014/main" id="{6F947FA0-CDE0-49CF-96F1-BBD150C6EE3B}"/>
              </a:ext>
            </a:extLst>
          </p:cNvPr>
          <p:cNvSpPr/>
          <p:nvPr/>
        </p:nvSpPr>
        <p:spPr>
          <a:xfrm>
            <a:off x="1253226" y="55207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28" name="Rak pil 44">
            <a:extLst>
              <a:ext uri="{FF2B5EF4-FFF2-40B4-BE49-F238E27FC236}">
                <a16:creationId xmlns:a16="http://schemas.microsoft.com/office/drawing/2014/main" id="{54F1E7F9-4723-4245-9D20-2E5E99015D73}"/>
              </a:ext>
            </a:extLst>
          </p:cNvPr>
          <p:cNvCxnSpPr>
            <a:cxnSpLocks/>
            <a:stCxn id="25" idx="3"/>
            <a:endCxn id="26" idx="1"/>
          </p:cNvCxnSpPr>
          <p:nvPr/>
        </p:nvCxnSpPr>
        <p:spPr>
          <a:xfrm flipV="1">
            <a:off x="830515" y="55740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Rektangel 24">
            <a:extLst>
              <a:ext uri="{FF2B5EF4-FFF2-40B4-BE49-F238E27FC236}">
                <a16:creationId xmlns:a16="http://schemas.microsoft.com/office/drawing/2014/main" id="{DB6461E5-42EC-4676-81B8-9BB0646F7286}"/>
              </a:ext>
            </a:extLst>
          </p:cNvPr>
          <p:cNvSpPr/>
          <p:nvPr/>
        </p:nvSpPr>
        <p:spPr>
          <a:xfrm>
            <a:off x="653848" y="571414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2</a:t>
            </a:r>
          </a:p>
        </p:txBody>
      </p:sp>
      <p:sp>
        <p:nvSpPr>
          <p:cNvPr id="31" name="Rektangel 17">
            <a:extLst>
              <a:ext uri="{FF2B5EF4-FFF2-40B4-BE49-F238E27FC236}">
                <a16:creationId xmlns:a16="http://schemas.microsoft.com/office/drawing/2014/main" id="{D5F9AFE9-17B6-4E5D-97C6-57A956B80EF5}"/>
              </a:ext>
            </a:extLst>
          </p:cNvPr>
          <p:cNvSpPr/>
          <p:nvPr/>
        </p:nvSpPr>
        <p:spPr>
          <a:xfrm>
            <a:off x="1253226" y="574762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32" name="Rak pil 44">
            <a:extLst>
              <a:ext uri="{FF2B5EF4-FFF2-40B4-BE49-F238E27FC236}">
                <a16:creationId xmlns:a16="http://schemas.microsoft.com/office/drawing/2014/main" id="{877DB8B8-BDA2-4138-8E91-DE54083DCF03}"/>
              </a:ext>
            </a:extLst>
          </p:cNvPr>
          <p:cNvCxnSpPr>
            <a:cxnSpLocks/>
            <a:stCxn id="30" idx="3"/>
            <a:endCxn id="31" idx="1"/>
          </p:cNvCxnSpPr>
          <p:nvPr/>
        </p:nvCxnSpPr>
        <p:spPr>
          <a:xfrm flipV="1">
            <a:off x="830515" y="580092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 name="Rektangel 24">
            <a:extLst>
              <a:ext uri="{FF2B5EF4-FFF2-40B4-BE49-F238E27FC236}">
                <a16:creationId xmlns:a16="http://schemas.microsoft.com/office/drawing/2014/main" id="{2B31219B-74D1-492E-8A51-6F316D1D173F}"/>
              </a:ext>
            </a:extLst>
          </p:cNvPr>
          <p:cNvSpPr/>
          <p:nvPr/>
        </p:nvSpPr>
        <p:spPr>
          <a:xfrm>
            <a:off x="653848" y="594100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3</a:t>
            </a:r>
          </a:p>
        </p:txBody>
      </p:sp>
      <p:sp>
        <p:nvSpPr>
          <p:cNvPr id="46" name="Rektangel 17">
            <a:extLst>
              <a:ext uri="{FF2B5EF4-FFF2-40B4-BE49-F238E27FC236}">
                <a16:creationId xmlns:a16="http://schemas.microsoft.com/office/drawing/2014/main" id="{D7F51A73-65FB-4710-AED0-043C4C833C99}"/>
              </a:ext>
            </a:extLst>
          </p:cNvPr>
          <p:cNvSpPr/>
          <p:nvPr/>
        </p:nvSpPr>
        <p:spPr>
          <a:xfrm>
            <a:off x="1253226" y="597448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47" name="Rak pil 44">
            <a:extLst>
              <a:ext uri="{FF2B5EF4-FFF2-40B4-BE49-F238E27FC236}">
                <a16:creationId xmlns:a16="http://schemas.microsoft.com/office/drawing/2014/main" id="{27FD1945-47E7-4D36-A1C8-FEBB3DBC3356}"/>
              </a:ext>
            </a:extLst>
          </p:cNvPr>
          <p:cNvCxnSpPr>
            <a:cxnSpLocks/>
            <a:stCxn id="45" idx="3"/>
            <a:endCxn id="46" idx="1"/>
          </p:cNvCxnSpPr>
          <p:nvPr/>
        </p:nvCxnSpPr>
        <p:spPr>
          <a:xfrm flipV="1">
            <a:off x="830515" y="602778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ktangel 24">
            <a:extLst>
              <a:ext uri="{FF2B5EF4-FFF2-40B4-BE49-F238E27FC236}">
                <a16:creationId xmlns:a16="http://schemas.microsoft.com/office/drawing/2014/main" id="{F3BEAC5F-A247-4FA3-B359-780023F79803}"/>
              </a:ext>
            </a:extLst>
          </p:cNvPr>
          <p:cNvSpPr/>
          <p:nvPr/>
        </p:nvSpPr>
        <p:spPr>
          <a:xfrm>
            <a:off x="653848" y="6166987"/>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4</a:t>
            </a:r>
          </a:p>
        </p:txBody>
      </p:sp>
      <p:sp>
        <p:nvSpPr>
          <p:cNvPr id="49" name="Rektangel 17">
            <a:extLst>
              <a:ext uri="{FF2B5EF4-FFF2-40B4-BE49-F238E27FC236}">
                <a16:creationId xmlns:a16="http://schemas.microsoft.com/office/drawing/2014/main" id="{2DFC8CAA-9A87-4E78-A7C0-456E8FB7CDB4}"/>
              </a:ext>
            </a:extLst>
          </p:cNvPr>
          <p:cNvSpPr/>
          <p:nvPr/>
        </p:nvSpPr>
        <p:spPr>
          <a:xfrm>
            <a:off x="1253226" y="6200467"/>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0" name="Rak pil 44">
            <a:extLst>
              <a:ext uri="{FF2B5EF4-FFF2-40B4-BE49-F238E27FC236}">
                <a16:creationId xmlns:a16="http://schemas.microsoft.com/office/drawing/2014/main" id="{5E441616-240F-4D2F-B13E-B27959EEC7D7}"/>
              </a:ext>
            </a:extLst>
          </p:cNvPr>
          <p:cNvCxnSpPr>
            <a:cxnSpLocks/>
            <a:stCxn id="48" idx="3"/>
            <a:endCxn id="49" idx="1"/>
          </p:cNvCxnSpPr>
          <p:nvPr/>
        </p:nvCxnSpPr>
        <p:spPr>
          <a:xfrm flipV="1">
            <a:off x="830515" y="6253767"/>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Rektangel 24">
            <a:extLst>
              <a:ext uri="{FF2B5EF4-FFF2-40B4-BE49-F238E27FC236}">
                <a16:creationId xmlns:a16="http://schemas.microsoft.com/office/drawing/2014/main" id="{FF37CF68-9226-45EF-80BE-79A8D3CA7F46}"/>
              </a:ext>
            </a:extLst>
          </p:cNvPr>
          <p:cNvSpPr/>
          <p:nvPr/>
        </p:nvSpPr>
        <p:spPr>
          <a:xfrm>
            <a:off x="653848" y="6392966"/>
            <a:ext cx="176667" cy="17356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white"/>
                </a:solidFill>
                <a:effectLst/>
                <a:uLnTx/>
                <a:uFillTx/>
                <a:latin typeface="Arial"/>
                <a:ea typeface="+mn-ea"/>
                <a:cs typeface="+mn-cs"/>
              </a:rPr>
              <a:t>5</a:t>
            </a:r>
          </a:p>
        </p:txBody>
      </p:sp>
      <p:sp>
        <p:nvSpPr>
          <p:cNvPr id="52" name="Rektangel 17">
            <a:extLst>
              <a:ext uri="{FF2B5EF4-FFF2-40B4-BE49-F238E27FC236}">
                <a16:creationId xmlns:a16="http://schemas.microsoft.com/office/drawing/2014/main" id="{75E11CC9-04CC-46CE-81C2-1CB4822E59DB}"/>
              </a:ext>
            </a:extLst>
          </p:cNvPr>
          <p:cNvSpPr/>
          <p:nvPr/>
        </p:nvSpPr>
        <p:spPr>
          <a:xfrm>
            <a:off x="1253226" y="6426446"/>
            <a:ext cx="558290" cy="106600"/>
          </a:xfrm>
          <a:prstGeom prst="rect">
            <a:avLst/>
          </a:prstGeom>
          <a:noFill/>
          <a:ln w="9525" cmpd="sng">
            <a:solidFill>
              <a:schemeClr val="accent1"/>
            </a:solidFill>
          </a:ln>
        </p:spPr>
        <p:txBody>
          <a:bodyPr wrap="none" lIns="81000" tIns="13500" rIns="81000" bIns="1350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25" b="0" i="0" u="none" strike="noStrike" kern="0" cap="none" spc="0" normalizeH="0" baseline="0" noProof="0" dirty="0">
              <a:ln>
                <a:noFill/>
              </a:ln>
              <a:solidFill>
                <a:srgbClr val="3E787A">
                  <a:lumMod val="75000"/>
                </a:srgbClr>
              </a:solidFill>
              <a:effectLst/>
              <a:uLnTx/>
              <a:uFillTx/>
              <a:latin typeface="Arial"/>
              <a:ea typeface="+mn-ea"/>
              <a:cs typeface="Helvetica Neue Medium"/>
              <a:sym typeface="Gill Sans" charset="0"/>
            </a:endParaRPr>
          </a:p>
        </p:txBody>
      </p:sp>
      <p:cxnSp>
        <p:nvCxnSpPr>
          <p:cNvPr id="53" name="Rak pil 44">
            <a:extLst>
              <a:ext uri="{FF2B5EF4-FFF2-40B4-BE49-F238E27FC236}">
                <a16:creationId xmlns:a16="http://schemas.microsoft.com/office/drawing/2014/main" id="{AA2FA114-507D-42E4-9598-FA0BCB531121}"/>
              </a:ext>
            </a:extLst>
          </p:cNvPr>
          <p:cNvCxnSpPr>
            <a:cxnSpLocks/>
            <a:stCxn id="51" idx="3"/>
            <a:endCxn id="52" idx="1"/>
          </p:cNvCxnSpPr>
          <p:nvPr/>
        </p:nvCxnSpPr>
        <p:spPr>
          <a:xfrm flipV="1">
            <a:off x="830515" y="6479746"/>
            <a:ext cx="422711"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3859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Gs.vWLYlRCCmfhqKI7MVj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IS4RnOYQOS354ejH0JwLA"/>
</p:tagLst>
</file>

<file path=ppt/theme/theme1.xml><?xml version="1.0" encoding="utf-8"?>
<a:theme xmlns:a="http://schemas.openxmlformats.org/drawingml/2006/main" name="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0A382E2D77F8349BD2786A8FE56C109" ma:contentTypeVersion="8" ma:contentTypeDescription="Skapa ett nytt dokument." ma:contentTypeScope="" ma:versionID="57bd3e4e9c16d9bcb1b120a05bd59dd5">
  <xsd:schema xmlns:xsd="http://www.w3.org/2001/XMLSchema" xmlns:xs="http://www.w3.org/2001/XMLSchema" xmlns:p="http://schemas.microsoft.com/office/2006/metadata/properties" xmlns:ns2="5744d703-e725-4048-ae9d-2c15d76a6af4" xmlns:ns3="e424ed27-d1fd-4cf2-86b1-2cd8dbc52061" targetNamespace="http://schemas.microsoft.com/office/2006/metadata/properties" ma:root="true" ma:fieldsID="090f7116156129cc578545f6d079fc61" ns2:_="" ns3:_="">
    <xsd:import namespace="5744d703-e725-4048-ae9d-2c15d76a6af4"/>
    <xsd:import namespace="e424ed27-d1fd-4cf2-86b1-2cd8dbc5206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44d703-e725-4048-ae9d-2c15d76a6a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24ed27-d1fd-4cf2-86b1-2cd8dbc52061"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FDF1DD-010F-400A-8558-C250CAC6EE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44d703-e725-4048-ae9d-2c15d76a6af4"/>
    <ds:schemaRef ds:uri="e424ed27-d1fd-4cf2-86b1-2cd8dbc520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445376-57AA-4BF0-BFE3-5150C587DE2E}">
  <ds:schemaRefs>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schemas.microsoft.com/office/infopath/2007/PartnerControls"/>
    <ds:schemaRef ds:uri="http://purl.org/dc/elements/1.1/"/>
    <ds:schemaRef ds:uri="e424ed27-d1fd-4cf2-86b1-2cd8dbc52061"/>
    <ds:schemaRef ds:uri="5744d703-e725-4048-ae9d-2c15d76a6af4"/>
    <ds:schemaRef ds:uri="http://www.w3.org/XML/1998/namespace"/>
  </ds:schemaRefs>
</ds:datastoreItem>
</file>

<file path=customXml/itemProps3.xml><?xml version="1.0" encoding="utf-8"?>
<ds:datastoreItem xmlns:ds="http://schemas.openxmlformats.org/officeDocument/2006/customXml" ds:itemID="{A1B85DBB-749F-4A3E-9EC3-9971FE9B7C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AVO mal (002)</Template>
  <TotalTime>9345</TotalTime>
  <Words>1918</Words>
  <Application>Microsoft Office PowerPoint</Application>
  <PresentationFormat>Bredbild</PresentationFormat>
  <Paragraphs>361</Paragraphs>
  <Slides>22</Slides>
  <Notes>16</Notes>
  <HiddenSlides>0</HiddenSlides>
  <MMClips>0</MMClips>
  <ScaleCrop>false</ScaleCrop>
  <HeadingPairs>
    <vt:vector size="8" baseType="variant">
      <vt:variant>
        <vt:lpstr>Använt teckensnitt</vt:lpstr>
      </vt:variant>
      <vt:variant>
        <vt:i4>9</vt:i4>
      </vt:variant>
      <vt:variant>
        <vt:lpstr>Tema</vt:lpstr>
      </vt:variant>
      <vt:variant>
        <vt:i4>2</vt:i4>
      </vt:variant>
      <vt:variant>
        <vt:lpstr>Serverprogram för OLE-inbäddning</vt:lpstr>
      </vt:variant>
      <vt:variant>
        <vt:i4>1</vt:i4>
      </vt:variant>
      <vt:variant>
        <vt:lpstr>Bildrubriker</vt:lpstr>
      </vt:variant>
      <vt:variant>
        <vt:i4>22</vt:i4>
      </vt:variant>
    </vt:vector>
  </HeadingPairs>
  <TitlesOfParts>
    <vt:vector size="34" baseType="lpstr">
      <vt:lpstr>Arial</vt:lpstr>
      <vt:lpstr>Calibri</vt:lpstr>
      <vt:lpstr>Gill Sans</vt:lpstr>
      <vt:lpstr>Helvetica Neue Medium</vt:lpstr>
      <vt:lpstr>HelveticaNeueLT Std</vt:lpstr>
      <vt:lpstr>Times New Roman</vt:lpstr>
      <vt:lpstr>Wingdings</vt:lpstr>
      <vt:lpstr>ZapfDingbatsITC</vt:lpstr>
      <vt:lpstr>ヒラギノ角ゴ ProN W3</vt:lpstr>
      <vt:lpstr>Första sida med färgad bakgrund</vt:lpstr>
      <vt:lpstr>Följande sidor</vt:lpstr>
      <vt:lpstr>think-cell Slide</vt:lpstr>
      <vt:lpstr>Målsättning</vt:lpstr>
      <vt:lpstr>Tågordning</vt:lpstr>
      <vt:lpstr>Vanliga fallgropar vid processbeskrivning</vt:lpstr>
      <vt:lpstr>Framställning av processbeskrivning</vt:lpstr>
      <vt:lpstr>Markörer aktiviteter och affärsregler</vt:lpstr>
      <vt:lpstr>MALL N.M &lt;Processteg&gt;</vt:lpstr>
      <vt:lpstr>0.0 EXEMPEL</vt:lpstr>
      <vt:lpstr>&lt;Processens namn&gt;</vt:lpstr>
      <vt:lpstr>Versionshantering</vt:lpstr>
      <vt:lpstr>Godkännande</vt:lpstr>
      <vt:lpstr>Stakeholders och intressenter</vt:lpstr>
      <vt:lpstr>Processinformation</vt:lpstr>
      <vt:lpstr>Scoring</vt:lpstr>
      <vt:lpstr>Övergripande processflöde</vt:lpstr>
      <vt:lpstr>Kritiska verksamhetsregler</vt:lpstr>
      <vt:lpstr>Detaljerad Processbeskrivning</vt:lpstr>
      <vt:lpstr>N.M &lt;Processteg&gt;</vt:lpstr>
      <vt:lpstr>N.M &lt;Processteg&gt;</vt:lpstr>
      <vt:lpstr>N.M &lt;Processteg&gt;</vt:lpstr>
      <vt:lpstr>N.M &lt;Processteg&gt;</vt:lpstr>
      <vt:lpstr>N.M &lt;Processteg&gt;</vt:lpstr>
      <vt:lpstr>N.M &lt;Processteg&gt;</vt:lpstr>
    </vt:vector>
  </TitlesOfParts>
  <Company>AVO Consulting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Edda Nermoen Burheim</dc:creator>
  <cp:lastModifiedBy>Nordstrand Maria - SLF</cp:lastModifiedBy>
  <cp:revision>220</cp:revision>
  <cp:lastPrinted>2016-06-30T19:56:49Z</cp:lastPrinted>
  <dcterms:created xsi:type="dcterms:W3CDTF">2018-09-05T07:13:51Z</dcterms:created>
  <dcterms:modified xsi:type="dcterms:W3CDTF">2021-12-01T08:11:23Z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0x01010010A382E2D77F8349BD2786A8FE56C109</vt:lpwstr>
  </property>
</Properties>
</file>