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Lst>
  <p:notesMasterIdLst>
    <p:notesMasterId r:id="rId22"/>
  </p:notesMasterIdLst>
  <p:handoutMasterIdLst>
    <p:handoutMasterId r:id="rId23"/>
  </p:handoutMasterIdLst>
  <p:sldIdLst>
    <p:sldId id="975" r:id="rId11"/>
    <p:sldId id="995" r:id="rId12"/>
    <p:sldId id="1007" r:id="rId13"/>
    <p:sldId id="1008" r:id="rId14"/>
    <p:sldId id="1009" r:id="rId15"/>
    <p:sldId id="1018" r:id="rId16"/>
    <p:sldId id="1020" r:id="rId17"/>
    <p:sldId id="1013" r:id="rId18"/>
    <p:sldId id="1014" r:id="rId19"/>
    <p:sldId id="1015" r:id="rId20"/>
    <p:sldId id="1021" r:id="rId21"/>
  </p:sldIdLst>
  <p:sldSz cx="12192000" cy="6858000"/>
  <p:notesSz cx="6858000" cy="9144000"/>
  <p:embeddedFontLst>
    <p:embeddedFont>
      <p:font typeface="Calibri" panose="020F0502020204030204" pitchFamily="34" charset="0"/>
      <p:regular r:id="rId24"/>
      <p:bold r:id="rId25"/>
      <p:italic r:id="rId26"/>
      <p:boldItalic r:id="rId27"/>
    </p:embeddedFont>
    <p:embeddedFont>
      <p:font typeface="Helsingborg Sans" pitchFamily="2" charset="0"/>
      <p:regular r:id="rId28"/>
      <p:bold r:id="rId29"/>
    </p:embeddedFont>
    <p:embeddedFont>
      <p:font typeface="Lato" panose="020F0502020204030203" pitchFamily="34" charset="0"/>
      <p:regular r:id="rId30"/>
      <p:bold r:id="rId31"/>
      <p:italic r:id="rId32"/>
      <p:boldItalic r:id="rId33"/>
    </p:embeddedFont>
    <p:embeddedFont>
      <p:font typeface="Roboto Light" panose="02000000000000000000" pitchFamily="2" charset="0"/>
      <p:regular r:id="rId34"/>
      <p:italic r:id="rId35"/>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EB8E"/>
    <a:srgbClr val="0072CE"/>
    <a:srgbClr val="00B0AD"/>
    <a:srgbClr val="1B365D"/>
    <a:srgbClr val="00BFB3"/>
    <a:srgbClr val="F74200"/>
    <a:srgbClr val="FCB000"/>
    <a:srgbClr val="00C3B4"/>
    <a:srgbClr val="EBE8E1"/>
    <a:srgbClr val="F6F4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94055" autoAdjust="0"/>
  </p:normalViewPr>
  <p:slideViewPr>
    <p:cSldViewPr snapToGrid="0">
      <p:cViewPr>
        <p:scale>
          <a:sx n="125" d="100"/>
          <a:sy n="125" d="100"/>
        </p:scale>
        <p:origin x="1428" y="636"/>
      </p:cViewPr>
      <p:guideLst/>
    </p:cSldViewPr>
  </p:slideViewPr>
  <p:notesTextViewPr>
    <p:cViewPr>
      <p:scale>
        <a:sx n="3" d="2"/>
        <a:sy n="3" d="2"/>
      </p:scale>
      <p:origin x="0" y="0"/>
    </p:cViewPr>
  </p:notesTextViewPr>
  <p:sorterViewPr>
    <p:cViewPr>
      <p:scale>
        <a:sx n="150" d="100"/>
        <a:sy n="150" d="100"/>
      </p:scale>
      <p:origin x="0" y="0"/>
    </p:cViewPr>
  </p:sorterViewPr>
  <p:notesViewPr>
    <p:cSldViewPr snapToGrid="0">
      <p:cViewPr varScale="1">
        <p:scale>
          <a:sx n="77" d="100"/>
          <a:sy n="77" d="100"/>
        </p:scale>
        <p:origin x="2812" y="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font" Target="fonts/font3.fntdata"/><Relationship Id="rId39" Type="http://schemas.openxmlformats.org/officeDocument/2006/relationships/tableStyles" Target="tableStyles.xml"/><Relationship Id="rId21" Type="http://schemas.openxmlformats.org/officeDocument/2006/relationships/slide" Target="slides/slide11.xml"/><Relationship Id="rId34" Type="http://schemas.openxmlformats.org/officeDocument/2006/relationships/font" Target="fonts/font11.fntdata"/><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Master" Target="slideMasters/slideMaster5.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2023-08-08</a:t>
            </a:fld>
            <a:endParaRPr lang="sv-SE" dirty="0"/>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dirty="0"/>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2023-08-08</a:t>
            </a:fld>
            <a:endParaRPr lang="sv-SE" dirty="0"/>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dirty="0"/>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dirty="0"/>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3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2.jpeg"/><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3.jpeg"/><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4.jpeg"/><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DCE95321-A4BC-EE6F-EFB3-BA74510B82D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12191999" cy="4030394"/>
          </a:xfrm>
          <a:prstGeom prst="rect">
            <a:avLst/>
          </a:prstGeom>
        </p:spPr>
      </p:pic>
      <p:sp>
        <p:nvSpPr>
          <p:cNvPr id="2" name="Rektangel 1">
            <a:extLst>
              <a:ext uri="{FF2B5EF4-FFF2-40B4-BE49-F238E27FC236}">
                <a16:creationId xmlns:a16="http://schemas.microsoft.com/office/drawing/2014/main" id="{3E6EFC5D-13BD-4432-E624-9896E546851D}"/>
              </a:ext>
            </a:extLst>
          </p:cNvPr>
          <p:cNvSpPr/>
          <p:nvPr/>
        </p:nvSpPr>
        <p:spPr>
          <a:xfrm>
            <a:off x="0" y="4029074"/>
            <a:ext cx="12192000" cy="28289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 name="Platshållare för text 9">
            <a:extLst>
              <a:ext uri="{FF2B5EF4-FFF2-40B4-BE49-F238E27FC236}">
                <a16:creationId xmlns:a16="http://schemas.microsoft.com/office/drawing/2014/main" id="{58515D60-290A-BA19-6181-B111BAA74D6C}"/>
              </a:ext>
            </a:extLst>
          </p:cNvPr>
          <p:cNvSpPr>
            <a:spLocks noGrp="1"/>
          </p:cNvSpPr>
          <p:nvPr>
            <p:ph type="body" sz="half" idx="2"/>
          </p:nvPr>
        </p:nvSpPr>
        <p:spPr>
          <a:xfrm>
            <a:off x="0" y="5592900"/>
            <a:ext cx="12191999" cy="598589"/>
          </a:xfrm>
        </p:spPr>
        <p:txBody>
          <a:bodyPr/>
          <a:lstStyle/>
          <a:p>
            <a:pPr algn="ctr"/>
            <a:r>
              <a:rPr lang="sv-SE" sz="2000" dirty="0">
                <a:solidFill>
                  <a:srgbClr val="D4EB8E"/>
                </a:solidFill>
              </a:rPr>
              <a:t>Optimera nyttan med förändring, utveckling och innovation</a:t>
            </a:r>
          </a:p>
        </p:txBody>
      </p:sp>
      <p:sp>
        <p:nvSpPr>
          <p:cNvPr id="16" name="Rubrik 8">
            <a:extLst>
              <a:ext uri="{FF2B5EF4-FFF2-40B4-BE49-F238E27FC236}">
                <a16:creationId xmlns:a16="http://schemas.microsoft.com/office/drawing/2014/main" id="{A82CC181-E450-90C5-77B4-A7761C3D347D}"/>
              </a:ext>
            </a:extLst>
          </p:cNvPr>
          <p:cNvSpPr>
            <a:spLocks noGrp="1"/>
          </p:cNvSpPr>
          <p:nvPr>
            <p:ph type="ctrTitle"/>
          </p:nvPr>
        </p:nvSpPr>
        <p:spPr>
          <a:xfrm>
            <a:off x="0" y="5027700"/>
            <a:ext cx="12192000" cy="664797"/>
          </a:xfrm>
        </p:spPr>
        <p:txBody>
          <a:bodyPr/>
          <a:lstStyle/>
          <a:p>
            <a:pPr algn="ctr"/>
            <a:r>
              <a:rPr lang="sv-SE" sz="4800" dirty="0">
                <a:solidFill>
                  <a:srgbClr val="D4EB8E"/>
                </a:solidFill>
              </a:rPr>
              <a:t>Effekthemtagning</a:t>
            </a:r>
          </a:p>
        </p:txBody>
      </p:sp>
      <p:pic>
        <p:nvPicPr>
          <p:cNvPr id="14" name="Bildobjekt 13" descr="En bild som visar text, logotyp, symbol, Teckensnitt&#10;&#10;Automatiskt genererad beskrivning">
            <a:extLst>
              <a:ext uri="{FF2B5EF4-FFF2-40B4-BE49-F238E27FC236}">
                <a16:creationId xmlns:a16="http://schemas.microsoft.com/office/drawing/2014/main" id="{C5F06408-ED2D-5A92-0E06-2F6C694E70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29737" y="3561877"/>
            <a:ext cx="936000" cy="936000"/>
          </a:xfrm>
          <a:prstGeom prst="rect">
            <a:avLst/>
          </a:prstGeom>
        </p:spPr>
      </p:pic>
    </p:spTree>
    <p:extLst>
      <p:ext uri="{BB962C8B-B14F-4D97-AF65-F5344CB8AC3E}">
        <p14:creationId xmlns:p14="http://schemas.microsoft.com/office/powerpoint/2010/main" val="2404415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Rubrik 8">
            <a:extLst>
              <a:ext uri="{FF2B5EF4-FFF2-40B4-BE49-F238E27FC236}">
                <a16:creationId xmlns:a16="http://schemas.microsoft.com/office/drawing/2014/main" id="{A82CC181-E450-90C5-77B4-A7761C3D347D}"/>
              </a:ext>
            </a:extLst>
          </p:cNvPr>
          <p:cNvSpPr>
            <a:spLocks noGrp="1"/>
          </p:cNvSpPr>
          <p:nvPr>
            <p:ph type="ctrTitle"/>
          </p:nvPr>
        </p:nvSpPr>
        <p:spPr>
          <a:xfrm>
            <a:off x="874800" y="874800"/>
            <a:ext cx="9576883" cy="553998"/>
          </a:xfrm>
        </p:spPr>
        <p:txBody>
          <a:bodyPr/>
          <a:lstStyle/>
          <a:p>
            <a:r>
              <a:rPr lang="sv-SE" dirty="0">
                <a:solidFill>
                  <a:srgbClr val="D4EB8E"/>
                </a:solidFill>
              </a:rPr>
              <a:t>Inledning</a:t>
            </a:r>
          </a:p>
        </p:txBody>
      </p:sp>
      <p:sp>
        <p:nvSpPr>
          <p:cNvPr id="13" name="Platshållare för text 9">
            <a:extLst>
              <a:ext uri="{FF2B5EF4-FFF2-40B4-BE49-F238E27FC236}">
                <a16:creationId xmlns:a16="http://schemas.microsoft.com/office/drawing/2014/main" id="{56B1AA7B-F0BA-3350-1403-D06F326C56C9}"/>
              </a:ext>
            </a:extLst>
          </p:cNvPr>
          <p:cNvSpPr>
            <a:spLocks noGrp="1"/>
          </p:cNvSpPr>
          <p:nvPr>
            <p:ph type="body" sz="half" idx="2"/>
          </p:nvPr>
        </p:nvSpPr>
        <p:spPr>
          <a:xfrm>
            <a:off x="874799" y="1440000"/>
            <a:ext cx="9838921" cy="2106694"/>
          </a:xfrm>
        </p:spPr>
        <p:txBody>
          <a:bodyPr/>
          <a:lstStyle/>
          <a:p>
            <a:r>
              <a:rPr lang="sv-SE" dirty="0">
                <a:solidFill>
                  <a:srgbClr val="D4EB8E"/>
                </a:solidFill>
              </a:rPr>
              <a:t>Vi har olika utmaningar i Helsingborg. Utmaningar för staden som helhet och utmaningar för enskilda verksamheter. När vi tar oss an dessa utmaningar vill vi så långt det är möjligt försäkra oss om att vi satsar på rätt saker. Vi vill lägga vår tid och våra pengar på de saker som gör störst skillnad – det som ger önskad effekt.</a:t>
            </a:r>
          </a:p>
          <a:p>
            <a:r>
              <a:rPr lang="sv-SE" dirty="0">
                <a:solidFill>
                  <a:srgbClr val="D4EB8E"/>
                </a:solidFill>
              </a:rPr>
              <a:t>Alla medarbetare och chefer som leder eller är involverade i att planera och genomföra ett förändringsarbete eller skala upp en innovation arbetar direkt eller indirekt med effekthemtagning. </a:t>
            </a:r>
          </a:p>
        </p:txBody>
      </p:sp>
      <p:pic>
        <p:nvPicPr>
          <p:cNvPr id="2" name="Bildobjekt 1" descr="En bild som visar text, logotyp, symbol, Teckensnitt&#10;&#10;Automatiskt genererad beskrivning">
            <a:extLst>
              <a:ext uri="{FF2B5EF4-FFF2-40B4-BE49-F238E27FC236}">
                <a16:creationId xmlns:a16="http://schemas.microsoft.com/office/drawing/2014/main" id="{D8C5CA11-508E-28FE-2D1C-1DF0FEC4F4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4828" y="5480635"/>
            <a:ext cx="936000" cy="936000"/>
          </a:xfrm>
          <a:prstGeom prst="rect">
            <a:avLst/>
          </a:prstGeom>
        </p:spPr>
      </p:pic>
    </p:spTree>
    <p:extLst>
      <p:ext uri="{BB962C8B-B14F-4D97-AF65-F5344CB8AC3E}">
        <p14:creationId xmlns:p14="http://schemas.microsoft.com/office/powerpoint/2010/main" val="702112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1A962D28-855E-37CC-0AF3-4AF0A6E0CCE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3" name="Bildobjekt 2" descr="En bild som visar text, Teckensnitt, design, logotyp&#10;&#10;Automatiskt genererad beskrivning">
            <a:extLst>
              <a:ext uri="{FF2B5EF4-FFF2-40B4-BE49-F238E27FC236}">
                <a16:creationId xmlns:a16="http://schemas.microsoft.com/office/drawing/2014/main" id="{EFA4C857-8181-E7D4-C146-BD7565B8E0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4828" y="5480635"/>
            <a:ext cx="936000" cy="936000"/>
          </a:xfrm>
          <a:prstGeom prst="rect">
            <a:avLst/>
          </a:prstGeom>
        </p:spPr>
      </p:pic>
      <p:sp>
        <p:nvSpPr>
          <p:cNvPr id="6" name="Google Shape;331;p67">
            <a:extLst>
              <a:ext uri="{FF2B5EF4-FFF2-40B4-BE49-F238E27FC236}">
                <a16:creationId xmlns:a16="http://schemas.microsoft.com/office/drawing/2014/main" id="{1350C8F9-7DE8-EA4D-58B7-0B5514A63002}"/>
              </a:ext>
            </a:extLst>
          </p:cNvPr>
          <p:cNvSpPr txBox="1">
            <a:spLocks/>
          </p:cNvSpPr>
          <p:nvPr/>
        </p:nvSpPr>
        <p:spPr>
          <a:xfrm>
            <a:off x="780468" y="1432560"/>
            <a:ext cx="7078256" cy="2781353"/>
          </a:xfrm>
          <a:prstGeom prst="rect">
            <a:avLst/>
          </a:prstGeom>
          <a:solidFill>
            <a:schemeClr val="tx1"/>
          </a:solidFill>
          <a:ln>
            <a:noFill/>
          </a:ln>
        </p:spPr>
        <p:txBody>
          <a:bodyPr spcFirstLastPara="1" wrap="square" lIns="75650" tIns="75650" rIns="75650" bIns="75650" anchor="ctr"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1pPr>
            <a:lvl2pPr marL="914400" marR="0" lvl="1"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2pPr>
            <a:lvl3pPr marL="1371600" marR="0" lvl="2"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3pPr>
            <a:lvl4pPr marL="1828800" marR="0" lvl="3"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4pPr>
            <a:lvl5pPr marL="2286000" marR="0" lvl="4"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5pPr>
            <a:lvl6pPr marL="2743200" marR="0" lvl="5"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6pPr>
            <a:lvl7pPr marL="3200400" marR="0" lvl="6"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7pPr>
            <a:lvl8pPr marL="3657600" marR="0" lvl="7"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8pPr>
            <a:lvl9pPr marL="4114800" marR="0" lvl="8" indent="-304800" algn="l" rtl="0">
              <a:lnSpc>
                <a:spcPct val="115000"/>
              </a:lnSpc>
              <a:spcBef>
                <a:spcPts val="1600"/>
              </a:spcBef>
              <a:spcAft>
                <a:spcPts val="1600"/>
              </a:spcAft>
              <a:buClr>
                <a:schemeClr val="dk2"/>
              </a:buClr>
              <a:buSzPts val="1200"/>
              <a:buFont typeface="Arial"/>
              <a:buChar char="■"/>
              <a:defRPr sz="1200" b="0" i="0" u="none" strike="noStrike" cap="none">
                <a:solidFill>
                  <a:schemeClr val="dk2"/>
                </a:solidFill>
                <a:latin typeface="Arial"/>
                <a:ea typeface="Arial"/>
                <a:cs typeface="Arial"/>
                <a:sym typeface="Arial"/>
              </a:defRPr>
            </a:lvl9pPr>
          </a:lstStyle>
          <a:p>
            <a:pPr marL="114300" indent="0">
              <a:lnSpc>
                <a:spcPct val="100000"/>
              </a:lnSpc>
              <a:spcAft>
                <a:spcPts val="1800"/>
              </a:spcAft>
              <a:buClr>
                <a:srgbClr val="FFFFFF"/>
              </a:buClr>
              <a:buSzPts val="1200"/>
              <a:buNone/>
            </a:pPr>
            <a:r>
              <a:rPr lang="sv-SE" sz="4000" b="1" dirty="0">
                <a:solidFill>
                  <a:srgbClr val="D4EB8E"/>
                </a:solidFill>
                <a:latin typeface="+mj-lt"/>
              </a:rPr>
              <a:t>Vad är effekthemtagning?</a:t>
            </a:r>
            <a:endParaRPr lang="sv-SE" sz="4000" b="1" dirty="0">
              <a:solidFill>
                <a:srgbClr val="D4EB8E"/>
              </a:solidFill>
              <a:latin typeface="+mj-lt"/>
              <a:ea typeface="Roboto Light" panose="02000000000000000000" pitchFamily="2" charset="0"/>
              <a:cs typeface="Roboto Light" panose="02000000000000000000" pitchFamily="2" charset="0"/>
            </a:endParaRPr>
          </a:p>
          <a:p>
            <a:pPr marL="400050" indent="-285750">
              <a:lnSpc>
                <a:spcPct val="100000"/>
              </a:lnSpc>
              <a:spcBef>
                <a:spcPts val="1000"/>
              </a:spcBef>
              <a:buClr>
                <a:srgbClr val="D4EB8E"/>
              </a:buClr>
              <a:buSzPts val="1200"/>
            </a:pPr>
            <a:r>
              <a:rPr lang="sv-SE" sz="1800" dirty="0">
                <a:solidFill>
                  <a:srgbClr val="D4EB8E"/>
                </a:solidFill>
                <a:latin typeface="+mn-lt"/>
                <a:ea typeface="Roboto Light" panose="02000000000000000000" pitchFamily="2" charset="0"/>
                <a:cs typeface="Roboto Light" panose="02000000000000000000" pitchFamily="2" charset="0"/>
              </a:rPr>
              <a:t>Effekthemtagning handlar om att hämta hem effekter av ett förändrings- eller innovationsinitiativ.</a:t>
            </a:r>
          </a:p>
          <a:p>
            <a:pPr marL="400050" indent="-285750">
              <a:lnSpc>
                <a:spcPct val="100000"/>
              </a:lnSpc>
              <a:spcBef>
                <a:spcPts val="1000"/>
              </a:spcBef>
              <a:buClr>
                <a:srgbClr val="D4EB8E"/>
              </a:buClr>
              <a:buSzPts val="1200"/>
            </a:pPr>
            <a:r>
              <a:rPr lang="sv-SE" sz="1800" dirty="0">
                <a:solidFill>
                  <a:srgbClr val="D4EB8E"/>
                </a:solidFill>
                <a:latin typeface="+mn-lt"/>
                <a:ea typeface="Roboto Light" panose="02000000000000000000" pitchFamily="2" charset="0"/>
                <a:cs typeface="Roboto Light" panose="02000000000000000000" pitchFamily="2" charset="0"/>
                <a:sym typeface="Lato"/>
              </a:rPr>
              <a:t>Säkerställa och optimera nyttan med innovationer som vi skalar upp och förändringar vi genomför.</a:t>
            </a:r>
          </a:p>
        </p:txBody>
      </p:sp>
    </p:spTree>
    <p:extLst>
      <p:ext uri="{BB962C8B-B14F-4D97-AF65-F5344CB8AC3E}">
        <p14:creationId xmlns:p14="http://schemas.microsoft.com/office/powerpoint/2010/main" val="4290445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Rubrik 8">
            <a:extLst>
              <a:ext uri="{FF2B5EF4-FFF2-40B4-BE49-F238E27FC236}">
                <a16:creationId xmlns:a16="http://schemas.microsoft.com/office/drawing/2014/main" id="{A82CC181-E450-90C5-77B4-A7761C3D347D}"/>
              </a:ext>
            </a:extLst>
          </p:cNvPr>
          <p:cNvSpPr>
            <a:spLocks noGrp="1"/>
          </p:cNvSpPr>
          <p:nvPr>
            <p:ph type="ctrTitle"/>
          </p:nvPr>
        </p:nvSpPr>
        <p:spPr>
          <a:xfrm>
            <a:off x="874800" y="874800"/>
            <a:ext cx="9576883" cy="553998"/>
          </a:xfrm>
        </p:spPr>
        <p:txBody>
          <a:bodyPr/>
          <a:lstStyle/>
          <a:p>
            <a:r>
              <a:rPr lang="sv-SE" dirty="0">
                <a:solidFill>
                  <a:srgbClr val="D4EB8E"/>
                </a:solidFill>
              </a:rPr>
              <a:t>Varför effekthemtagning?</a:t>
            </a:r>
          </a:p>
        </p:txBody>
      </p:sp>
      <p:sp>
        <p:nvSpPr>
          <p:cNvPr id="13" name="Platshållare för text 9">
            <a:extLst>
              <a:ext uri="{FF2B5EF4-FFF2-40B4-BE49-F238E27FC236}">
                <a16:creationId xmlns:a16="http://schemas.microsoft.com/office/drawing/2014/main" id="{56B1AA7B-F0BA-3350-1403-D06F326C56C9}"/>
              </a:ext>
            </a:extLst>
          </p:cNvPr>
          <p:cNvSpPr>
            <a:spLocks noGrp="1"/>
          </p:cNvSpPr>
          <p:nvPr>
            <p:ph type="body" sz="half" idx="2"/>
          </p:nvPr>
        </p:nvSpPr>
        <p:spPr>
          <a:xfrm>
            <a:off x="874799" y="1440000"/>
            <a:ext cx="9127329" cy="2414471"/>
          </a:xfrm>
        </p:spPr>
        <p:txBody>
          <a:bodyPr/>
          <a:lstStyle/>
          <a:p>
            <a:r>
              <a:rPr lang="sv-SE" dirty="0">
                <a:solidFill>
                  <a:srgbClr val="D4EB8E"/>
                </a:solidFill>
              </a:rPr>
              <a:t>Med effekthemtagning vill vi:</a:t>
            </a:r>
          </a:p>
          <a:p>
            <a:pPr marL="285750" indent="-285750">
              <a:buFont typeface="Arial" panose="020B0604020202020204" pitchFamily="34" charset="0"/>
              <a:buChar char="•"/>
            </a:pPr>
            <a:r>
              <a:rPr lang="sv-SE" dirty="0">
                <a:solidFill>
                  <a:srgbClr val="D4EB8E"/>
                </a:solidFill>
              </a:rPr>
              <a:t>Fokusera på de förändrings- och innovationsinitiativ som verkligen skapar värde:</a:t>
            </a:r>
            <a:br>
              <a:rPr lang="sv-SE" dirty="0">
                <a:solidFill>
                  <a:srgbClr val="D4EB8E"/>
                </a:solidFill>
              </a:rPr>
            </a:br>
            <a:r>
              <a:rPr lang="sv-SE" dirty="0">
                <a:solidFill>
                  <a:srgbClr val="D4EB8E"/>
                </a:solidFill>
              </a:rPr>
              <a:t>Vad är det som gör störst skillnad? Hur kan vi göra mer av det?​</a:t>
            </a:r>
          </a:p>
          <a:p>
            <a:pPr marL="285750" indent="-285750">
              <a:buFont typeface="Arial" panose="020B0604020202020204" pitchFamily="34" charset="0"/>
              <a:buChar char="•"/>
            </a:pPr>
            <a:r>
              <a:rPr lang="sv-SE" dirty="0">
                <a:solidFill>
                  <a:srgbClr val="D4EB8E"/>
                </a:solidFill>
              </a:rPr>
              <a:t>Snabbt lägga ner de initiativ som inte ger effekt.</a:t>
            </a:r>
          </a:p>
          <a:p>
            <a:pPr marL="285750" indent="-285750">
              <a:buFont typeface="Arial" panose="020B0604020202020204" pitchFamily="34" charset="0"/>
              <a:buChar char="•"/>
            </a:pPr>
            <a:r>
              <a:rPr lang="sv-SE" dirty="0">
                <a:solidFill>
                  <a:srgbClr val="D4EB8E"/>
                </a:solidFill>
              </a:rPr>
              <a:t>Säkerställa att det arbete vi lägger ner på att skapa nytt och förändra ger ett faktiskt resultat – att vi hämtar hem de tänkta effekterna.</a:t>
            </a:r>
          </a:p>
        </p:txBody>
      </p:sp>
      <p:pic>
        <p:nvPicPr>
          <p:cNvPr id="2" name="Bildobjekt 1" descr="En bild som visar text, logotyp, symbol, Teckensnitt&#10;&#10;Automatiskt genererad beskrivning">
            <a:extLst>
              <a:ext uri="{FF2B5EF4-FFF2-40B4-BE49-F238E27FC236}">
                <a16:creationId xmlns:a16="http://schemas.microsoft.com/office/drawing/2014/main" id="{D3537F42-F9C7-A235-4970-7836A7E343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4828" y="5480635"/>
            <a:ext cx="936000" cy="936000"/>
          </a:xfrm>
          <a:prstGeom prst="rect">
            <a:avLst/>
          </a:prstGeom>
        </p:spPr>
      </p:pic>
    </p:spTree>
    <p:extLst>
      <p:ext uri="{BB962C8B-B14F-4D97-AF65-F5344CB8AC3E}">
        <p14:creationId xmlns:p14="http://schemas.microsoft.com/office/powerpoint/2010/main" val="3178179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5FC268A0-B215-9E4E-2F55-11D4F22AB92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3" name="Bildobjekt 2" descr="En bild som visar text, Teckensnitt, design, logotyp&#10;&#10;Automatiskt genererad beskrivning">
            <a:extLst>
              <a:ext uri="{FF2B5EF4-FFF2-40B4-BE49-F238E27FC236}">
                <a16:creationId xmlns:a16="http://schemas.microsoft.com/office/drawing/2014/main" id="{EFA4C857-8181-E7D4-C146-BD7565B8E0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4800" y="5479200"/>
            <a:ext cx="936000" cy="936000"/>
          </a:xfrm>
          <a:prstGeom prst="rect">
            <a:avLst/>
          </a:prstGeom>
        </p:spPr>
      </p:pic>
      <p:sp>
        <p:nvSpPr>
          <p:cNvPr id="6" name="Google Shape;331;p67">
            <a:extLst>
              <a:ext uri="{FF2B5EF4-FFF2-40B4-BE49-F238E27FC236}">
                <a16:creationId xmlns:a16="http://schemas.microsoft.com/office/drawing/2014/main" id="{03F17C29-3A2F-64E2-D97D-8EB819470961}"/>
              </a:ext>
            </a:extLst>
          </p:cNvPr>
          <p:cNvSpPr txBox="1">
            <a:spLocks/>
          </p:cNvSpPr>
          <p:nvPr/>
        </p:nvSpPr>
        <p:spPr>
          <a:xfrm>
            <a:off x="874800" y="1242060"/>
            <a:ext cx="6790920" cy="4145280"/>
          </a:xfrm>
          <a:prstGeom prst="rect">
            <a:avLst/>
          </a:prstGeom>
          <a:solidFill>
            <a:schemeClr val="tx1"/>
          </a:solidFill>
          <a:ln>
            <a:noFill/>
          </a:ln>
        </p:spPr>
        <p:txBody>
          <a:bodyPr spcFirstLastPara="1" wrap="square" lIns="75650" tIns="75650" rIns="75650" bIns="75650" anchor="ctr"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1pPr>
            <a:lvl2pPr marL="914400" marR="0" lvl="1"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2pPr>
            <a:lvl3pPr marL="1371600" marR="0" lvl="2"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3pPr>
            <a:lvl4pPr marL="1828800" marR="0" lvl="3"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4pPr>
            <a:lvl5pPr marL="2286000" marR="0" lvl="4"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5pPr>
            <a:lvl6pPr marL="2743200" marR="0" lvl="5"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6pPr>
            <a:lvl7pPr marL="3200400" marR="0" lvl="6"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7pPr>
            <a:lvl8pPr marL="3657600" marR="0" lvl="7"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8pPr>
            <a:lvl9pPr marL="4114800" marR="0" lvl="8" indent="-304800" algn="l" rtl="0">
              <a:lnSpc>
                <a:spcPct val="115000"/>
              </a:lnSpc>
              <a:spcBef>
                <a:spcPts val="1600"/>
              </a:spcBef>
              <a:spcAft>
                <a:spcPts val="1600"/>
              </a:spcAft>
              <a:buClr>
                <a:schemeClr val="dk2"/>
              </a:buClr>
              <a:buSzPts val="1200"/>
              <a:buFont typeface="Arial"/>
              <a:buChar char="■"/>
              <a:defRPr sz="1200" b="0" i="0" u="none" strike="noStrike" cap="none">
                <a:solidFill>
                  <a:schemeClr val="dk2"/>
                </a:solidFill>
                <a:latin typeface="Arial"/>
                <a:ea typeface="Arial"/>
                <a:cs typeface="Arial"/>
                <a:sym typeface="Arial"/>
              </a:defRPr>
            </a:lvl9pPr>
          </a:lstStyle>
          <a:p>
            <a:pPr marL="114300" indent="0">
              <a:lnSpc>
                <a:spcPct val="100000"/>
              </a:lnSpc>
              <a:spcAft>
                <a:spcPts val="1800"/>
              </a:spcAft>
              <a:buClr>
                <a:srgbClr val="FFFFFF"/>
              </a:buClr>
              <a:buSzPts val="1200"/>
              <a:buNone/>
            </a:pPr>
            <a:r>
              <a:rPr lang="sv-SE" sz="4000" b="1" dirty="0">
                <a:solidFill>
                  <a:srgbClr val="D4EB8E"/>
                </a:solidFill>
                <a:latin typeface="+mj-lt"/>
              </a:rPr>
              <a:t>Utforska förutsättningarna</a:t>
            </a:r>
            <a:endParaRPr lang="sv-SE" sz="4000" b="1" dirty="0">
              <a:solidFill>
                <a:srgbClr val="D4EB8E"/>
              </a:solidFill>
              <a:latin typeface="+mj-lt"/>
              <a:ea typeface="Roboto Light" panose="02000000000000000000" pitchFamily="2" charset="0"/>
              <a:cs typeface="Roboto Light" panose="02000000000000000000" pitchFamily="2" charset="0"/>
            </a:endParaRPr>
          </a:p>
          <a:p>
            <a:pPr marL="400050" indent="-285750">
              <a:lnSpc>
                <a:spcPct val="100000"/>
              </a:lnSpc>
              <a:spcBef>
                <a:spcPts val="1000"/>
              </a:spcBef>
              <a:buClr>
                <a:srgbClr val="D4EB8E"/>
              </a:buClr>
              <a:buSzPts val="1200"/>
            </a:pPr>
            <a:r>
              <a:rPr lang="sv-SE" sz="1800" dirty="0">
                <a:solidFill>
                  <a:srgbClr val="D4EB8E"/>
                </a:solidFill>
                <a:latin typeface="+mn-lt"/>
                <a:ea typeface="Roboto Light" panose="02000000000000000000" pitchFamily="2" charset="0"/>
                <a:cs typeface="Roboto Light" panose="02000000000000000000" pitchFamily="2" charset="0"/>
              </a:rPr>
              <a:t>Syftet och möjligheterna med initiativet.</a:t>
            </a:r>
          </a:p>
          <a:p>
            <a:pPr marL="400050" indent="-285750">
              <a:lnSpc>
                <a:spcPct val="100000"/>
              </a:lnSpc>
              <a:spcBef>
                <a:spcPts val="1000"/>
              </a:spcBef>
              <a:buClr>
                <a:srgbClr val="D4EB8E"/>
              </a:buClr>
              <a:buSzPts val="1200"/>
            </a:pPr>
            <a:r>
              <a:rPr lang="sv-SE" sz="1800" dirty="0">
                <a:solidFill>
                  <a:srgbClr val="D4EB8E"/>
                </a:solidFill>
                <a:latin typeface="+mn-lt"/>
                <a:ea typeface="Roboto Light" panose="02000000000000000000" pitchFamily="2" charset="0"/>
                <a:cs typeface="Roboto Light" panose="02000000000000000000" pitchFamily="2" charset="0"/>
              </a:rPr>
              <a:t>Hur angeläget är initiativet?</a:t>
            </a:r>
          </a:p>
          <a:p>
            <a:pPr marL="400050" indent="-285750">
              <a:lnSpc>
                <a:spcPct val="100000"/>
              </a:lnSpc>
              <a:spcBef>
                <a:spcPts val="1000"/>
              </a:spcBef>
              <a:buClr>
                <a:srgbClr val="D4EB8E"/>
              </a:buClr>
              <a:buSzPts val="1200"/>
            </a:pPr>
            <a:r>
              <a:rPr lang="sv-SE" sz="1800" dirty="0">
                <a:solidFill>
                  <a:srgbClr val="D4EB8E"/>
                </a:solidFill>
                <a:latin typeface="+mn-lt"/>
                <a:ea typeface="Roboto Light" panose="02000000000000000000" pitchFamily="2" charset="0"/>
                <a:cs typeface="Roboto Light" panose="02000000000000000000" pitchFamily="2" charset="0"/>
              </a:rPr>
              <a:t>Effekter - kvalitativa eller ekonomiska.</a:t>
            </a:r>
          </a:p>
          <a:p>
            <a:pPr marL="400050" indent="-285750">
              <a:lnSpc>
                <a:spcPct val="100000"/>
              </a:lnSpc>
              <a:spcBef>
                <a:spcPts val="1000"/>
              </a:spcBef>
              <a:buClr>
                <a:srgbClr val="D4EB8E"/>
              </a:buClr>
              <a:buSzPts val="1200"/>
            </a:pPr>
            <a:r>
              <a:rPr lang="sv-SE" sz="1800" dirty="0">
                <a:solidFill>
                  <a:srgbClr val="D4EB8E"/>
                </a:solidFill>
                <a:latin typeface="+mn-lt"/>
                <a:ea typeface="Roboto Light" panose="02000000000000000000" pitchFamily="2" charset="0"/>
                <a:cs typeface="Roboto Light" panose="02000000000000000000" pitchFamily="2" charset="0"/>
              </a:rPr>
              <a:t>Kostnader - initiativets förväntade kostnader och eventuella nedlagda kostnader hittills. Finns förväntade intäkter?</a:t>
            </a:r>
          </a:p>
          <a:p>
            <a:pPr marL="400050" indent="-285750">
              <a:lnSpc>
                <a:spcPct val="100000"/>
              </a:lnSpc>
              <a:spcBef>
                <a:spcPts val="1000"/>
              </a:spcBef>
              <a:buClr>
                <a:srgbClr val="D4EB8E"/>
              </a:buClr>
              <a:buSzPts val="1200"/>
            </a:pPr>
            <a:r>
              <a:rPr lang="sv-SE" sz="1800" dirty="0">
                <a:solidFill>
                  <a:srgbClr val="D4EB8E"/>
                </a:solidFill>
                <a:latin typeface="+mn-lt"/>
                <a:ea typeface="Roboto Light" panose="02000000000000000000" pitchFamily="2" charset="0"/>
                <a:cs typeface="Roboto Light" panose="02000000000000000000" pitchFamily="2" charset="0"/>
              </a:rPr>
              <a:t>Bedöm genomförbarhet och risker med initiativet.</a:t>
            </a:r>
          </a:p>
          <a:p>
            <a:pPr marL="400050" indent="-285750">
              <a:lnSpc>
                <a:spcPct val="100000"/>
              </a:lnSpc>
              <a:spcBef>
                <a:spcPts val="1000"/>
              </a:spcBef>
              <a:buClr>
                <a:srgbClr val="D4EB8E"/>
              </a:buClr>
              <a:buSzPts val="1200"/>
            </a:pPr>
            <a:r>
              <a:rPr lang="sv-SE" sz="1800" dirty="0">
                <a:solidFill>
                  <a:srgbClr val="D4EB8E"/>
                </a:solidFill>
                <a:latin typeface="+mn-lt"/>
                <a:ea typeface="Roboto Light" panose="02000000000000000000" pitchFamily="2" charset="0"/>
                <a:cs typeface="Roboto Light" panose="02000000000000000000" pitchFamily="2" charset="0"/>
              </a:rPr>
              <a:t>Hur följer vi upp initiativets effekter?</a:t>
            </a:r>
          </a:p>
        </p:txBody>
      </p:sp>
    </p:spTree>
    <p:extLst>
      <p:ext uri="{BB962C8B-B14F-4D97-AF65-F5344CB8AC3E}">
        <p14:creationId xmlns:p14="http://schemas.microsoft.com/office/powerpoint/2010/main" val="4234697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Bildobjekt 8" descr="En bild som visar symbol, cirkel, logotyp, Grafik&#10;&#10;Automatiskt genererad beskrivning">
            <a:extLst>
              <a:ext uri="{FF2B5EF4-FFF2-40B4-BE49-F238E27FC236}">
                <a16:creationId xmlns:a16="http://schemas.microsoft.com/office/drawing/2014/main" id="{C16B3F7A-7760-AA1C-FB7A-57AB8C8D00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1952" y="1607199"/>
            <a:ext cx="1314000" cy="1314000"/>
          </a:xfrm>
          <a:prstGeom prst="rect">
            <a:avLst/>
          </a:prstGeom>
        </p:spPr>
      </p:pic>
      <p:pic>
        <p:nvPicPr>
          <p:cNvPr id="14" name="Bildobjekt 13" descr="En bild som visar cirkel, konst&#10;&#10;Automatiskt genererad beskrivning">
            <a:extLst>
              <a:ext uri="{FF2B5EF4-FFF2-40B4-BE49-F238E27FC236}">
                <a16:creationId xmlns:a16="http://schemas.microsoft.com/office/drawing/2014/main" id="{E1AB6B35-9817-3461-138F-0480D8DF7A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6252" y="5371159"/>
            <a:ext cx="1195200" cy="1195200"/>
          </a:xfrm>
          <a:prstGeom prst="rect">
            <a:avLst/>
          </a:prstGeom>
        </p:spPr>
      </p:pic>
      <p:pic>
        <p:nvPicPr>
          <p:cNvPr id="22" name="Bildobjekt 21" descr="En bild som visar cirkel, konst, Grafik, design&#10;&#10;Automatiskt genererad beskrivning">
            <a:extLst>
              <a:ext uri="{FF2B5EF4-FFF2-40B4-BE49-F238E27FC236}">
                <a16:creationId xmlns:a16="http://schemas.microsoft.com/office/drawing/2014/main" id="{43C343AE-AAA0-9653-D22E-BC4C78F173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68152" y="4463629"/>
            <a:ext cx="1195200" cy="1195200"/>
          </a:xfrm>
          <a:prstGeom prst="rect">
            <a:avLst/>
          </a:prstGeom>
        </p:spPr>
      </p:pic>
      <p:pic>
        <p:nvPicPr>
          <p:cNvPr id="24" name="Bildobjekt 23" descr="En bild som visar symbol, cirkel, Teckensnitt, logotyp&#10;&#10;Automatiskt genererad beskrivning">
            <a:extLst>
              <a:ext uri="{FF2B5EF4-FFF2-40B4-BE49-F238E27FC236}">
                <a16:creationId xmlns:a16="http://schemas.microsoft.com/office/drawing/2014/main" id="{A893B917-F605-BE4A-628A-153A8B2038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83392" y="3563719"/>
            <a:ext cx="1195200" cy="1195200"/>
          </a:xfrm>
          <a:prstGeom prst="rect">
            <a:avLst/>
          </a:prstGeom>
        </p:spPr>
      </p:pic>
      <p:pic>
        <p:nvPicPr>
          <p:cNvPr id="26" name="Bildobjekt 25" descr="En bild som visar skärmbild, Grafik, design&#10;&#10;Automatiskt genererad beskrivning">
            <a:extLst>
              <a:ext uri="{FF2B5EF4-FFF2-40B4-BE49-F238E27FC236}">
                <a16:creationId xmlns:a16="http://schemas.microsoft.com/office/drawing/2014/main" id="{F399A3AB-FAE1-550F-16DE-3D4E56FA975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52912" y="2590929"/>
            <a:ext cx="1195200" cy="1195200"/>
          </a:xfrm>
          <a:prstGeom prst="rect">
            <a:avLst/>
          </a:prstGeom>
        </p:spPr>
      </p:pic>
      <p:sp>
        <p:nvSpPr>
          <p:cNvPr id="29" name="Rubrik 8">
            <a:extLst>
              <a:ext uri="{FF2B5EF4-FFF2-40B4-BE49-F238E27FC236}">
                <a16:creationId xmlns:a16="http://schemas.microsoft.com/office/drawing/2014/main" id="{C1CAB0F7-9388-6D9C-AA19-0A1C9926BF2A}"/>
              </a:ext>
            </a:extLst>
          </p:cNvPr>
          <p:cNvSpPr>
            <a:spLocks noGrp="1"/>
          </p:cNvSpPr>
          <p:nvPr>
            <p:ph type="ctrTitle"/>
          </p:nvPr>
        </p:nvSpPr>
        <p:spPr>
          <a:xfrm>
            <a:off x="874800" y="874800"/>
            <a:ext cx="10479000" cy="553998"/>
          </a:xfrm>
        </p:spPr>
        <p:txBody>
          <a:bodyPr/>
          <a:lstStyle/>
          <a:p>
            <a:r>
              <a:rPr lang="sv-SE" dirty="0">
                <a:solidFill>
                  <a:srgbClr val="D4EB8E"/>
                </a:solidFill>
              </a:rPr>
              <a:t>Arbeta systematiskt med effekthemtagning</a:t>
            </a:r>
          </a:p>
        </p:txBody>
      </p:sp>
      <p:sp>
        <p:nvSpPr>
          <p:cNvPr id="30" name="textruta 29">
            <a:extLst>
              <a:ext uri="{FF2B5EF4-FFF2-40B4-BE49-F238E27FC236}">
                <a16:creationId xmlns:a16="http://schemas.microsoft.com/office/drawing/2014/main" id="{FE373559-B251-B7A9-3AFF-1492332A89D4}"/>
              </a:ext>
            </a:extLst>
          </p:cNvPr>
          <p:cNvSpPr txBox="1"/>
          <p:nvPr/>
        </p:nvSpPr>
        <p:spPr>
          <a:xfrm>
            <a:off x="7387938" y="1850484"/>
            <a:ext cx="3632200" cy="830997"/>
          </a:xfrm>
          <a:prstGeom prst="rect">
            <a:avLst/>
          </a:prstGeom>
          <a:noFill/>
        </p:spPr>
        <p:txBody>
          <a:bodyPr wrap="square" rtlCol="0" anchor="ctr">
            <a:spAutoFit/>
          </a:bodyPr>
          <a:lstStyle/>
          <a:p>
            <a:r>
              <a:rPr lang="sv-SE" sz="1600" b="1" dirty="0">
                <a:solidFill>
                  <a:srgbClr val="D4EB8E"/>
                </a:solidFill>
                <a:latin typeface="Helsingborg Sans" pitchFamily="2" charset="0"/>
              </a:rPr>
              <a:t>Utforska </a:t>
            </a:r>
            <a:br>
              <a:rPr lang="sv-SE" sz="1600" dirty="0">
                <a:solidFill>
                  <a:srgbClr val="D4EB8E"/>
                </a:solidFill>
                <a:latin typeface="Helsingborg Sans" pitchFamily="2" charset="0"/>
              </a:rPr>
            </a:br>
            <a:r>
              <a:rPr lang="sv-SE" sz="1600" dirty="0">
                <a:solidFill>
                  <a:srgbClr val="D4EB8E"/>
                </a:solidFill>
                <a:latin typeface="Helsingborg Sans" pitchFamily="2" charset="0"/>
              </a:rPr>
              <a:t>Prata om syfte, effekter, kostnader, angelägenhet och genomförbarhet</a:t>
            </a:r>
          </a:p>
        </p:txBody>
      </p:sp>
      <p:sp>
        <p:nvSpPr>
          <p:cNvPr id="31" name="textruta 30">
            <a:extLst>
              <a:ext uri="{FF2B5EF4-FFF2-40B4-BE49-F238E27FC236}">
                <a16:creationId xmlns:a16="http://schemas.microsoft.com/office/drawing/2014/main" id="{1C6489F3-BE3D-3207-6579-C629E01033CA}"/>
              </a:ext>
            </a:extLst>
          </p:cNvPr>
          <p:cNvSpPr txBox="1"/>
          <p:nvPr/>
        </p:nvSpPr>
        <p:spPr>
          <a:xfrm>
            <a:off x="7387938" y="2768970"/>
            <a:ext cx="3632200" cy="830997"/>
          </a:xfrm>
          <a:prstGeom prst="rect">
            <a:avLst/>
          </a:prstGeom>
          <a:noFill/>
        </p:spPr>
        <p:txBody>
          <a:bodyPr wrap="square" rtlCol="0" anchor="ctr">
            <a:spAutoFit/>
          </a:bodyPr>
          <a:lstStyle/>
          <a:p>
            <a:r>
              <a:rPr lang="sv-SE" sz="1600" b="1" dirty="0">
                <a:solidFill>
                  <a:srgbClr val="D4EB8E"/>
                </a:solidFill>
                <a:latin typeface="Helsingborg Sans" pitchFamily="2" charset="0"/>
              </a:rPr>
              <a:t>Sammanställ</a:t>
            </a:r>
            <a:br>
              <a:rPr lang="sv-SE" sz="1600" dirty="0">
                <a:solidFill>
                  <a:srgbClr val="D4EB8E"/>
                </a:solidFill>
                <a:latin typeface="Helsingborg Sans" pitchFamily="2" charset="0"/>
              </a:rPr>
            </a:br>
            <a:r>
              <a:rPr lang="sv-SE" sz="1600" dirty="0">
                <a:solidFill>
                  <a:srgbClr val="D4EB8E"/>
                </a:solidFill>
                <a:effectLst/>
                <a:latin typeface="Helsingborg Sans" pitchFamily="2" charset="0"/>
              </a:rPr>
              <a:t>Dokumentera initiativets plan</a:t>
            </a:r>
          </a:p>
          <a:p>
            <a:r>
              <a:rPr lang="sv-SE" sz="1600" dirty="0">
                <a:solidFill>
                  <a:srgbClr val="D4EB8E"/>
                </a:solidFill>
                <a:effectLst/>
                <a:latin typeface="Helsingborg Sans" pitchFamily="2" charset="0"/>
              </a:rPr>
              <a:t>för effekthemtagning</a:t>
            </a:r>
            <a:endParaRPr lang="sv-SE" sz="1600" dirty="0">
              <a:solidFill>
                <a:srgbClr val="D4EB8E"/>
              </a:solidFill>
              <a:latin typeface="Helsingborg Sans" pitchFamily="2" charset="0"/>
            </a:endParaRPr>
          </a:p>
        </p:txBody>
      </p:sp>
      <p:sp>
        <p:nvSpPr>
          <p:cNvPr id="32" name="textruta 31">
            <a:extLst>
              <a:ext uri="{FF2B5EF4-FFF2-40B4-BE49-F238E27FC236}">
                <a16:creationId xmlns:a16="http://schemas.microsoft.com/office/drawing/2014/main" id="{627AB1BB-A1A6-A96E-3065-66584516E78E}"/>
              </a:ext>
            </a:extLst>
          </p:cNvPr>
          <p:cNvSpPr txBox="1"/>
          <p:nvPr/>
        </p:nvSpPr>
        <p:spPr>
          <a:xfrm>
            <a:off x="7387938" y="3744279"/>
            <a:ext cx="3632200" cy="830997"/>
          </a:xfrm>
          <a:prstGeom prst="rect">
            <a:avLst/>
          </a:prstGeom>
          <a:noFill/>
        </p:spPr>
        <p:txBody>
          <a:bodyPr wrap="square" rtlCol="0" anchor="ctr">
            <a:spAutoFit/>
          </a:bodyPr>
          <a:lstStyle/>
          <a:p>
            <a:r>
              <a:rPr lang="sv-SE" sz="1600" b="1" dirty="0">
                <a:solidFill>
                  <a:srgbClr val="D4EB8E"/>
                </a:solidFill>
                <a:latin typeface="Helsingborg Sans" pitchFamily="2" charset="0"/>
              </a:rPr>
              <a:t>Ta beslut </a:t>
            </a:r>
            <a:br>
              <a:rPr lang="sv-SE" sz="1600" dirty="0">
                <a:solidFill>
                  <a:srgbClr val="D4EB8E"/>
                </a:solidFill>
                <a:latin typeface="Helsingborg Sans" pitchFamily="2" charset="0"/>
              </a:rPr>
            </a:br>
            <a:r>
              <a:rPr lang="sv-SE" sz="1600" dirty="0">
                <a:solidFill>
                  <a:srgbClr val="D4EB8E"/>
                </a:solidFill>
                <a:effectLst/>
                <a:latin typeface="Helsingborg Sans" pitchFamily="2" charset="0"/>
              </a:rPr>
              <a:t>Besluta om initiativet ska</a:t>
            </a:r>
          </a:p>
          <a:p>
            <a:r>
              <a:rPr lang="sv-SE" sz="1600" dirty="0">
                <a:solidFill>
                  <a:srgbClr val="D4EB8E"/>
                </a:solidFill>
                <a:effectLst/>
                <a:latin typeface="Helsingborg Sans" pitchFamily="2" charset="0"/>
              </a:rPr>
              <a:t>genomföras/skalas upp</a:t>
            </a:r>
            <a:endParaRPr lang="sv-SE" sz="1600" dirty="0">
              <a:solidFill>
                <a:srgbClr val="D4EB8E"/>
              </a:solidFill>
              <a:latin typeface="Helsingborg Sans" pitchFamily="2" charset="0"/>
            </a:endParaRPr>
          </a:p>
        </p:txBody>
      </p:sp>
      <p:sp>
        <p:nvSpPr>
          <p:cNvPr id="33" name="textruta 32">
            <a:extLst>
              <a:ext uri="{FF2B5EF4-FFF2-40B4-BE49-F238E27FC236}">
                <a16:creationId xmlns:a16="http://schemas.microsoft.com/office/drawing/2014/main" id="{46A408E8-4139-7349-9E8E-92F748F32169}"/>
              </a:ext>
            </a:extLst>
          </p:cNvPr>
          <p:cNvSpPr txBox="1"/>
          <p:nvPr/>
        </p:nvSpPr>
        <p:spPr>
          <a:xfrm>
            <a:off x="7387938" y="4766303"/>
            <a:ext cx="3632200" cy="584775"/>
          </a:xfrm>
          <a:prstGeom prst="rect">
            <a:avLst/>
          </a:prstGeom>
          <a:noFill/>
        </p:spPr>
        <p:txBody>
          <a:bodyPr wrap="square" rtlCol="0" anchor="ctr">
            <a:spAutoFit/>
          </a:bodyPr>
          <a:lstStyle/>
          <a:p>
            <a:r>
              <a:rPr lang="sv-SE" sz="1600" b="1" dirty="0">
                <a:solidFill>
                  <a:srgbClr val="D4EB8E"/>
                </a:solidFill>
                <a:latin typeface="Helsingborg Sans" pitchFamily="2" charset="0"/>
              </a:rPr>
              <a:t>Genomför och följ upp</a:t>
            </a:r>
            <a:br>
              <a:rPr lang="sv-SE" sz="1600" dirty="0">
                <a:solidFill>
                  <a:srgbClr val="D4EB8E"/>
                </a:solidFill>
                <a:latin typeface="Helsingborg Sans" pitchFamily="2" charset="0"/>
              </a:rPr>
            </a:br>
            <a:r>
              <a:rPr lang="sv-SE" sz="1600" dirty="0">
                <a:solidFill>
                  <a:srgbClr val="D4EB8E"/>
                </a:solidFill>
                <a:effectLst/>
                <a:latin typeface="Helsingborg Sans" pitchFamily="2" charset="0"/>
              </a:rPr>
              <a:t>Genomför, följ upp och lär</a:t>
            </a:r>
            <a:endParaRPr lang="sv-SE" sz="1600" dirty="0">
              <a:solidFill>
                <a:srgbClr val="D4EB8E"/>
              </a:solidFill>
              <a:latin typeface="Helsingborg Sans" pitchFamily="2" charset="0"/>
            </a:endParaRPr>
          </a:p>
        </p:txBody>
      </p:sp>
      <p:sp>
        <p:nvSpPr>
          <p:cNvPr id="34" name="textruta 33">
            <a:extLst>
              <a:ext uri="{FF2B5EF4-FFF2-40B4-BE49-F238E27FC236}">
                <a16:creationId xmlns:a16="http://schemas.microsoft.com/office/drawing/2014/main" id="{33A2F537-7312-6D00-16E9-70569D194E79}"/>
              </a:ext>
            </a:extLst>
          </p:cNvPr>
          <p:cNvSpPr txBox="1"/>
          <p:nvPr/>
        </p:nvSpPr>
        <p:spPr>
          <a:xfrm>
            <a:off x="7387938" y="5679594"/>
            <a:ext cx="3632200" cy="584775"/>
          </a:xfrm>
          <a:prstGeom prst="rect">
            <a:avLst/>
          </a:prstGeom>
          <a:noFill/>
        </p:spPr>
        <p:txBody>
          <a:bodyPr wrap="square" rtlCol="0" anchor="ctr">
            <a:spAutoFit/>
          </a:bodyPr>
          <a:lstStyle/>
          <a:p>
            <a:r>
              <a:rPr lang="sv-SE" sz="1600" b="1" dirty="0">
                <a:solidFill>
                  <a:srgbClr val="D4EB8E"/>
                </a:solidFill>
                <a:latin typeface="Helsingborg Sans" pitchFamily="2" charset="0"/>
              </a:rPr>
              <a:t>Hämta hem</a:t>
            </a:r>
            <a:br>
              <a:rPr lang="sv-SE" sz="1600" dirty="0">
                <a:solidFill>
                  <a:srgbClr val="D4EB8E"/>
                </a:solidFill>
                <a:latin typeface="Helsingborg Sans" pitchFamily="2" charset="0"/>
              </a:rPr>
            </a:br>
            <a:r>
              <a:rPr lang="sv-SE" sz="1600" dirty="0">
                <a:solidFill>
                  <a:srgbClr val="D4EB8E"/>
                </a:solidFill>
                <a:effectLst/>
                <a:latin typeface="Helsingborg Sans" pitchFamily="2" charset="0"/>
              </a:rPr>
              <a:t>Håll i och hämta hem effekterna</a:t>
            </a:r>
            <a:endParaRPr lang="sv-SE" sz="1600" dirty="0">
              <a:solidFill>
                <a:srgbClr val="D4EB8E"/>
              </a:solidFill>
              <a:latin typeface="Helsingborg Sans" pitchFamily="2" charset="0"/>
            </a:endParaRPr>
          </a:p>
        </p:txBody>
      </p:sp>
      <p:pic>
        <p:nvPicPr>
          <p:cNvPr id="28" name="Bildobjekt 27" descr="En bild som visar cirkel, symbol, logotyp, Grafik&#10;&#10;Automatiskt genererad beskrivning">
            <a:extLst>
              <a:ext uri="{FF2B5EF4-FFF2-40B4-BE49-F238E27FC236}">
                <a16:creationId xmlns:a16="http://schemas.microsoft.com/office/drawing/2014/main" id="{16B4FAD9-905A-CA99-0362-37021FE242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8180" y="1464396"/>
            <a:ext cx="5360400" cy="5360400"/>
          </a:xfrm>
          <a:prstGeom prst="rect">
            <a:avLst/>
          </a:prstGeom>
        </p:spPr>
      </p:pic>
    </p:spTree>
    <p:extLst>
      <p:ext uri="{BB962C8B-B14F-4D97-AF65-F5344CB8AC3E}">
        <p14:creationId xmlns:p14="http://schemas.microsoft.com/office/powerpoint/2010/main" val="3053893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3DC72627-4B2F-5A52-9664-AE644EA2D9D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3802"/>
          <a:stretch/>
        </p:blipFill>
        <p:spPr>
          <a:xfrm>
            <a:off x="0" y="0"/>
            <a:ext cx="12192000" cy="6858000"/>
          </a:xfrm>
          <a:prstGeom prst="rect">
            <a:avLst/>
          </a:prstGeom>
        </p:spPr>
      </p:pic>
      <p:sp>
        <p:nvSpPr>
          <p:cNvPr id="2" name="Platshållare för text 5">
            <a:extLst>
              <a:ext uri="{FF2B5EF4-FFF2-40B4-BE49-F238E27FC236}">
                <a16:creationId xmlns:a16="http://schemas.microsoft.com/office/drawing/2014/main" id="{3EB77D0A-E3CD-3F4D-3E05-A4C9BCE0E5F3}"/>
              </a:ext>
            </a:extLst>
          </p:cNvPr>
          <p:cNvSpPr>
            <a:spLocks noGrp="1"/>
          </p:cNvSpPr>
          <p:nvPr>
            <p:ph type="body" sz="half" idx="2"/>
          </p:nvPr>
        </p:nvSpPr>
        <p:spPr>
          <a:xfrm>
            <a:off x="874712" y="1440000"/>
            <a:ext cx="9576883" cy="1429586"/>
          </a:xfrm>
        </p:spPr>
        <p:txBody>
          <a:bodyPr/>
          <a:lstStyle/>
          <a:p>
            <a:r>
              <a:rPr lang="sv-SE" dirty="0"/>
              <a:t>Med ett initiativ vill vi åstadkomma en förändring.</a:t>
            </a:r>
          </a:p>
          <a:p>
            <a:r>
              <a:rPr lang="sv-SE" dirty="0"/>
              <a:t>För att precisera förändringen och kunna följa upp resultat sätter vi tydliga effektmål.</a:t>
            </a:r>
          </a:p>
          <a:p>
            <a:r>
              <a:rPr lang="sv-SE" dirty="0"/>
              <a:t>Ett effektmål talar om vilken effekt vi vill uppnå med vårt initiativ.</a:t>
            </a:r>
          </a:p>
        </p:txBody>
      </p:sp>
      <p:sp>
        <p:nvSpPr>
          <p:cNvPr id="5" name="Rubrik 4">
            <a:extLst>
              <a:ext uri="{FF2B5EF4-FFF2-40B4-BE49-F238E27FC236}">
                <a16:creationId xmlns:a16="http://schemas.microsoft.com/office/drawing/2014/main" id="{307A993B-3AC2-4ED9-3738-267A61A78562}"/>
              </a:ext>
            </a:extLst>
          </p:cNvPr>
          <p:cNvSpPr>
            <a:spLocks noGrp="1"/>
          </p:cNvSpPr>
          <p:nvPr>
            <p:ph type="ctrTitle"/>
          </p:nvPr>
        </p:nvSpPr>
        <p:spPr>
          <a:xfrm>
            <a:off x="874713" y="873125"/>
            <a:ext cx="10464000" cy="553998"/>
          </a:xfrm>
        </p:spPr>
        <p:txBody>
          <a:bodyPr/>
          <a:lstStyle/>
          <a:p>
            <a:r>
              <a:rPr lang="sv-SE" dirty="0"/>
              <a:t>Önskad förändring och tydliga effektmål</a:t>
            </a:r>
          </a:p>
        </p:txBody>
      </p:sp>
      <p:pic>
        <p:nvPicPr>
          <p:cNvPr id="7" name="Bildobjekt 6" descr="En bild som visar text, Teckensnitt, design, logotyp&#10;&#10;Automatiskt genererad beskrivning">
            <a:extLst>
              <a:ext uri="{FF2B5EF4-FFF2-40B4-BE49-F238E27FC236}">
                <a16:creationId xmlns:a16="http://schemas.microsoft.com/office/drawing/2014/main" id="{E837371B-9FB5-F7BB-5CEE-318624915C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4800" y="5479200"/>
            <a:ext cx="936000" cy="936000"/>
          </a:xfrm>
          <a:prstGeom prst="rect">
            <a:avLst/>
          </a:prstGeom>
        </p:spPr>
      </p:pic>
    </p:spTree>
    <p:extLst>
      <p:ext uri="{BB962C8B-B14F-4D97-AF65-F5344CB8AC3E}">
        <p14:creationId xmlns:p14="http://schemas.microsoft.com/office/powerpoint/2010/main" val="2557423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Rubrik 8">
            <a:extLst>
              <a:ext uri="{FF2B5EF4-FFF2-40B4-BE49-F238E27FC236}">
                <a16:creationId xmlns:a16="http://schemas.microsoft.com/office/drawing/2014/main" id="{A82CC181-E450-90C5-77B4-A7761C3D347D}"/>
              </a:ext>
            </a:extLst>
          </p:cNvPr>
          <p:cNvSpPr>
            <a:spLocks noGrp="1"/>
          </p:cNvSpPr>
          <p:nvPr>
            <p:ph type="ctrTitle"/>
          </p:nvPr>
        </p:nvSpPr>
        <p:spPr>
          <a:xfrm>
            <a:off x="874800" y="874800"/>
            <a:ext cx="9576883" cy="553998"/>
          </a:xfrm>
        </p:spPr>
        <p:txBody>
          <a:bodyPr/>
          <a:lstStyle/>
          <a:p>
            <a:r>
              <a:rPr lang="sv-SE" dirty="0">
                <a:solidFill>
                  <a:srgbClr val="D4EB8E"/>
                </a:solidFill>
              </a:rPr>
              <a:t>Fiktiva exempel på effektmål</a:t>
            </a:r>
          </a:p>
        </p:txBody>
      </p:sp>
      <p:sp>
        <p:nvSpPr>
          <p:cNvPr id="13" name="Platshållare för text 9">
            <a:extLst>
              <a:ext uri="{FF2B5EF4-FFF2-40B4-BE49-F238E27FC236}">
                <a16:creationId xmlns:a16="http://schemas.microsoft.com/office/drawing/2014/main" id="{56B1AA7B-F0BA-3350-1403-D06F326C56C9}"/>
              </a:ext>
            </a:extLst>
          </p:cNvPr>
          <p:cNvSpPr>
            <a:spLocks noGrp="1"/>
          </p:cNvSpPr>
          <p:nvPr>
            <p:ph type="body" sz="half" idx="2"/>
          </p:nvPr>
        </p:nvSpPr>
        <p:spPr>
          <a:xfrm>
            <a:off x="874799" y="1440000"/>
            <a:ext cx="8566381" cy="2917173"/>
          </a:xfrm>
        </p:spPr>
        <p:txBody>
          <a:bodyPr/>
          <a:lstStyle/>
          <a:p>
            <a:pPr>
              <a:spcAft>
                <a:spcPts val="400"/>
              </a:spcAft>
            </a:pPr>
            <a:r>
              <a:rPr lang="sv-SE" dirty="0">
                <a:solidFill>
                  <a:srgbClr val="D4EB8E"/>
                </a:solidFill>
              </a:rPr>
              <a:t>Kvalitativt effektmål:</a:t>
            </a:r>
          </a:p>
          <a:p>
            <a:r>
              <a:rPr lang="sv-SE" dirty="0">
                <a:solidFill>
                  <a:srgbClr val="D4EB8E"/>
                </a:solidFill>
              </a:rPr>
              <a:t>Andelen barn i målgruppen som rör sig (måttligt ansträngande fysisk aktivitet) minst 60 minuter om dagen, fem dagar i veckan, ska uppgå till minst 80 procent ett år efter avslutad insats</a:t>
            </a:r>
          </a:p>
          <a:p>
            <a:endParaRPr lang="sv-SE" dirty="0">
              <a:solidFill>
                <a:srgbClr val="D4EB8E"/>
              </a:solidFill>
            </a:endParaRPr>
          </a:p>
          <a:p>
            <a:pPr>
              <a:spcAft>
                <a:spcPts val="400"/>
              </a:spcAft>
            </a:pPr>
            <a:r>
              <a:rPr lang="sv-SE" dirty="0">
                <a:solidFill>
                  <a:srgbClr val="D4EB8E"/>
                </a:solidFill>
              </a:rPr>
              <a:t>Ekonomiskt effektmål: </a:t>
            </a:r>
          </a:p>
          <a:p>
            <a:r>
              <a:rPr lang="sv-SE" dirty="0">
                <a:solidFill>
                  <a:srgbClr val="D4EB8E"/>
                </a:solidFill>
              </a:rPr>
              <a:t>Minska stadens skadekostnad för glaskross och klotter med 500 tkr 2023 jämfört med 2022</a:t>
            </a:r>
          </a:p>
        </p:txBody>
      </p:sp>
      <p:pic>
        <p:nvPicPr>
          <p:cNvPr id="2" name="Bildobjekt 1" descr="En bild som visar text, logotyp, symbol, Teckensnitt&#10;&#10;Automatiskt genererad beskrivning">
            <a:extLst>
              <a:ext uri="{FF2B5EF4-FFF2-40B4-BE49-F238E27FC236}">
                <a16:creationId xmlns:a16="http://schemas.microsoft.com/office/drawing/2014/main" id="{1E4F43A4-9DC9-D1A4-09C6-0701EF86ED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4828" y="5480635"/>
            <a:ext cx="936000" cy="936000"/>
          </a:xfrm>
          <a:prstGeom prst="rect">
            <a:avLst/>
          </a:prstGeom>
        </p:spPr>
      </p:pic>
    </p:spTree>
    <p:extLst>
      <p:ext uri="{BB962C8B-B14F-4D97-AF65-F5344CB8AC3E}">
        <p14:creationId xmlns:p14="http://schemas.microsoft.com/office/powerpoint/2010/main" val="1268755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A448942B-5ADF-E5A8-EE53-E526739340A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Google Shape;331;p67">
            <a:extLst>
              <a:ext uri="{FF2B5EF4-FFF2-40B4-BE49-F238E27FC236}">
                <a16:creationId xmlns:a16="http://schemas.microsoft.com/office/drawing/2014/main" id="{4A36AA0B-04A6-0841-7ED5-BDB7CEC4DB15}"/>
              </a:ext>
            </a:extLst>
          </p:cNvPr>
          <p:cNvSpPr txBox="1">
            <a:spLocks/>
          </p:cNvSpPr>
          <p:nvPr/>
        </p:nvSpPr>
        <p:spPr>
          <a:xfrm>
            <a:off x="965822" y="2636520"/>
            <a:ext cx="5610237" cy="2887980"/>
          </a:xfrm>
          <a:prstGeom prst="rect">
            <a:avLst/>
          </a:prstGeom>
          <a:solidFill>
            <a:schemeClr val="tx1"/>
          </a:solidFill>
          <a:ln>
            <a:noFill/>
          </a:ln>
        </p:spPr>
        <p:txBody>
          <a:bodyPr spcFirstLastPara="1" wrap="square" lIns="75650" tIns="75650" rIns="75650" bIns="75650" anchor="ctr"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1pPr>
            <a:lvl2pPr marL="914400" marR="0" lvl="1"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2pPr>
            <a:lvl3pPr marL="1371600" marR="0" lvl="2"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3pPr>
            <a:lvl4pPr marL="1828800" marR="0" lvl="3"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4pPr>
            <a:lvl5pPr marL="2286000" marR="0" lvl="4"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5pPr>
            <a:lvl6pPr marL="2743200" marR="0" lvl="5"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6pPr>
            <a:lvl7pPr marL="3200400" marR="0" lvl="6"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7pPr>
            <a:lvl8pPr marL="3657600" marR="0" lvl="7"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8pPr>
            <a:lvl9pPr marL="4114800" marR="0" lvl="8" indent="-304800" algn="l" rtl="0">
              <a:lnSpc>
                <a:spcPct val="115000"/>
              </a:lnSpc>
              <a:spcBef>
                <a:spcPts val="1600"/>
              </a:spcBef>
              <a:spcAft>
                <a:spcPts val="1600"/>
              </a:spcAft>
              <a:buClr>
                <a:schemeClr val="dk2"/>
              </a:buClr>
              <a:buSzPts val="1200"/>
              <a:buFont typeface="Arial"/>
              <a:buChar char="■"/>
              <a:defRPr sz="1200" b="0" i="0" u="none" strike="noStrike" cap="none">
                <a:solidFill>
                  <a:schemeClr val="dk2"/>
                </a:solidFill>
                <a:latin typeface="Arial"/>
                <a:ea typeface="Arial"/>
                <a:cs typeface="Arial"/>
                <a:sym typeface="Arial"/>
              </a:defRPr>
            </a:lvl9pPr>
          </a:lstStyle>
          <a:p>
            <a:pPr marL="114300" indent="0">
              <a:lnSpc>
                <a:spcPct val="100000"/>
              </a:lnSpc>
              <a:spcAft>
                <a:spcPts val="1800"/>
              </a:spcAft>
              <a:buClr>
                <a:srgbClr val="FFFFFF"/>
              </a:buClr>
              <a:buSzPts val="1200"/>
              <a:buNone/>
            </a:pPr>
            <a:r>
              <a:rPr lang="sv-SE" sz="4000" b="1" dirty="0">
                <a:solidFill>
                  <a:srgbClr val="D4EB8E"/>
                </a:solidFill>
                <a:latin typeface="+mj-lt"/>
                <a:ea typeface="Roboto Light" panose="02000000000000000000" pitchFamily="2" charset="0"/>
                <a:cs typeface="Roboto Light" panose="02000000000000000000" pitchFamily="2" charset="0"/>
                <a:sym typeface="Lato"/>
              </a:rPr>
              <a:t>Samarbeta</a:t>
            </a:r>
          </a:p>
          <a:p>
            <a:pPr marL="381000" indent="-266700">
              <a:lnSpc>
                <a:spcPct val="100000"/>
              </a:lnSpc>
              <a:spcBef>
                <a:spcPts val="1000"/>
              </a:spcBef>
              <a:buClr>
                <a:srgbClr val="D4EB8E"/>
              </a:buClr>
              <a:buSzPts val="1200"/>
              <a:buFont typeface="Lato"/>
              <a:buChar char="●"/>
            </a:pPr>
            <a:r>
              <a:rPr lang="sv-SE" sz="1800" dirty="0">
                <a:solidFill>
                  <a:srgbClr val="D4EB8E"/>
                </a:solidFill>
                <a:latin typeface="+mn-lt"/>
                <a:ea typeface="Roboto Light" panose="02000000000000000000" pitchFamily="2" charset="0"/>
                <a:cs typeface="Roboto Light" panose="02000000000000000000" pitchFamily="2" charset="0"/>
                <a:sym typeface="Lato"/>
              </a:rPr>
              <a:t>Ta hjälp av andra! Involvera andra kompetenser.</a:t>
            </a:r>
          </a:p>
          <a:p>
            <a:pPr marL="381000" indent="-266700">
              <a:lnSpc>
                <a:spcPct val="100000"/>
              </a:lnSpc>
              <a:spcBef>
                <a:spcPts val="1000"/>
              </a:spcBef>
              <a:buClr>
                <a:srgbClr val="D4EB8E"/>
              </a:buClr>
              <a:buSzPts val="1200"/>
              <a:buFont typeface="Lato"/>
              <a:buChar char="●"/>
            </a:pPr>
            <a:r>
              <a:rPr lang="sv-SE" sz="1800" dirty="0">
                <a:solidFill>
                  <a:srgbClr val="D4EB8E"/>
                </a:solidFill>
                <a:latin typeface="+mn-lt"/>
                <a:ea typeface="Roboto Light" panose="02000000000000000000" pitchFamily="2" charset="0"/>
                <a:cs typeface="Roboto Light" panose="02000000000000000000" pitchFamily="2" charset="0"/>
                <a:sym typeface="Lato"/>
              </a:rPr>
              <a:t>Inspireras av andra initiativ.</a:t>
            </a:r>
          </a:p>
          <a:p>
            <a:pPr marL="381000" indent="-266700">
              <a:lnSpc>
                <a:spcPct val="100000"/>
              </a:lnSpc>
              <a:spcBef>
                <a:spcPts val="1000"/>
              </a:spcBef>
              <a:buClr>
                <a:srgbClr val="D4EB8E"/>
              </a:buClr>
              <a:buSzPts val="1200"/>
              <a:buFont typeface="Lato"/>
              <a:buChar char="●"/>
            </a:pPr>
            <a:r>
              <a:rPr lang="sv-SE" sz="1800" dirty="0">
                <a:solidFill>
                  <a:srgbClr val="D4EB8E"/>
                </a:solidFill>
                <a:latin typeface="+mn-lt"/>
                <a:ea typeface="Roboto Light" panose="02000000000000000000" pitchFamily="2" charset="0"/>
                <a:cs typeface="Roboto Light" panose="02000000000000000000" pitchFamily="2" charset="0"/>
                <a:sym typeface="Lato"/>
              </a:rPr>
              <a:t>Kontakta förvaltningens ekonomifunktion eller innovationsledare för mer information och stöd.</a:t>
            </a:r>
          </a:p>
        </p:txBody>
      </p:sp>
      <p:pic>
        <p:nvPicPr>
          <p:cNvPr id="10" name="Bildobjekt 9" descr="En bild som visar text, Teckensnitt, design, logotyp&#10;&#10;Automatiskt genererad beskrivning">
            <a:extLst>
              <a:ext uri="{FF2B5EF4-FFF2-40B4-BE49-F238E27FC236}">
                <a16:creationId xmlns:a16="http://schemas.microsoft.com/office/drawing/2014/main" id="{9EFDCECA-FB80-A564-D12F-8217FA2DD7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4800" y="5479200"/>
            <a:ext cx="936000" cy="936000"/>
          </a:xfrm>
          <a:prstGeom prst="rect">
            <a:avLst/>
          </a:prstGeom>
        </p:spPr>
      </p:pic>
    </p:spTree>
    <p:extLst>
      <p:ext uri="{BB962C8B-B14F-4D97-AF65-F5344CB8AC3E}">
        <p14:creationId xmlns:p14="http://schemas.microsoft.com/office/powerpoint/2010/main" val="3077451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65F13C2D-8A33-1711-58E5-496EEC5318E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6" name="Google Shape;331;p67">
            <a:extLst>
              <a:ext uri="{FF2B5EF4-FFF2-40B4-BE49-F238E27FC236}">
                <a16:creationId xmlns:a16="http://schemas.microsoft.com/office/drawing/2014/main" id="{4A36AA0B-04A6-0841-7ED5-BDB7CEC4DB15}"/>
              </a:ext>
            </a:extLst>
          </p:cNvPr>
          <p:cNvSpPr txBox="1">
            <a:spLocks/>
          </p:cNvSpPr>
          <p:nvPr/>
        </p:nvSpPr>
        <p:spPr>
          <a:xfrm>
            <a:off x="965822" y="1051560"/>
            <a:ext cx="7324738" cy="3528060"/>
          </a:xfrm>
          <a:prstGeom prst="rect">
            <a:avLst/>
          </a:prstGeom>
          <a:solidFill>
            <a:schemeClr val="tx1"/>
          </a:solidFill>
          <a:ln>
            <a:noFill/>
          </a:ln>
        </p:spPr>
        <p:txBody>
          <a:bodyPr spcFirstLastPara="1" wrap="square" lIns="75650" tIns="75650" rIns="75650" bIns="75650" anchor="ctr"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1pPr>
            <a:lvl2pPr marL="914400" marR="0" lvl="1"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2pPr>
            <a:lvl3pPr marL="1371600" marR="0" lvl="2"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3pPr>
            <a:lvl4pPr marL="1828800" marR="0" lvl="3"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4pPr>
            <a:lvl5pPr marL="2286000" marR="0" lvl="4"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5pPr>
            <a:lvl6pPr marL="2743200" marR="0" lvl="5"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6pPr>
            <a:lvl7pPr marL="3200400" marR="0" lvl="6"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7pPr>
            <a:lvl8pPr marL="3657600" marR="0" lvl="7"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8pPr>
            <a:lvl9pPr marL="4114800" marR="0" lvl="8" indent="-304800" algn="l" rtl="0">
              <a:lnSpc>
                <a:spcPct val="115000"/>
              </a:lnSpc>
              <a:spcBef>
                <a:spcPts val="1600"/>
              </a:spcBef>
              <a:spcAft>
                <a:spcPts val="1600"/>
              </a:spcAft>
              <a:buClr>
                <a:schemeClr val="dk2"/>
              </a:buClr>
              <a:buSzPts val="1200"/>
              <a:buFont typeface="Arial"/>
              <a:buChar char="■"/>
              <a:defRPr sz="1200" b="0" i="0" u="none" strike="noStrike" cap="none">
                <a:solidFill>
                  <a:schemeClr val="dk2"/>
                </a:solidFill>
                <a:latin typeface="Arial"/>
                <a:ea typeface="Arial"/>
                <a:cs typeface="Arial"/>
                <a:sym typeface="Arial"/>
              </a:defRPr>
            </a:lvl9pPr>
          </a:lstStyle>
          <a:p>
            <a:pPr marL="114300" indent="0">
              <a:lnSpc>
                <a:spcPct val="100000"/>
              </a:lnSpc>
              <a:spcAft>
                <a:spcPts val="1800"/>
              </a:spcAft>
              <a:buClr>
                <a:srgbClr val="FFFFFF"/>
              </a:buClr>
              <a:buSzPts val="1200"/>
              <a:buNone/>
            </a:pPr>
            <a:r>
              <a:rPr lang="sv-SE" sz="4000" b="1" dirty="0">
                <a:solidFill>
                  <a:srgbClr val="D4EB8E"/>
                </a:solidFill>
                <a:latin typeface="+mj-lt"/>
              </a:rPr>
              <a:t>Följ upp, lär och håll i</a:t>
            </a:r>
            <a:endParaRPr lang="sv-SE" sz="4000" b="1" dirty="0">
              <a:solidFill>
                <a:srgbClr val="D4EB8E"/>
              </a:solidFill>
              <a:latin typeface="+mj-lt"/>
              <a:ea typeface="Roboto Light" panose="02000000000000000000" pitchFamily="2" charset="0"/>
              <a:cs typeface="Roboto Light" panose="02000000000000000000" pitchFamily="2" charset="0"/>
              <a:sym typeface="Lato"/>
            </a:endParaRPr>
          </a:p>
          <a:p>
            <a:pPr marL="114300" indent="0">
              <a:lnSpc>
                <a:spcPct val="100000"/>
              </a:lnSpc>
              <a:spcBef>
                <a:spcPts val="1000"/>
              </a:spcBef>
              <a:buClr>
                <a:srgbClr val="FFFFFF"/>
              </a:buClr>
              <a:buSzPts val="1200"/>
              <a:buNone/>
            </a:pPr>
            <a:r>
              <a:rPr lang="sv-SE" sz="1800" dirty="0">
                <a:solidFill>
                  <a:srgbClr val="D4EB8E"/>
                </a:solidFill>
                <a:latin typeface="+mn-lt"/>
                <a:ea typeface="Roboto Light" panose="02000000000000000000" pitchFamily="2" charset="0"/>
                <a:cs typeface="Roboto Light" panose="02000000000000000000" pitchFamily="2" charset="0"/>
                <a:sym typeface="Lato"/>
              </a:rPr>
              <a:t>Kom ihåg:</a:t>
            </a:r>
          </a:p>
          <a:p>
            <a:pPr marL="400050" indent="-285750">
              <a:lnSpc>
                <a:spcPct val="100000"/>
              </a:lnSpc>
              <a:spcBef>
                <a:spcPts val="1000"/>
              </a:spcBef>
              <a:buClr>
                <a:srgbClr val="D4EB8E"/>
              </a:buClr>
              <a:buSzPts val="1200"/>
            </a:pPr>
            <a:r>
              <a:rPr lang="sv-SE" sz="1800" dirty="0">
                <a:solidFill>
                  <a:srgbClr val="D4EB8E"/>
                </a:solidFill>
                <a:latin typeface="+mn-lt"/>
                <a:ea typeface="Roboto Light" panose="02000000000000000000" pitchFamily="2" charset="0"/>
                <a:cs typeface="Roboto Light" panose="02000000000000000000" pitchFamily="2" charset="0"/>
                <a:sym typeface="Lato"/>
              </a:rPr>
              <a:t>Effekter av förändringar och innovationer uppstår i användandet.</a:t>
            </a:r>
          </a:p>
          <a:p>
            <a:pPr marL="400050" indent="-285750">
              <a:lnSpc>
                <a:spcPct val="100000"/>
              </a:lnSpc>
              <a:spcBef>
                <a:spcPts val="1000"/>
              </a:spcBef>
              <a:buClr>
                <a:srgbClr val="D4EB8E"/>
              </a:buClr>
              <a:buSzPts val="1200"/>
            </a:pPr>
            <a:r>
              <a:rPr lang="sv-SE" sz="1800" dirty="0">
                <a:solidFill>
                  <a:srgbClr val="D4EB8E"/>
                </a:solidFill>
                <a:latin typeface="+mn-lt"/>
                <a:ea typeface="Roboto Light" panose="02000000000000000000" pitchFamily="2" charset="0"/>
                <a:cs typeface="Roboto Light" panose="02000000000000000000" pitchFamily="2" charset="0"/>
                <a:sym typeface="Lato"/>
              </a:rPr>
              <a:t>Det kan ta tid att förverkliga effekter.</a:t>
            </a:r>
          </a:p>
          <a:p>
            <a:pPr marL="400050" indent="-285750">
              <a:lnSpc>
                <a:spcPct val="100000"/>
              </a:lnSpc>
              <a:spcBef>
                <a:spcPts val="1000"/>
              </a:spcBef>
              <a:buClr>
                <a:srgbClr val="D4EB8E"/>
              </a:buClr>
              <a:buSzPts val="1200"/>
            </a:pPr>
            <a:r>
              <a:rPr lang="sv-SE" sz="1800" dirty="0">
                <a:solidFill>
                  <a:srgbClr val="D4EB8E"/>
                </a:solidFill>
                <a:latin typeface="+mn-lt"/>
                <a:ea typeface="Roboto Light" panose="02000000000000000000" pitchFamily="2" charset="0"/>
                <a:cs typeface="Roboto Light" panose="02000000000000000000" pitchFamily="2" charset="0"/>
                <a:sym typeface="Lato"/>
              </a:rPr>
              <a:t>Önskad utveckling främjas av att kontinuerligt följa upp initiativet.</a:t>
            </a:r>
          </a:p>
          <a:p>
            <a:pPr marL="400050" indent="-285750">
              <a:lnSpc>
                <a:spcPct val="100000"/>
              </a:lnSpc>
              <a:spcBef>
                <a:spcPts val="1000"/>
              </a:spcBef>
              <a:buClr>
                <a:srgbClr val="D4EB8E"/>
              </a:buClr>
              <a:buSzPts val="1200"/>
            </a:pPr>
            <a:r>
              <a:rPr lang="sv-SE" sz="1800" dirty="0">
                <a:solidFill>
                  <a:srgbClr val="D4EB8E"/>
                </a:solidFill>
                <a:latin typeface="+mn-lt"/>
                <a:ea typeface="Roboto Light" panose="02000000000000000000" pitchFamily="2" charset="0"/>
                <a:cs typeface="Roboto Light" panose="02000000000000000000" pitchFamily="2" charset="0"/>
                <a:sym typeface="Lato"/>
              </a:rPr>
              <a:t>Fira framgångar! Synliggör resultat!</a:t>
            </a:r>
          </a:p>
        </p:txBody>
      </p:sp>
      <p:pic>
        <p:nvPicPr>
          <p:cNvPr id="8" name="Bildobjekt 7" descr="En bild som visar text, logotyp, symbol, Teckensnitt&#10;&#10;Automatiskt genererad beskrivning">
            <a:extLst>
              <a:ext uri="{FF2B5EF4-FFF2-40B4-BE49-F238E27FC236}">
                <a16:creationId xmlns:a16="http://schemas.microsoft.com/office/drawing/2014/main" id="{B83CD821-1ECF-05BA-BA15-CF28873769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4828" y="5480635"/>
            <a:ext cx="936000" cy="936000"/>
          </a:xfrm>
          <a:prstGeom prst="rect">
            <a:avLst/>
          </a:prstGeom>
        </p:spPr>
      </p:pic>
    </p:spTree>
    <p:extLst>
      <p:ext uri="{BB962C8B-B14F-4D97-AF65-F5344CB8AC3E}">
        <p14:creationId xmlns:p14="http://schemas.microsoft.com/office/powerpoint/2010/main" val="2892692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Rubrik 8">
            <a:extLst>
              <a:ext uri="{FF2B5EF4-FFF2-40B4-BE49-F238E27FC236}">
                <a16:creationId xmlns:a16="http://schemas.microsoft.com/office/drawing/2014/main" id="{A82CC181-E450-90C5-77B4-A7761C3D347D}"/>
              </a:ext>
            </a:extLst>
          </p:cNvPr>
          <p:cNvSpPr>
            <a:spLocks noGrp="1"/>
          </p:cNvSpPr>
          <p:nvPr>
            <p:ph type="ctrTitle"/>
          </p:nvPr>
        </p:nvSpPr>
        <p:spPr>
          <a:xfrm>
            <a:off x="874800" y="874800"/>
            <a:ext cx="9576883" cy="553998"/>
          </a:xfrm>
        </p:spPr>
        <p:txBody>
          <a:bodyPr/>
          <a:lstStyle/>
          <a:p>
            <a:r>
              <a:rPr lang="sv-SE" dirty="0">
                <a:solidFill>
                  <a:srgbClr val="D4EB8E"/>
                </a:solidFill>
              </a:rPr>
              <a:t>Stödmaterial</a:t>
            </a:r>
          </a:p>
        </p:txBody>
      </p:sp>
      <p:sp>
        <p:nvSpPr>
          <p:cNvPr id="13" name="Platshållare för text 9">
            <a:extLst>
              <a:ext uri="{FF2B5EF4-FFF2-40B4-BE49-F238E27FC236}">
                <a16:creationId xmlns:a16="http://schemas.microsoft.com/office/drawing/2014/main" id="{56B1AA7B-F0BA-3350-1403-D06F326C56C9}"/>
              </a:ext>
            </a:extLst>
          </p:cNvPr>
          <p:cNvSpPr>
            <a:spLocks noGrp="1"/>
          </p:cNvSpPr>
          <p:nvPr>
            <p:ph type="body" sz="half" idx="2"/>
          </p:nvPr>
        </p:nvSpPr>
        <p:spPr>
          <a:xfrm>
            <a:off x="874799" y="1440000"/>
            <a:ext cx="8566381" cy="3091579"/>
          </a:xfrm>
        </p:spPr>
        <p:txBody>
          <a:bodyPr/>
          <a:lstStyle/>
          <a:p>
            <a:r>
              <a:rPr lang="sv-SE" dirty="0">
                <a:solidFill>
                  <a:srgbClr val="D4EB8E"/>
                </a:solidFill>
              </a:rPr>
              <a:t>På intranätet [Portalen / Hjälp och stöd / Effekthemtagning] finns förutom denna presentation ett dialogstöd och en guide för effekthemtagning.</a:t>
            </a:r>
          </a:p>
          <a:p>
            <a:r>
              <a:rPr lang="sv-SE" dirty="0">
                <a:solidFill>
                  <a:srgbClr val="D4EB8E"/>
                </a:solidFill>
              </a:rPr>
              <a:t>Börja gärna med att använda dialogstödet innan steget att börja använda guiden för effekthemtagning. Fundera på vem som behöver vara med och prata om initiativets effekter, kostnader, angelägenhet och genomförbarhet och bjud in till en dialog.</a:t>
            </a:r>
          </a:p>
          <a:p>
            <a:r>
              <a:rPr lang="sv-SE" dirty="0">
                <a:solidFill>
                  <a:srgbClr val="D4EB8E"/>
                </a:solidFill>
              </a:rPr>
              <a:t>Guide för effekthemtagning hjälper dig att ta fram ett tydligt underlag inför beslut om att genomföra eller skala upp ett initiativ. Guiden ger stöd för att redovisa och följa effekter, beräkna och redovisa kostnader samt bedöma angelägenhet och genomförbarhet.</a:t>
            </a:r>
          </a:p>
        </p:txBody>
      </p:sp>
      <p:pic>
        <p:nvPicPr>
          <p:cNvPr id="2" name="Bildobjekt 1" descr="En bild som visar text, logotyp, symbol, Teckensnitt&#10;&#10;Automatiskt genererad beskrivning">
            <a:extLst>
              <a:ext uri="{FF2B5EF4-FFF2-40B4-BE49-F238E27FC236}">
                <a16:creationId xmlns:a16="http://schemas.microsoft.com/office/drawing/2014/main" id="{1E4F43A4-9DC9-D1A4-09C6-0701EF86ED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4828" y="5480635"/>
            <a:ext cx="936000" cy="936000"/>
          </a:xfrm>
          <a:prstGeom prst="rect">
            <a:avLst/>
          </a:prstGeom>
        </p:spPr>
      </p:pic>
    </p:spTree>
    <p:extLst>
      <p:ext uri="{BB962C8B-B14F-4D97-AF65-F5344CB8AC3E}">
        <p14:creationId xmlns:p14="http://schemas.microsoft.com/office/powerpoint/2010/main" val="1548364297"/>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755A38178A2D54C8E5C85C3E6D4E196" ma:contentTypeVersion="1" ma:contentTypeDescription="Skapa ett nytt dokument." ma:contentTypeScope="" ma:versionID="fc5bfc9f68beb5e59f907f52a3c75b11">
  <xsd:schema xmlns:xsd="http://www.w3.org/2001/XMLSchema" xmlns:xs="http://www.w3.org/2001/XMLSchema" xmlns:p="http://schemas.microsoft.com/office/2006/metadata/properties" xmlns:ns2="ab45f467-b5b2-40de-b0ea-a1591ac2096d" targetNamespace="http://schemas.microsoft.com/office/2006/metadata/properties" ma:root="true" ma:fieldsID="03839d1412f407ff1eca70acaabdfea8" ns2:_="">
    <xsd:import namespace="ab45f467-b5b2-40de-b0ea-a1591ac2096d"/>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5f467-b5b2-40de-b0ea-a1591ac2096d"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411A9FA-FAAE-4F42-B6C8-10883C44A1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45f467-b5b2-40de-b0ea-a1591ac209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3.xml><?xml version="1.0" encoding="utf-8"?>
<ds:datastoreItem xmlns:ds="http://schemas.openxmlformats.org/officeDocument/2006/customXml" ds:itemID="{F0512BB2-E732-436A-B277-2DBDCAA4D4D2}">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ab45f467-b5b2-40de-b0ea-a1591ac2096d"/>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HBG_PPT_Mall_01</Template>
  <TotalTime>652</TotalTime>
  <Words>585</Words>
  <Application>Microsoft Office PowerPoint</Application>
  <PresentationFormat>Bredbild</PresentationFormat>
  <Paragraphs>52</Paragraphs>
  <Slides>11</Slides>
  <Notes>0</Notes>
  <HiddenSlides>0</HiddenSlides>
  <MMClips>0</MMClips>
  <ScaleCrop>false</ScaleCrop>
  <HeadingPairs>
    <vt:vector size="6" baseType="variant">
      <vt:variant>
        <vt:lpstr>Använt teckensnitt</vt:lpstr>
      </vt:variant>
      <vt:variant>
        <vt:i4>5</vt:i4>
      </vt:variant>
      <vt:variant>
        <vt:lpstr>Tema</vt:lpstr>
      </vt:variant>
      <vt:variant>
        <vt:i4>7</vt:i4>
      </vt:variant>
      <vt:variant>
        <vt:lpstr>Bildrubriker</vt:lpstr>
      </vt:variant>
      <vt:variant>
        <vt:i4>11</vt:i4>
      </vt:variant>
    </vt:vector>
  </HeadingPairs>
  <TitlesOfParts>
    <vt:vector size="23" baseType="lpstr">
      <vt:lpstr>Roboto Light</vt:lpstr>
      <vt:lpstr>Helsingborg Sans</vt:lpstr>
      <vt:lpstr>Arial</vt:lpstr>
      <vt:lpstr>Lato</vt:lpstr>
      <vt:lpstr>Calibri</vt:lpstr>
      <vt:lpstr>1_HBG-Helsingborgstegel</vt:lpstr>
      <vt:lpstr>2_HBG-Palsjo</vt:lpstr>
      <vt:lpstr>3_HBG-Vintersund</vt:lpstr>
      <vt:lpstr>4_HBG-Raps</vt:lpstr>
      <vt:lpstr>5_HBG-Sommarsund</vt:lpstr>
      <vt:lpstr>6_HBG-Vit-Rhododendron</vt:lpstr>
      <vt:lpstr>7_HBG-Vit-Bris</vt:lpstr>
      <vt:lpstr>Effekthemtagning</vt:lpstr>
      <vt:lpstr>Inledning</vt:lpstr>
      <vt:lpstr>PowerPoint-presentation</vt:lpstr>
      <vt:lpstr>Varför effekthemtagning?</vt:lpstr>
      <vt:lpstr>PowerPoint-presentation</vt:lpstr>
      <vt:lpstr>Arbeta systematiskt med effekthemtagning</vt:lpstr>
      <vt:lpstr>Önskad förändring och tydliga effektmål</vt:lpstr>
      <vt:lpstr>Fiktiva exempel på effektmål</vt:lpstr>
      <vt:lpstr>PowerPoint-presentation</vt:lpstr>
      <vt:lpstr>PowerPoint-presentation</vt:lpstr>
      <vt:lpstr>Stödmaterial</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Nunc consequat et arcu sed commodo</dc:title>
  <dc:creator>Thornberg Anders - SLF</dc:creator>
  <cp:lastModifiedBy>Thornberg Anders - SLF</cp:lastModifiedBy>
  <cp:revision>70</cp:revision>
  <dcterms:created xsi:type="dcterms:W3CDTF">2023-04-24T07:06:30Z</dcterms:created>
  <dcterms:modified xsi:type="dcterms:W3CDTF">2023-08-08T07:49:28Z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0x010100A755A38178A2D54C8E5C85C3E6D4E196</vt:lpwstr>
  </property>
</Properties>
</file>