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19"/>
  </p:notesMasterIdLst>
  <p:handoutMasterIdLst>
    <p:handoutMasterId r:id="rId20"/>
  </p:handoutMasterIdLst>
  <p:sldIdLst>
    <p:sldId id="974" r:id="rId8"/>
    <p:sldId id="976" r:id="rId9"/>
    <p:sldId id="983" r:id="rId10"/>
    <p:sldId id="977" r:id="rId11"/>
    <p:sldId id="978" r:id="rId12"/>
    <p:sldId id="979" r:id="rId13"/>
    <p:sldId id="984" r:id="rId14"/>
    <p:sldId id="985" r:id="rId15"/>
    <p:sldId id="986" r:id="rId16"/>
    <p:sldId id="987" r:id="rId17"/>
    <p:sldId id="988" r:id="rId18"/>
  </p:sldIdLst>
  <p:sldSz cx="12192000" cy="6858000"/>
  <p:notesSz cx="6858000" cy="9144000"/>
  <p:embeddedFontLst>
    <p:embeddedFont>
      <p:font typeface="Helsingborg Sans" pitchFamily="2" charset="0"/>
      <p:regular r:id="rId21"/>
      <p:bold r:id="rId22"/>
    </p:embeddedFont>
    <p:embeddedFont>
      <p:font typeface="Roboto Light" panose="02000000000000000000" pitchFamily="2" charset="0"/>
      <p:regular r:id="rId23"/>
      <p:italic r:id="rId24"/>
    </p:embeddedFont>
    <p:embeddedFont>
      <p:font typeface="Calibri" panose="020F0502020204030204" pitchFamily="34" charset="0"/>
      <p:regular r:id="rId25"/>
      <p:bold r:id="rId26"/>
      <p:italic r:id="rId27"/>
      <p:boldItalic r:id="rId28"/>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27" autoAdjust="0"/>
  </p:normalViewPr>
  <p:slideViewPr>
    <p:cSldViewPr snapToGrid="0">
      <p:cViewPr varScale="1">
        <p:scale>
          <a:sx n="160" d="100"/>
          <a:sy n="160" d="100"/>
        </p:scale>
        <p:origin x="264" y="138"/>
      </p:cViewPr>
      <p:guideLst>
        <p:guide orient="horz" pos="2160"/>
        <p:guide pos="3840"/>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3.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2023-02-23</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2023-02-23</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smtClean="0"/>
              <a:t>Klicka på ikonen för att lägga till en bild</a:t>
            </a:r>
            <a:endParaRPr lang="sv-SE" dirty="0"/>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smtClean="0"/>
              <a:t>Klicka på ikonen för att lägga till en bild</a:t>
            </a:r>
            <a:endParaRPr lang="sv-SE" dirty="0"/>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smtClean="0"/>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Nulägeskarta</a:t>
            </a:r>
            <a:endParaRPr lang="sv-SE" dirty="0"/>
          </a:p>
        </p:txBody>
      </p:sp>
      <p:sp>
        <p:nvSpPr>
          <p:cNvPr id="3" name="Underrubrik 2"/>
          <p:cNvSpPr>
            <a:spLocks noGrp="1"/>
          </p:cNvSpPr>
          <p:nvPr>
            <p:ph type="subTitle" idx="1"/>
          </p:nvPr>
        </p:nvSpPr>
        <p:spPr/>
        <p:txBody>
          <a:bodyPr/>
          <a:lstStyle/>
          <a:p>
            <a:r>
              <a:rPr lang="sv-SE" dirty="0"/>
              <a:t>Stödfrågor till nulägeskartans </a:t>
            </a:r>
            <a:r>
              <a:rPr lang="sv-SE" dirty="0" smtClean="0"/>
              <a:t>områden</a:t>
            </a:r>
            <a:endParaRPr lang="sv-SE" dirty="0"/>
          </a:p>
        </p:txBody>
      </p:sp>
    </p:spTree>
    <p:extLst>
      <p:ext uri="{BB962C8B-B14F-4D97-AF65-F5344CB8AC3E}">
        <p14:creationId xmlns:p14="http://schemas.microsoft.com/office/powerpoint/2010/main" val="2296730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a:t>Nulägesanalys</a:t>
            </a:r>
          </a:p>
        </p:txBody>
      </p:sp>
      <p:sp>
        <p:nvSpPr>
          <p:cNvPr id="5" name="Platshållare för text 4"/>
          <p:cNvSpPr>
            <a:spLocks noGrp="1"/>
          </p:cNvSpPr>
          <p:nvPr>
            <p:ph type="body" sz="half" idx="2"/>
          </p:nvPr>
        </p:nvSpPr>
        <p:spPr>
          <a:xfrm>
            <a:off x="864000" y="1444103"/>
            <a:ext cx="9576883" cy="1742936"/>
          </a:xfrm>
        </p:spPr>
        <p:txBody>
          <a:bodyPr/>
          <a:lstStyle/>
          <a:p>
            <a:pPr marL="285750" indent="-285750">
              <a:buFont typeface="Arial" panose="020B0604020202020204" pitchFamily="34" charset="0"/>
              <a:buChar char="•"/>
            </a:pPr>
            <a:r>
              <a:rPr lang="sv-SE" dirty="0"/>
              <a:t>En nulägesanalys syftar till att ge en välgrundad bild av nuläget och samtidigt peka på områden för </a:t>
            </a:r>
            <a:r>
              <a:rPr lang="sv-SE" dirty="0" smtClean="0"/>
              <a:t>utveckling.</a:t>
            </a:r>
            <a:endParaRPr lang="sv-SE" dirty="0"/>
          </a:p>
          <a:p>
            <a:pPr marL="285750" indent="-285750">
              <a:buFont typeface="Arial" panose="020B0604020202020204" pitchFamily="34" charset="0"/>
              <a:buChar char="•"/>
            </a:pPr>
            <a:r>
              <a:rPr lang="sv-SE" dirty="0"/>
              <a:t>Nulägesanalysen är ett underlag för politiken att prioritera och ange inriktning och </a:t>
            </a:r>
            <a:r>
              <a:rPr lang="sv-SE" dirty="0" smtClean="0"/>
              <a:t>mål.</a:t>
            </a:r>
            <a:endParaRPr lang="sv-SE" dirty="0"/>
          </a:p>
          <a:p>
            <a:pPr marL="285750" indent="-285750">
              <a:buFont typeface="Arial" panose="020B0604020202020204" pitchFamily="34" charset="0"/>
              <a:buChar char="•"/>
            </a:pPr>
            <a:r>
              <a:rPr lang="sv-SE" dirty="0"/>
              <a:t>Nulägesanalysen sammanfattas i en </a:t>
            </a:r>
            <a:r>
              <a:rPr lang="sv-SE" dirty="0" smtClean="0"/>
              <a:t>nulägeskarta.</a:t>
            </a:r>
            <a:endParaRPr lang="sv-SE" dirty="0"/>
          </a:p>
        </p:txBody>
      </p:sp>
    </p:spTree>
    <p:extLst>
      <p:ext uri="{BB962C8B-B14F-4D97-AF65-F5344CB8AC3E}">
        <p14:creationId xmlns:p14="http://schemas.microsoft.com/office/powerpoint/2010/main" val="3957926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smtClean="0"/>
              <a:t>Nulägeskartan</a:t>
            </a:r>
            <a:endParaRPr lang="sv-SE" dirty="0"/>
          </a:p>
        </p:txBody>
      </p:sp>
      <p:sp>
        <p:nvSpPr>
          <p:cNvPr id="5" name="Platshållare för text 4"/>
          <p:cNvSpPr>
            <a:spLocks noGrp="1"/>
          </p:cNvSpPr>
          <p:nvPr>
            <p:ph type="body" sz="half" idx="2"/>
          </p:nvPr>
        </p:nvSpPr>
        <p:spPr>
          <a:xfrm>
            <a:off x="864000" y="1444103"/>
            <a:ext cx="9576883" cy="2450822"/>
          </a:xfrm>
        </p:spPr>
        <p:txBody>
          <a:bodyPr/>
          <a:lstStyle/>
          <a:p>
            <a:pPr marL="285750" indent="-285750">
              <a:buFont typeface="Arial" panose="020B0604020202020204" pitchFamily="34" charset="0"/>
              <a:buChar char="•"/>
            </a:pPr>
            <a:r>
              <a:rPr lang="sv-SE" dirty="0"/>
              <a:t>Syftet med nulägeskartan är att i sammanfattad form kommunicera förvaltningens viktigaste slutsatser till </a:t>
            </a:r>
            <a:r>
              <a:rPr lang="sv-SE" dirty="0" smtClean="0"/>
              <a:t>nämnden.</a:t>
            </a:r>
            <a:endParaRPr lang="sv-SE" dirty="0"/>
          </a:p>
          <a:p>
            <a:pPr marL="285750" indent="-285750">
              <a:buFont typeface="Arial" panose="020B0604020202020204" pitchFamily="34" charset="0"/>
              <a:buChar char="•"/>
            </a:pPr>
            <a:r>
              <a:rPr lang="sv-SE" dirty="0"/>
              <a:t>Nulägeskartan ska vara ett stöd för de förtroendevalda att förstå nämndens </a:t>
            </a:r>
            <a:r>
              <a:rPr lang="sv-SE" dirty="0" smtClean="0"/>
              <a:t>nuläge.</a:t>
            </a:r>
            <a:endParaRPr lang="sv-SE" dirty="0"/>
          </a:p>
          <a:p>
            <a:pPr marL="285750" indent="-285750">
              <a:buFont typeface="Arial" panose="020B0604020202020204" pitchFamily="34" charset="0"/>
              <a:buChar char="•"/>
            </a:pPr>
            <a:r>
              <a:rPr lang="sv-SE" dirty="0"/>
              <a:t>Vi kompletterar nulägeskartan med djupare analys och förklaring</a:t>
            </a:r>
            <a:br>
              <a:rPr lang="sv-SE" dirty="0"/>
            </a:br>
            <a:r>
              <a:rPr lang="sv-SE" dirty="0"/>
              <a:t>(till exempel kvalitetsrapporter, verksamhetsberättelser, trend- och omvärldsanalys</a:t>
            </a:r>
            <a:r>
              <a:rPr lang="sv-SE" dirty="0" smtClean="0"/>
              <a:t>).</a:t>
            </a:r>
            <a:endParaRPr lang="sv-SE" dirty="0"/>
          </a:p>
          <a:p>
            <a:pPr marL="285750" indent="-285750">
              <a:buFont typeface="Arial" panose="020B0604020202020204" pitchFamily="34" charset="0"/>
              <a:buChar char="•"/>
            </a:pPr>
            <a:r>
              <a:rPr lang="sv-SE" dirty="0"/>
              <a:t>Nulägeskartan bygger på en mall som är gemensam för alla </a:t>
            </a:r>
            <a:r>
              <a:rPr lang="sv-SE" dirty="0" smtClean="0"/>
              <a:t>nämnder.</a:t>
            </a:r>
            <a:endParaRPr lang="sv-SE" dirty="0"/>
          </a:p>
        </p:txBody>
      </p:sp>
    </p:spTree>
    <p:extLst>
      <p:ext uri="{BB962C8B-B14F-4D97-AF65-F5344CB8AC3E}">
        <p14:creationId xmlns:p14="http://schemas.microsoft.com/office/powerpoint/2010/main" val="1497293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p:cNvPicPr>
            <a:picLocks noChangeAspect="1"/>
          </p:cNvPicPr>
          <p:nvPr/>
        </p:nvPicPr>
        <p:blipFill>
          <a:blip r:embed="rId2"/>
          <a:stretch>
            <a:fillRect/>
          </a:stretch>
        </p:blipFill>
        <p:spPr>
          <a:xfrm>
            <a:off x="1533446" y="406094"/>
            <a:ext cx="8805956" cy="6227787"/>
          </a:xfrm>
          <a:prstGeom prst="rect">
            <a:avLst/>
          </a:prstGeom>
          <a:ln w="6350">
            <a:solidFill>
              <a:schemeClr val="tx1"/>
            </a:solidFill>
          </a:ln>
        </p:spPr>
      </p:pic>
    </p:spTree>
    <p:extLst>
      <p:ext uri="{BB962C8B-B14F-4D97-AF65-F5344CB8AC3E}">
        <p14:creationId xmlns:p14="http://schemas.microsoft.com/office/powerpoint/2010/main" val="392730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ctrTitle"/>
          </p:nvPr>
        </p:nvSpPr>
        <p:spPr/>
        <p:txBody>
          <a:bodyPr/>
          <a:lstStyle/>
          <a:p>
            <a:r>
              <a:rPr lang="sv-SE" dirty="0"/>
              <a:t>Stödfrågor till nulägeskartans områden</a:t>
            </a:r>
          </a:p>
        </p:txBody>
      </p:sp>
    </p:spTree>
    <p:extLst>
      <p:ext uri="{BB962C8B-B14F-4D97-AF65-F5344CB8AC3E}">
        <p14:creationId xmlns:p14="http://schemas.microsoft.com/office/powerpoint/2010/main" val="8964752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p:txBody>
          <a:bodyPr/>
          <a:lstStyle/>
          <a:p>
            <a:r>
              <a:rPr lang="sv-SE" dirty="0"/>
              <a:t>De vi finns till för (våra målgrupper)</a:t>
            </a:r>
          </a:p>
        </p:txBody>
      </p:sp>
      <p:sp>
        <p:nvSpPr>
          <p:cNvPr id="6" name="Platshållare för text 5"/>
          <p:cNvSpPr>
            <a:spLocks noGrp="1"/>
          </p:cNvSpPr>
          <p:nvPr>
            <p:ph type="body" sz="half" idx="2"/>
          </p:nvPr>
        </p:nvSpPr>
        <p:spPr>
          <a:xfrm>
            <a:off x="864000" y="1444103"/>
            <a:ext cx="9576883" cy="3312597"/>
          </a:xfrm>
        </p:spPr>
        <p:txBody>
          <a:bodyPr/>
          <a:lstStyle/>
          <a:p>
            <a:r>
              <a:rPr lang="sv-SE" dirty="0"/>
              <a:t>Med begreppet ”de vi finns till för” syftar vi på de som använder våra tjänster och som kommer i kontakt med oss. De kan till exempel vara brukare, kunder, idrottsföreningar, föräldrar, trafikanter eller medarbetare.</a:t>
            </a:r>
          </a:p>
          <a:p>
            <a:r>
              <a:rPr lang="sv-SE" dirty="0" smtClean="0"/>
              <a:t>Här </a:t>
            </a:r>
            <a:r>
              <a:rPr lang="sv-SE" dirty="0"/>
              <a:t>söker vi svaret på vilka som är våra primära målgrupper</a:t>
            </a:r>
            <a:r>
              <a:rPr lang="sv-SE" dirty="0" smtClean="0"/>
              <a:t>.</a:t>
            </a:r>
          </a:p>
          <a:p>
            <a:endParaRPr lang="sv-SE" dirty="0"/>
          </a:p>
          <a:p>
            <a:r>
              <a:rPr lang="sv-SE" b="1" dirty="0" smtClean="0"/>
              <a:t>Stödfrågor</a:t>
            </a:r>
            <a:endParaRPr lang="sv-SE" b="1" dirty="0"/>
          </a:p>
          <a:p>
            <a:pPr marL="285750" indent="-285750">
              <a:buFont typeface="Arial" panose="020B0604020202020204" pitchFamily="34" charset="0"/>
              <a:buChar char="•"/>
            </a:pPr>
            <a:r>
              <a:rPr lang="sv-SE" dirty="0"/>
              <a:t>Vem finns vår verksamhet till för?</a:t>
            </a:r>
          </a:p>
          <a:p>
            <a:pPr marL="285750" indent="-285750">
              <a:buFont typeface="Arial" panose="020B0604020202020204" pitchFamily="34" charset="0"/>
              <a:buChar char="•"/>
            </a:pPr>
            <a:r>
              <a:rPr lang="sv-SE" dirty="0"/>
              <a:t>Vilka grupper av människor använder våra tjänster</a:t>
            </a:r>
            <a:r>
              <a:rPr lang="sv-SE" dirty="0" smtClean="0"/>
              <a:t>?</a:t>
            </a:r>
            <a:endParaRPr lang="sv-SE" dirty="0"/>
          </a:p>
        </p:txBody>
      </p:sp>
    </p:spTree>
    <p:extLst>
      <p:ext uri="{BB962C8B-B14F-4D97-AF65-F5344CB8AC3E}">
        <p14:creationId xmlns:p14="http://schemas.microsoft.com/office/powerpoint/2010/main" val="2025249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864000" y="864000"/>
            <a:ext cx="9576883" cy="553998"/>
          </a:xfrm>
        </p:spPr>
        <p:txBody>
          <a:bodyPr/>
          <a:lstStyle/>
          <a:p>
            <a:r>
              <a:rPr lang="sv-SE" dirty="0"/>
              <a:t>Behoven hos de vi finns till </a:t>
            </a:r>
            <a:r>
              <a:rPr lang="sv-SE" dirty="0" smtClean="0"/>
              <a:t>för</a:t>
            </a:r>
            <a:endParaRPr lang="sv-SE" dirty="0"/>
          </a:p>
        </p:txBody>
      </p:sp>
      <p:sp>
        <p:nvSpPr>
          <p:cNvPr id="6" name="Platshållare för text 5"/>
          <p:cNvSpPr>
            <a:spLocks noGrp="1"/>
          </p:cNvSpPr>
          <p:nvPr>
            <p:ph type="body" sz="half" idx="2"/>
          </p:nvPr>
        </p:nvSpPr>
        <p:spPr>
          <a:xfrm>
            <a:off x="864000" y="1444103"/>
            <a:ext cx="9576883" cy="3897372"/>
          </a:xfrm>
        </p:spPr>
        <p:txBody>
          <a:bodyPr/>
          <a:lstStyle/>
          <a:p>
            <a:r>
              <a:rPr lang="sv-SE" dirty="0"/>
              <a:t>När vi förstår behoven hos de vi är till för är det lättare att se vad vi gör bra och vad vi behöver utveckla. Det innebär ett förhållningssätt där vi tänker behov istället för erbjudande.</a:t>
            </a:r>
          </a:p>
          <a:p>
            <a:r>
              <a:rPr lang="sv-SE" dirty="0" smtClean="0"/>
              <a:t>Här </a:t>
            </a:r>
            <a:r>
              <a:rPr lang="sv-SE" dirty="0"/>
              <a:t>söker vi svaret på hur </a:t>
            </a:r>
            <a:r>
              <a:rPr lang="sv-SE" dirty="0" smtClean="0"/>
              <a:t>behoven </a:t>
            </a:r>
            <a:r>
              <a:rPr lang="sv-SE" dirty="0"/>
              <a:t>ser ut hos de vi finns till </a:t>
            </a:r>
            <a:r>
              <a:rPr lang="sv-SE" dirty="0" smtClean="0"/>
              <a:t>för.</a:t>
            </a:r>
          </a:p>
          <a:p>
            <a:endParaRPr lang="sv-SE" dirty="0"/>
          </a:p>
          <a:p>
            <a:r>
              <a:rPr lang="sv-SE" b="1" dirty="0" smtClean="0"/>
              <a:t>Stödfrågor</a:t>
            </a:r>
            <a:endParaRPr lang="sv-SE" b="1" dirty="0"/>
          </a:p>
          <a:p>
            <a:pPr marL="285750" indent="-285750">
              <a:buFont typeface="Arial" panose="020B0604020202020204" pitchFamily="34" charset="0"/>
              <a:buChar char="•"/>
            </a:pPr>
            <a:r>
              <a:rPr lang="sv-SE" dirty="0"/>
              <a:t>Vilka behov har de som använder våra tjänster</a:t>
            </a:r>
            <a:r>
              <a:rPr lang="sv-SE" dirty="0" smtClean="0"/>
              <a:t>?</a:t>
            </a:r>
            <a:endParaRPr lang="sv-SE" dirty="0"/>
          </a:p>
          <a:p>
            <a:pPr marL="285750" indent="-285750">
              <a:buFont typeface="Arial" panose="020B0604020202020204" pitchFamily="34" charset="0"/>
              <a:buChar char="•"/>
            </a:pPr>
            <a:r>
              <a:rPr lang="sv-SE" dirty="0"/>
              <a:t>Vilka </a:t>
            </a:r>
            <a:r>
              <a:rPr lang="sv-SE" dirty="0" smtClean="0"/>
              <a:t>upplevelser </a:t>
            </a:r>
            <a:r>
              <a:rPr lang="sv-SE" dirty="0"/>
              <a:t>har de som använder våra tjänster?</a:t>
            </a:r>
          </a:p>
          <a:p>
            <a:pPr marL="285750" indent="-285750">
              <a:buFont typeface="Arial" panose="020B0604020202020204" pitchFamily="34" charset="0"/>
              <a:buChar char="•"/>
            </a:pPr>
            <a:r>
              <a:rPr lang="sv-SE" dirty="0"/>
              <a:t>Hur gör vi för att säkerställa ett utifrånperspektiv i vår verksamhet?</a:t>
            </a:r>
          </a:p>
          <a:p>
            <a:pPr marL="285750" indent="-285750">
              <a:buFont typeface="Arial" panose="020B0604020202020204" pitchFamily="34" charset="0"/>
              <a:buChar char="•"/>
            </a:pPr>
            <a:r>
              <a:rPr lang="sv-SE" dirty="0"/>
              <a:t>Vilka är de mest utmärkande behoven hos de vi finns till för</a:t>
            </a:r>
            <a:r>
              <a:rPr lang="sv-SE" dirty="0" smtClean="0"/>
              <a:t>?</a:t>
            </a:r>
            <a:endParaRPr lang="sv-SE" dirty="0"/>
          </a:p>
        </p:txBody>
      </p:sp>
    </p:spTree>
    <p:extLst>
      <p:ext uri="{BB962C8B-B14F-4D97-AF65-F5344CB8AC3E}">
        <p14:creationId xmlns:p14="http://schemas.microsoft.com/office/powerpoint/2010/main" val="2372647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864000" y="864000"/>
            <a:ext cx="9576883" cy="553998"/>
          </a:xfrm>
        </p:spPr>
        <p:txBody>
          <a:bodyPr/>
          <a:lstStyle/>
          <a:p>
            <a:r>
              <a:rPr lang="sv-SE" dirty="0"/>
              <a:t>Våra </a:t>
            </a:r>
            <a:r>
              <a:rPr lang="sv-SE" dirty="0" smtClean="0"/>
              <a:t>resultat</a:t>
            </a:r>
            <a:endParaRPr lang="sv-SE" dirty="0"/>
          </a:p>
        </p:txBody>
      </p:sp>
      <p:sp>
        <p:nvSpPr>
          <p:cNvPr id="6" name="Platshållare för text 5"/>
          <p:cNvSpPr>
            <a:spLocks noGrp="1"/>
          </p:cNvSpPr>
          <p:nvPr>
            <p:ph type="body" sz="half" idx="2"/>
          </p:nvPr>
        </p:nvSpPr>
        <p:spPr>
          <a:xfrm>
            <a:off x="864000" y="1444103"/>
            <a:ext cx="9576883" cy="3743484"/>
          </a:xfrm>
        </p:spPr>
        <p:txBody>
          <a:bodyPr/>
          <a:lstStyle/>
          <a:p>
            <a:r>
              <a:rPr lang="sv-SE" dirty="0"/>
              <a:t>Resultat är något som skapar värde för den enskilde. Med detta menar vi att en person fått den hjälp och service som verksamheten syftar till och att vi kan avläsa det i en förändring hos personen.</a:t>
            </a:r>
          </a:p>
          <a:p>
            <a:r>
              <a:rPr lang="sv-SE" dirty="0" smtClean="0"/>
              <a:t>Här </a:t>
            </a:r>
            <a:r>
              <a:rPr lang="sv-SE" dirty="0"/>
              <a:t>söker vi svaret på vilka resultat vi uppnår</a:t>
            </a:r>
            <a:r>
              <a:rPr lang="sv-SE" dirty="0" smtClean="0"/>
              <a:t>.</a:t>
            </a:r>
          </a:p>
          <a:p>
            <a:endParaRPr lang="sv-SE" dirty="0"/>
          </a:p>
          <a:p>
            <a:r>
              <a:rPr lang="sv-SE" b="1" dirty="0" smtClean="0"/>
              <a:t>Stödfrågor</a:t>
            </a:r>
            <a:endParaRPr lang="sv-SE" b="1" dirty="0"/>
          </a:p>
          <a:p>
            <a:pPr marL="285750" indent="-285750">
              <a:buFont typeface="Arial" panose="020B0604020202020204" pitchFamily="34" charset="0"/>
              <a:buChar char="•"/>
            </a:pPr>
            <a:r>
              <a:rPr lang="sv-SE" dirty="0"/>
              <a:t>Vilka värden ska vi skapa för de vi finns till för?</a:t>
            </a:r>
          </a:p>
          <a:p>
            <a:pPr marL="285750" indent="-285750">
              <a:buFont typeface="Arial" panose="020B0604020202020204" pitchFamily="34" charset="0"/>
              <a:buChar char="•"/>
            </a:pPr>
            <a:r>
              <a:rPr lang="sv-SE" dirty="0"/>
              <a:t>Hur väl lyckas vi i detta? Jämfört med andra och över tid?</a:t>
            </a:r>
          </a:p>
          <a:p>
            <a:pPr marL="285750" indent="-285750">
              <a:buFont typeface="Arial" panose="020B0604020202020204" pitchFamily="34" charset="0"/>
              <a:buChar char="•"/>
            </a:pPr>
            <a:r>
              <a:rPr lang="sv-SE" dirty="0"/>
              <a:t>Vilka är de vanligaste </a:t>
            </a:r>
            <a:r>
              <a:rPr lang="sv-SE" dirty="0" smtClean="0"/>
              <a:t>klagomålen eller synpunkterna </a:t>
            </a:r>
            <a:r>
              <a:rPr lang="sv-SE" dirty="0"/>
              <a:t>på vår verksamhet</a:t>
            </a:r>
            <a:r>
              <a:rPr lang="sv-SE" dirty="0" smtClean="0"/>
              <a:t>?</a:t>
            </a:r>
            <a:endParaRPr lang="sv-SE" dirty="0"/>
          </a:p>
        </p:txBody>
      </p:sp>
    </p:spTree>
    <p:extLst>
      <p:ext uri="{BB962C8B-B14F-4D97-AF65-F5344CB8AC3E}">
        <p14:creationId xmlns:p14="http://schemas.microsoft.com/office/powerpoint/2010/main" val="703827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864000" y="864000"/>
            <a:ext cx="9576883" cy="553998"/>
          </a:xfrm>
        </p:spPr>
        <p:txBody>
          <a:bodyPr/>
          <a:lstStyle/>
          <a:p>
            <a:r>
              <a:rPr lang="sv-SE" dirty="0"/>
              <a:t>Våra </a:t>
            </a:r>
            <a:r>
              <a:rPr lang="sv-SE" dirty="0" smtClean="0"/>
              <a:t>utmaningar</a:t>
            </a:r>
            <a:endParaRPr lang="sv-SE" dirty="0"/>
          </a:p>
        </p:txBody>
      </p:sp>
      <p:sp>
        <p:nvSpPr>
          <p:cNvPr id="6" name="Platshållare för text 5"/>
          <p:cNvSpPr>
            <a:spLocks noGrp="1"/>
          </p:cNvSpPr>
          <p:nvPr>
            <p:ph type="body" sz="half" idx="2"/>
          </p:nvPr>
        </p:nvSpPr>
        <p:spPr>
          <a:xfrm>
            <a:off x="864000" y="1444103"/>
            <a:ext cx="9576883" cy="3589596"/>
          </a:xfrm>
        </p:spPr>
        <p:txBody>
          <a:bodyPr/>
          <a:lstStyle/>
          <a:p>
            <a:r>
              <a:rPr lang="sv-SE" dirty="0"/>
              <a:t>När vi känner till våra största problem och viktigaste utmaningar har vi större möjligheter att förbättra vår verksamhet. I vår analys utgår vi från vad som är viktigast för att tillmötesgå behoven hos de vi finns till för.</a:t>
            </a:r>
          </a:p>
          <a:p>
            <a:r>
              <a:rPr lang="sv-SE" dirty="0" smtClean="0"/>
              <a:t>Här </a:t>
            </a:r>
            <a:r>
              <a:rPr lang="sv-SE" dirty="0"/>
              <a:t>söker vi svaret på vilka som är våra största utmaningar</a:t>
            </a:r>
            <a:r>
              <a:rPr lang="sv-SE" dirty="0" smtClean="0"/>
              <a:t>.</a:t>
            </a:r>
          </a:p>
          <a:p>
            <a:endParaRPr lang="sv-SE" dirty="0"/>
          </a:p>
          <a:p>
            <a:r>
              <a:rPr lang="sv-SE" b="1" dirty="0" smtClean="0"/>
              <a:t>Stödfrågor</a:t>
            </a:r>
            <a:endParaRPr lang="sv-SE" b="1" dirty="0"/>
          </a:p>
          <a:p>
            <a:pPr marL="285750" indent="-285750">
              <a:buFont typeface="Arial" panose="020B0604020202020204" pitchFamily="34" charset="0"/>
              <a:buChar char="•"/>
            </a:pPr>
            <a:r>
              <a:rPr lang="sv-SE" dirty="0"/>
              <a:t>Hur ser vår verksamhet ut när den är som allra bäst?</a:t>
            </a:r>
          </a:p>
          <a:p>
            <a:pPr marL="285750" indent="-285750">
              <a:buFont typeface="Arial" panose="020B0604020202020204" pitchFamily="34" charset="0"/>
              <a:buChar char="•"/>
            </a:pPr>
            <a:r>
              <a:rPr lang="sv-SE" dirty="0"/>
              <a:t>Vilka hinder ser vi för att det ska bli möjligt att ha en sådan</a:t>
            </a:r>
            <a:br>
              <a:rPr lang="sv-SE" dirty="0"/>
            </a:br>
            <a:r>
              <a:rPr lang="sv-SE" dirty="0"/>
              <a:t>verksamhet i framtiden? Vilka är de största hindren</a:t>
            </a:r>
            <a:r>
              <a:rPr lang="sv-SE" dirty="0" smtClean="0"/>
              <a:t>?</a:t>
            </a:r>
            <a:endParaRPr lang="sv-SE" dirty="0"/>
          </a:p>
        </p:txBody>
      </p:sp>
    </p:spTree>
    <p:extLst>
      <p:ext uri="{BB962C8B-B14F-4D97-AF65-F5344CB8AC3E}">
        <p14:creationId xmlns:p14="http://schemas.microsoft.com/office/powerpoint/2010/main" val="1876810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864000" y="864000"/>
            <a:ext cx="9576883" cy="553998"/>
          </a:xfrm>
        </p:spPr>
        <p:txBody>
          <a:bodyPr/>
          <a:lstStyle/>
          <a:p>
            <a:r>
              <a:rPr lang="sv-SE" dirty="0" smtClean="0"/>
              <a:t>Nyckeltal</a:t>
            </a:r>
            <a:endParaRPr lang="sv-SE" dirty="0"/>
          </a:p>
        </p:txBody>
      </p:sp>
      <p:sp>
        <p:nvSpPr>
          <p:cNvPr id="6" name="Platshållare för text 5"/>
          <p:cNvSpPr>
            <a:spLocks noGrp="1"/>
          </p:cNvSpPr>
          <p:nvPr>
            <p:ph type="body" sz="half" idx="2"/>
          </p:nvPr>
        </p:nvSpPr>
        <p:spPr>
          <a:xfrm>
            <a:off x="864000" y="1444103"/>
            <a:ext cx="9576883" cy="3312597"/>
          </a:xfrm>
        </p:spPr>
        <p:txBody>
          <a:bodyPr/>
          <a:lstStyle/>
          <a:p>
            <a:r>
              <a:rPr lang="sv-SE" dirty="0"/>
              <a:t>Nyckeltal innehåller information om verksamheten eller omvärlden. Det kan till exempel vara bakgrundsvariabler, volymer, genomförda aktiviteter eller resurser.</a:t>
            </a:r>
          </a:p>
          <a:p>
            <a:r>
              <a:rPr lang="sv-SE" dirty="0" smtClean="0"/>
              <a:t>Här </a:t>
            </a:r>
            <a:r>
              <a:rPr lang="sv-SE" dirty="0"/>
              <a:t>söker vi svaret på vilka nyckeltal som har betydelse för vår verksamhet</a:t>
            </a:r>
            <a:r>
              <a:rPr lang="sv-SE" dirty="0" smtClean="0"/>
              <a:t>.</a:t>
            </a:r>
          </a:p>
          <a:p>
            <a:endParaRPr lang="sv-SE" dirty="0"/>
          </a:p>
          <a:p>
            <a:r>
              <a:rPr lang="sv-SE" b="1" dirty="0" smtClean="0"/>
              <a:t>Stödfrågor</a:t>
            </a:r>
            <a:endParaRPr lang="sv-SE" b="1" dirty="0"/>
          </a:p>
          <a:p>
            <a:pPr marL="285750" indent="-285750">
              <a:buFont typeface="Arial" panose="020B0604020202020204" pitchFamily="34" charset="0"/>
              <a:buChar char="•"/>
            </a:pPr>
            <a:r>
              <a:rPr lang="sv-SE" dirty="0"/>
              <a:t>Hur kan vi beskriva vår verksamhet med nyckeltal?</a:t>
            </a:r>
          </a:p>
          <a:p>
            <a:pPr marL="285750" indent="-285750">
              <a:buFont typeface="Arial" panose="020B0604020202020204" pitchFamily="34" charset="0"/>
              <a:buChar char="•"/>
            </a:pPr>
            <a:r>
              <a:rPr lang="sv-SE" dirty="0"/>
              <a:t>Hur kan vi med nyckeltal beskriva faktorer i omvärlden som har betydelse för vår verksamhet</a:t>
            </a:r>
            <a:r>
              <a:rPr lang="sv-SE" dirty="0" smtClean="0"/>
              <a:t>?</a:t>
            </a:r>
            <a:endParaRPr lang="sv-SE" dirty="0"/>
          </a:p>
        </p:txBody>
      </p:sp>
    </p:spTree>
    <p:extLst>
      <p:ext uri="{BB962C8B-B14F-4D97-AF65-F5344CB8AC3E}">
        <p14:creationId xmlns:p14="http://schemas.microsoft.com/office/powerpoint/2010/main" val="4047734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864000" y="864000"/>
            <a:ext cx="9576883" cy="553998"/>
          </a:xfrm>
        </p:spPr>
        <p:txBody>
          <a:bodyPr/>
          <a:lstStyle/>
          <a:p>
            <a:r>
              <a:rPr lang="sv-SE" dirty="0"/>
              <a:t>Trender och </a:t>
            </a:r>
            <a:r>
              <a:rPr lang="sv-SE" dirty="0" smtClean="0"/>
              <a:t>omvärlden</a:t>
            </a:r>
            <a:endParaRPr lang="sv-SE" dirty="0"/>
          </a:p>
        </p:txBody>
      </p:sp>
      <p:sp>
        <p:nvSpPr>
          <p:cNvPr id="6" name="Platshållare för text 5"/>
          <p:cNvSpPr>
            <a:spLocks noGrp="1"/>
          </p:cNvSpPr>
          <p:nvPr>
            <p:ph type="body" sz="half" idx="2"/>
          </p:nvPr>
        </p:nvSpPr>
        <p:spPr>
          <a:xfrm>
            <a:off x="864000" y="1444103"/>
            <a:ext cx="9576883" cy="3589596"/>
          </a:xfrm>
        </p:spPr>
        <p:txBody>
          <a:bodyPr/>
          <a:lstStyle/>
          <a:p>
            <a:r>
              <a:rPr lang="sv-SE" dirty="0"/>
              <a:t>Trender och förändringar i omvärlden påverkar våra verksamheter. Genom att se mönster i omvärlden och förstå hur dessa skapar hot eller möjligheter stärker vi vår förmåga att agera snarare än att reagera.</a:t>
            </a:r>
          </a:p>
          <a:p>
            <a:r>
              <a:rPr lang="sv-SE" dirty="0" smtClean="0"/>
              <a:t>Här </a:t>
            </a:r>
            <a:r>
              <a:rPr lang="sv-SE" dirty="0"/>
              <a:t>söker vi svaret på vilka konsekvenser trender och omvärldsförändringar får för vår verksamhet</a:t>
            </a:r>
            <a:r>
              <a:rPr lang="sv-SE" dirty="0" smtClean="0"/>
              <a:t>.</a:t>
            </a:r>
          </a:p>
          <a:p>
            <a:endParaRPr lang="sv-SE" dirty="0"/>
          </a:p>
          <a:p>
            <a:r>
              <a:rPr lang="sv-SE" b="1" dirty="0" smtClean="0"/>
              <a:t>Stödfrågor</a:t>
            </a:r>
            <a:endParaRPr lang="sv-SE" b="1" dirty="0"/>
          </a:p>
          <a:p>
            <a:pPr marL="285750" indent="-285750">
              <a:buFont typeface="Arial" panose="020B0604020202020204" pitchFamily="34" charset="0"/>
              <a:buChar char="•"/>
            </a:pPr>
            <a:r>
              <a:rPr lang="sv-SE" dirty="0"/>
              <a:t>Vilka trender och förändringar i omvärlden påverkar oss mest?</a:t>
            </a:r>
          </a:p>
          <a:p>
            <a:pPr marL="285750" indent="-285750">
              <a:buFont typeface="Arial" panose="020B0604020202020204" pitchFamily="34" charset="0"/>
              <a:buChar char="•"/>
            </a:pPr>
            <a:r>
              <a:rPr lang="sv-SE" dirty="0"/>
              <a:t>Vilka är de tydligaste konsekvenserna av dessa förändringar för oss</a:t>
            </a:r>
            <a:r>
              <a:rPr lang="sv-SE" dirty="0" smtClean="0"/>
              <a:t>?</a:t>
            </a:r>
            <a:endParaRPr lang="sv-SE" dirty="0"/>
          </a:p>
        </p:txBody>
      </p:sp>
    </p:spTree>
    <p:extLst>
      <p:ext uri="{BB962C8B-B14F-4D97-AF65-F5344CB8AC3E}">
        <p14:creationId xmlns:p14="http://schemas.microsoft.com/office/powerpoint/2010/main" val="2122593885"/>
      </p:ext>
    </p:extLst>
  </p:cSld>
  <p:clrMapOvr>
    <a:masterClrMapping/>
  </p:clrMapOvr>
  <p:timing>
    <p:tnLst>
      <p:par>
        <p:cTn id="1" dur="indefinite" restart="never" nodeType="tmRoot"/>
      </p:par>
    </p:tnLst>
  </p:timing>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b45f467-b5b2-40de-b0ea-a1591ac2096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HBG_PPT_Mall</Template>
  <TotalTime>28</TotalTime>
  <Words>610</Words>
  <Application>Microsoft Office PowerPoint</Application>
  <PresentationFormat>Bredbild</PresentationFormat>
  <Paragraphs>57</Paragraphs>
  <Slides>11</Slides>
  <Notes>0</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11</vt:i4>
      </vt:variant>
    </vt:vector>
  </HeadingPairs>
  <TitlesOfParts>
    <vt:vector size="19" baseType="lpstr">
      <vt:lpstr>Helsingborg Sans</vt:lpstr>
      <vt:lpstr>Roboto Light</vt:lpstr>
      <vt:lpstr>Arial</vt:lpstr>
      <vt:lpstr>Calibri</vt:lpstr>
      <vt:lpstr>HBG-Helsingborgstegel</vt:lpstr>
      <vt:lpstr>HBG-Pålsjö</vt:lpstr>
      <vt:lpstr>HBG-Vintersund</vt:lpstr>
      <vt:lpstr>HBG-Raps</vt:lpstr>
      <vt:lpstr>Nulägeskarta</vt:lpstr>
      <vt:lpstr>Nulägesanalys</vt:lpstr>
      <vt:lpstr>Nulägeskartan</vt:lpstr>
      <vt:lpstr>PowerPoint-presentation</vt:lpstr>
      <vt:lpstr>Stödfrågor till nulägeskartans områden</vt:lpstr>
      <vt:lpstr>De vi finns till för (våra målgrupper)</vt:lpstr>
      <vt:lpstr>Behoven hos de vi finns till för</vt:lpstr>
      <vt:lpstr>Våra resultat</vt:lpstr>
      <vt:lpstr>Våra utmaningar</vt:lpstr>
      <vt:lpstr>Nyckeltal</vt:lpstr>
      <vt:lpstr>Trender och omvärlden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Thornberg Anders - SLF</dc:creator>
  <cp:lastModifiedBy>Thornberg Anders - SLF</cp:lastModifiedBy>
  <cp:revision>7</cp:revision>
  <dcterms:created xsi:type="dcterms:W3CDTF">2023-01-31T16:02:30Z</dcterms:created>
  <dcterms:modified xsi:type="dcterms:W3CDTF">2023-02-23T10:42:43Z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