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ctiveX/activeX1.xml" ContentType="application/vnd.ms-office.activeX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9" r:id="rId3"/>
    <p:sldId id="261" r:id="rId4"/>
    <p:sldId id="262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åhlgren Ann-Marie - SLF" initials="SA-S" lastIdx="1" clrIdx="0">
    <p:extLst>
      <p:ext uri="{19B8F6BF-5375-455C-9EA6-DF929625EA0E}">
        <p15:presenceInfo xmlns:p15="http://schemas.microsoft.com/office/powerpoint/2012/main" userId="S-1-5-21-3462171308-830565256-3066337160-208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9B4"/>
    <a:srgbClr val="AE0B05"/>
    <a:srgbClr val="F7A600"/>
    <a:srgbClr val="76B828"/>
    <a:srgbClr val="0095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53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E1953-370E-485B-A11A-19E1D17BA5D6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81704-F977-4BAE-8727-5515F9C56B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911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sz="1200" baseline="0" dirty="0">
              <a:latin typeface="Lucida Grande" charset="0"/>
              <a:cs typeface="Lucida Grande" charset="0"/>
              <a:sym typeface="Lucida Grande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05696-9E1C-4FDB-B1F6-E469A5B8E57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1953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7463" y="744538"/>
            <a:ext cx="6615112" cy="3721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59761-9EC3-BC46-AA52-FD0C8C7C84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643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7463" y="744538"/>
            <a:ext cx="6615112" cy="3721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59761-9EC3-BC46-AA52-FD0C8C7C84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596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7463" y="744538"/>
            <a:ext cx="6615112" cy="3721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59761-9EC3-BC46-AA52-FD0C8C7C84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238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7463" y="744538"/>
            <a:ext cx="6615112" cy="3721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59761-9EC3-BC46-AA52-FD0C8C7C84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424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7463" y="744538"/>
            <a:ext cx="6615112" cy="3721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59761-9EC3-BC46-AA52-FD0C8C7C84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734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7463" y="744538"/>
            <a:ext cx="6615112" cy="3721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59761-9EC3-BC46-AA52-FD0C8C7C84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371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492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15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5780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036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980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960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369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1108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630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206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771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 - Blå bå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07" tIns="60953" rIns="121907" bIns="60953" rtlCol="0" anchor="ctr"/>
          <a:lstStyle/>
          <a:p>
            <a:pPr algn="ctr" defTabSz="121899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07" tIns="60953" rIns="121907" bIns="60953" rtlCol="0" anchor="ctr"/>
          <a:lstStyle/>
          <a:p>
            <a:pPr algn="ctr" defTabSz="121899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07" tIns="60953" rIns="121907" bIns="60953" rtlCol="0" anchor="ctr"/>
          <a:lstStyle/>
          <a:p>
            <a:pPr algn="ctr" defTabSz="121899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07" tIns="60953" rIns="121907" bIns="60953" rtlCol="0" anchor="ctr"/>
          <a:lstStyle/>
          <a:p>
            <a:pPr algn="ctr" defTabSz="121899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07" tIns="60953" rIns="121907" bIns="60953" rtlCol="0" anchor="ctr"/>
          <a:lstStyle/>
          <a:p>
            <a:pPr algn="ctr" defTabSz="121899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467565" y="1600212"/>
            <a:ext cx="10543823" cy="4202113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667" b="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133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65" y="274639"/>
            <a:ext cx="10543823" cy="1143000"/>
          </a:xfrm>
          <a:prstGeom prst="rect">
            <a:avLst/>
          </a:prstGeom>
        </p:spPr>
        <p:txBody>
          <a:bodyPr lIns="91430" tIns="45715" rIns="91430" bIns="45715" anchor="b"/>
          <a:lstStyle/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04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Röd bård med röd bakgrund">
    <p:bg>
      <p:bgPr>
        <a:solidFill>
          <a:srgbClr val="9C00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730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Lila bård med lila bakgrund">
    <p:bg>
      <p:bgPr>
        <a:solidFill>
          <a:srgbClr val="660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0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Blå bård med blå bakgrund">
    <p:bg>
      <p:bgPr>
        <a:solidFill>
          <a:srgbClr val="0849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369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rödtext - Grön bård med grön bakgrund">
    <p:bg>
      <p:bgPr>
        <a:solidFill>
          <a:srgbClr val="4070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38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Röd bård med röd bakgrund"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ruta 11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tIns="60957" rIns="0" bIns="60957" rtlCol="0" anchor="ctr" anchorCtr="0">
            <a:noAutofit/>
          </a:bodyPr>
          <a:lstStyle/>
          <a:p>
            <a:pPr algn="r" defTabSz="609570"/>
            <a:fld id="{6436A833-0D65-4636-8D77-8C76B506C22D}" type="datetime1">
              <a:rPr lang="sv-SE" sz="1300" smtClean="0">
                <a:solidFill>
                  <a:srgbClr val="FFFFFF"/>
                </a:solidFill>
                <a:cs typeface="Arial"/>
              </a:rPr>
              <a:pPr algn="r" defTabSz="609570"/>
              <a:t>2022-06-29</a:t>
            </a:fld>
            <a:endParaRPr lang="sv-SE" sz="1300" dirty="0" smtClean="0">
              <a:solidFill>
                <a:srgbClr val="FFFFFF"/>
              </a:solidFill>
              <a:cs typeface="Arial"/>
            </a:endParaRPr>
          </a:p>
          <a:p>
            <a:pPr algn="r" defTabSz="609570"/>
            <a:r>
              <a:rPr lang="sv-SE" sz="1200" dirty="0" smtClean="0">
                <a:solidFill>
                  <a:srgbClr val="FFFFFF"/>
                </a:solidFill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rgbClr val="FFFFFF"/>
                </a:solidFill>
                <a:cs typeface="Arial"/>
              </a:rPr>
              <a:pPr algn="r" defTabSz="609570"/>
              <a:t>‹#›</a:t>
            </a:fld>
            <a:endParaRPr lang="sv-SE" sz="12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F7A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BD0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EC670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9C00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D9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 marL="383981" indent="-383981">
              <a:buFont typeface="Arial" panose="020B0604020202020204" pitchFamily="34" charset="0"/>
              <a:buChar char="•"/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7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Lila bård med lila bakgrund">
    <p:bg>
      <p:bgPr>
        <a:solidFill>
          <a:srgbClr val="930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 marL="383981" indent="-383981">
              <a:buFont typeface="Arial" panose="020B0604020202020204" pitchFamily="34" charset="0"/>
              <a:buChar char="•"/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26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Blå bård med blå bakgrund">
    <p:bg>
      <p:bgPr>
        <a:solidFill>
          <a:srgbClr val="0F8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40A4E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0953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4B8E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0849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0F81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 marL="383981" indent="-383981">
              <a:buFont typeface="Arial" panose="020B0604020202020204" pitchFamily="34" charset="0"/>
              <a:buChar char="•"/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21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, Rubrik och brödtext - Grön bård med grön bakgrund">
    <p:bg>
      <p:bgPr>
        <a:solidFill>
          <a:srgbClr val="65A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A1C3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199A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0" name="Rektangel 19"/>
          <p:cNvSpPr/>
          <p:nvPr userDrawn="1"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0C04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1" name="Rektangel 20"/>
          <p:cNvSpPr/>
          <p:nvPr userDrawn="1"/>
        </p:nvSpPr>
        <p:spPr>
          <a:xfrm>
            <a:off x="-4476" y="4114799"/>
            <a:ext cx="330200" cy="1371600"/>
          </a:xfrm>
          <a:prstGeom prst="rect">
            <a:avLst/>
          </a:prstGeom>
          <a:solidFill>
            <a:srgbClr val="4070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22" name="Rektangel 21"/>
          <p:cNvSpPr/>
          <p:nvPr userDrawn="1"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65AE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4" tIns="60957" rIns="121914" bIns="60957" rtlCol="0" anchor="ctr"/>
          <a:lstStyle/>
          <a:p>
            <a:pPr algn="ctr" defTabSz="1219140">
              <a:defRPr/>
            </a:pPr>
            <a:endParaRPr lang="sv-SE" sz="2400" kern="0">
              <a:solidFill>
                <a:sysClr val="window" lastClr="FFFFFF"/>
              </a:solidFill>
            </a:endParaRPr>
          </a:p>
        </p:txBody>
      </p:sp>
      <p:sp>
        <p:nvSpPr>
          <p:cNvPr id="15" name="textruta 14"/>
          <p:cNvSpPr txBox="1"/>
          <p:nvPr userDrawn="1"/>
        </p:nvSpPr>
        <p:spPr>
          <a:xfrm>
            <a:off x="8942569" y="6356349"/>
            <a:ext cx="1265767" cy="338139"/>
          </a:xfrm>
          <a:prstGeom prst="rect">
            <a:avLst/>
          </a:prstGeom>
          <a:noFill/>
        </p:spPr>
        <p:txBody>
          <a:bodyPr wrap="square" lIns="0" tIns="60957" rIns="0" bIns="60957" rtlCol="0" anchor="ctr" anchorCtr="0">
            <a:noAutofit/>
          </a:bodyPr>
          <a:lstStyle/>
          <a:p>
            <a:pPr algn="r" defTabSz="609570"/>
            <a:fld id="{6436A833-0D65-4636-8D77-8C76B506C22D}" type="datetime1">
              <a:rPr lang="sv-SE" sz="1300" smtClean="0">
                <a:solidFill>
                  <a:srgbClr val="FFFFFF"/>
                </a:solidFill>
                <a:cs typeface="Arial"/>
              </a:rPr>
              <a:pPr algn="r" defTabSz="609570"/>
              <a:t>2022-06-29</a:t>
            </a:fld>
            <a:endParaRPr lang="sv-SE" sz="1300" dirty="0" smtClean="0">
              <a:solidFill>
                <a:srgbClr val="FFFFFF"/>
              </a:solidFill>
              <a:cs typeface="Arial"/>
            </a:endParaRPr>
          </a:p>
          <a:p>
            <a:pPr algn="r" defTabSz="609570"/>
            <a:r>
              <a:rPr lang="sv-SE" sz="1200" dirty="0" smtClean="0">
                <a:solidFill>
                  <a:srgbClr val="FFFFFF"/>
                </a:solidFill>
                <a:cs typeface="Arial"/>
              </a:rPr>
              <a:t>Sida </a:t>
            </a:r>
            <a:fld id="{DB8626CC-5B25-4DDA-833E-9A441BDD6043}" type="slidenum">
              <a:rPr lang="sv-SE" sz="1200" smtClean="0">
                <a:solidFill>
                  <a:srgbClr val="FFFFFF"/>
                </a:solidFill>
                <a:cs typeface="Arial"/>
              </a:rPr>
              <a:pPr algn="r" defTabSz="609570"/>
              <a:t>‹#›</a:t>
            </a:fld>
            <a:endParaRPr lang="sv-SE" sz="12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7558" y="1600205"/>
            <a:ext cx="10543823" cy="4202113"/>
          </a:xfrm>
          <a:prstGeom prst="rect">
            <a:avLst/>
          </a:prstGeom>
        </p:spPr>
        <p:txBody>
          <a:bodyPr lIns="121914" tIns="60957" rIns="121914" bIns="60957"/>
          <a:lstStyle>
            <a:lvl1pPr marL="383981" indent="-383981">
              <a:buFont typeface="Arial" panose="020B0604020202020204" pitchFamily="34" charset="0"/>
              <a:buChar char="•"/>
              <a:defRPr sz="2700" b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4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defRPr sz="19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67558" y="274639"/>
            <a:ext cx="10543823" cy="1143000"/>
          </a:xfrm>
          <a:prstGeom prst="rect">
            <a:avLst/>
          </a:prstGeom>
        </p:spPr>
        <p:txBody>
          <a:bodyPr lIns="121914" tIns="60957" rIns="121914" bIns="60957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11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A4BED-C18F-4DF2-AAF1-349B7ED231E8}" type="datetimeFigureOut">
              <a:rPr lang="sv-SE" smtClean="0"/>
              <a:t>2022-06-29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A0090-C4DD-4F32-9040-02E231495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757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584" y="5758825"/>
            <a:ext cx="835200" cy="8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9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0957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70" rtl="0" eaLnBrk="1" latinLnBrk="0" hangingPunct="1">
        <a:spcBef>
          <a:spcPct val="20000"/>
        </a:spcBef>
        <a:buFont typeface="Arial"/>
        <a:buNone/>
        <a:defRPr sz="3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Arial"/>
          <a:ea typeface="+mn-ea"/>
          <a:cs typeface="Arial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2100" kern="1200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 noGrp="1"/>
          </p:cNvSpPr>
          <p:nvPr>
            <p:ph type="title"/>
          </p:nvPr>
        </p:nvSpPr>
        <p:spPr>
          <a:xfrm>
            <a:off x="119546" y="94442"/>
            <a:ext cx="2882446" cy="5620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1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Dialog om </a:t>
            </a:r>
            <a:r>
              <a:rPr lang="sv-SE" sz="2000" b="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initiativet</a:t>
            </a:r>
            <a:endParaRPr lang="sv-SE" sz="2000" b="0" dirty="0"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2" name="Rak 11"/>
          <p:cNvCxnSpPr>
            <a:cxnSpLocks/>
          </p:cNvCxnSpPr>
          <p:nvPr/>
        </p:nvCxnSpPr>
        <p:spPr>
          <a:xfrm>
            <a:off x="6024880" y="1795"/>
            <a:ext cx="0" cy="68580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>
            <a:cxnSpLocks/>
          </p:cNvCxnSpPr>
          <p:nvPr/>
        </p:nvCxnSpPr>
        <p:spPr>
          <a:xfrm flipV="1">
            <a:off x="0" y="641697"/>
            <a:ext cx="12192000" cy="84203"/>
          </a:xfrm>
          <a:prstGeom prst="line">
            <a:avLst/>
          </a:prstGeom>
          <a:ln w="38100"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F9E25E25-5744-204A-AB5D-497D69662846}"/>
              </a:ext>
            </a:extLst>
          </p:cNvPr>
          <p:cNvSpPr txBox="1">
            <a:spLocks/>
          </p:cNvSpPr>
          <p:nvPr/>
        </p:nvSpPr>
        <p:spPr>
          <a:xfrm>
            <a:off x="1012212" y="987043"/>
            <a:ext cx="3864587" cy="508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7466" b="1" dirty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Syfte.</a:t>
            </a:r>
            <a:r>
              <a:rPr lang="sv-SE" sz="5600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Vad </a:t>
            </a:r>
            <a:r>
              <a:rPr lang="sv-SE" sz="5867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är syftet med initiativet</a:t>
            </a:r>
            <a:r>
              <a:rPr lang="sv-SE" sz="5600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?</a:t>
            </a: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04EE9540-5002-6C46-8AC9-8C079CCEAFFC}"/>
              </a:ext>
            </a:extLst>
          </p:cNvPr>
          <p:cNvSpPr txBox="1">
            <a:spLocks/>
          </p:cNvSpPr>
          <p:nvPr/>
        </p:nvSpPr>
        <p:spPr>
          <a:xfrm>
            <a:off x="1012212" y="3161275"/>
            <a:ext cx="4190653" cy="371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7466" b="1" dirty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Effekter. </a:t>
            </a:r>
            <a:r>
              <a:rPr lang="sv-SE" sz="5867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effekter vill </a:t>
            </a:r>
            <a:r>
              <a:rPr lang="sv-SE" sz="5867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 </a:t>
            </a:r>
            <a:r>
              <a:rPr lang="sv-SE" sz="5867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se?</a:t>
            </a:r>
            <a:endParaRPr lang="sv-SE" sz="5867" b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70F9F26-E09A-834A-A6C8-AF4A4CF97FD3}"/>
              </a:ext>
            </a:extLst>
          </p:cNvPr>
          <p:cNvSpPr/>
          <p:nvPr/>
        </p:nvSpPr>
        <p:spPr>
          <a:xfrm>
            <a:off x="8904312" y="6021288"/>
            <a:ext cx="1763688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0F806811-A421-4948-A87E-8632D959B2C7}"/>
              </a:ext>
            </a:extLst>
          </p:cNvPr>
          <p:cNvSpPr txBox="1">
            <a:spLocks/>
          </p:cNvSpPr>
          <p:nvPr/>
        </p:nvSpPr>
        <p:spPr>
          <a:xfrm>
            <a:off x="6234785" y="173697"/>
            <a:ext cx="5445416" cy="403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1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67" b="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Utse </a:t>
            </a:r>
            <a:r>
              <a:rPr lang="sv-SE" sz="1067" b="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gärna en </a:t>
            </a:r>
            <a:r>
              <a:rPr lang="sv-SE" sz="1067" b="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person </a:t>
            </a:r>
            <a:r>
              <a:rPr lang="sv-SE" sz="1067" b="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som </a:t>
            </a:r>
            <a:r>
              <a:rPr lang="sv-SE" sz="1067" b="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fångar förslag på </a:t>
            </a:r>
            <a:r>
              <a:rPr lang="sv-SE" sz="1067" b="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formuleringar och som sedan ansvarar för att dokumentera i Guide för effekthemtagning (Excel)</a:t>
            </a:r>
            <a:endParaRPr lang="sv-SE" sz="1067" b="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cxnSp>
        <p:nvCxnSpPr>
          <p:cNvPr id="17" name="Rak koppling 6">
            <a:extLst>
              <a:ext uri="{FF2B5EF4-FFF2-40B4-BE49-F238E27FC236}">
                <a16:creationId xmlns:a16="http://schemas.microsoft.com/office/drawing/2014/main" id="{7C976839-5FD5-5844-9969-ED332FDABA37}"/>
              </a:ext>
            </a:extLst>
          </p:cNvPr>
          <p:cNvCxnSpPr>
            <a:cxnSpLocks/>
          </p:cNvCxnSpPr>
          <p:nvPr/>
        </p:nvCxnSpPr>
        <p:spPr>
          <a:xfrm flipH="1">
            <a:off x="420722" y="5343425"/>
            <a:ext cx="5162539" cy="0"/>
          </a:xfrm>
          <a:prstGeom prst="line">
            <a:avLst/>
          </a:prstGeom>
          <a:ln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koppling 6">
            <a:extLst>
              <a:ext uri="{FF2B5EF4-FFF2-40B4-BE49-F238E27FC236}">
                <a16:creationId xmlns:a16="http://schemas.microsoft.com/office/drawing/2014/main" id="{5421C58B-B588-6D43-BFF2-3B3909EF8596}"/>
              </a:ext>
            </a:extLst>
          </p:cNvPr>
          <p:cNvCxnSpPr>
            <a:cxnSpLocks/>
          </p:cNvCxnSpPr>
          <p:nvPr/>
        </p:nvCxnSpPr>
        <p:spPr>
          <a:xfrm flipH="1">
            <a:off x="443495" y="2985667"/>
            <a:ext cx="5162539" cy="0"/>
          </a:xfrm>
          <a:prstGeom prst="line">
            <a:avLst/>
          </a:prstGeom>
          <a:ln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latshållare för innehåll 2">
            <a:extLst>
              <a:ext uri="{FF2B5EF4-FFF2-40B4-BE49-F238E27FC236}">
                <a16:creationId xmlns:a16="http://schemas.microsoft.com/office/drawing/2014/main" id="{60444B37-350A-3641-BC1C-7D16A8E4906E}"/>
              </a:ext>
            </a:extLst>
          </p:cNvPr>
          <p:cNvSpPr txBox="1">
            <a:spLocks/>
          </p:cNvSpPr>
          <p:nvPr/>
        </p:nvSpPr>
        <p:spPr>
          <a:xfrm>
            <a:off x="6642574" y="989895"/>
            <a:ext cx="3674429" cy="785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6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6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6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6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6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cxnSp>
        <p:nvCxnSpPr>
          <p:cNvPr id="24" name="Rak koppling 6">
            <a:extLst>
              <a:ext uri="{FF2B5EF4-FFF2-40B4-BE49-F238E27FC236}">
                <a16:creationId xmlns:a16="http://schemas.microsoft.com/office/drawing/2014/main" id="{EEB23B0B-EA9C-3449-B767-C0234048CBED}"/>
              </a:ext>
            </a:extLst>
          </p:cNvPr>
          <p:cNvCxnSpPr>
            <a:cxnSpLocks/>
          </p:cNvCxnSpPr>
          <p:nvPr/>
        </p:nvCxnSpPr>
        <p:spPr>
          <a:xfrm flipH="1">
            <a:off x="6422067" y="3009596"/>
            <a:ext cx="5557284" cy="0"/>
          </a:xfrm>
          <a:prstGeom prst="line">
            <a:avLst/>
          </a:prstGeom>
          <a:ln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ktangel 29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453652" y="1444755"/>
            <a:ext cx="525923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syftet och möjligheterna med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initiativet.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är behoven bakom initiativet? Vilken förändring ska initiativet leda till?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För vem uppstår den direkta nyttan av initiativet?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samarbeten stärker initiativet?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Varför bör initiativet genomföras?</a:t>
            </a:r>
            <a:r>
              <a:rPr lang="sv-SE" sz="1400" dirty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endParaRPr lang="sv-SE" sz="14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Syftet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tillsammans med effektmålen ger en bild av varför initiativet bör genomföras.</a:t>
            </a:r>
          </a:p>
        </p:txBody>
      </p:sp>
      <p:pic>
        <p:nvPicPr>
          <p:cNvPr id="26" name="Bildobjekt 25">
            <a:extLst>
              <a:ext uri="{FF2B5EF4-FFF2-40B4-BE49-F238E27FC236}">
                <a16:creationId xmlns:a16="http://schemas.microsoft.com/office/drawing/2014/main" id="{A0E7A279-6745-3B48-94A1-40D3784F4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87" y="3128420"/>
            <a:ext cx="393600" cy="393600"/>
          </a:xfrm>
          <a:prstGeom prst="rect">
            <a:avLst/>
          </a:prstGeom>
        </p:spPr>
      </p:pic>
      <p:sp>
        <p:nvSpPr>
          <p:cNvPr id="6" name="Hjärta 5"/>
          <p:cNvSpPr/>
          <p:nvPr/>
        </p:nvSpPr>
        <p:spPr>
          <a:xfrm>
            <a:off x="526587" y="950467"/>
            <a:ext cx="376652" cy="392935"/>
          </a:xfrm>
          <a:prstGeom prst="heart">
            <a:avLst/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453652" y="3611484"/>
            <a:ext cx="525923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effekter (kvalitativa eller ekonomiska effektmål) för initiativet. Var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så specifik som möjligt. Fokusera på de 1-3 konkreta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effekter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som initiativet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ska ge och hur vi ska följa upp dem. </a:t>
            </a:r>
          </a:p>
          <a:p>
            <a:endParaRPr lang="sv-SE" sz="8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också om vilka som är ”användare”, det vill säga vilken verksamhet eller personalgrupp som hämtar hem effekten.</a:t>
            </a:r>
            <a:endParaRPr lang="sv-SE" sz="1400" strike="sngStrike" dirty="0" smtClean="0">
              <a:solidFill>
                <a:srgbClr val="FF0000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3" name="Platshållare för innehåll 2">
            <a:extLst>
              <a:ext uri="{FF2B5EF4-FFF2-40B4-BE49-F238E27FC236}">
                <a16:creationId xmlns:a16="http://schemas.microsoft.com/office/drawing/2014/main" id="{04EE9540-5002-6C46-8AC9-8C079CCEAFFC}"/>
              </a:ext>
            </a:extLst>
          </p:cNvPr>
          <p:cNvSpPr txBox="1">
            <a:spLocks/>
          </p:cNvSpPr>
          <p:nvPr/>
        </p:nvSpPr>
        <p:spPr>
          <a:xfrm>
            <a:off x="1012212" y="5479503"/>
            <a:ext cx="4538117" cy="371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7466" b="1" dirty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Kostnader. </a:t>
            </a:r>
            <a:r>
              <a:rPr lang="sv-SE" sz="5867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Förväntade och nedlagda kostnader?</a:t>
            </a: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4" name="Platshållare för innehåll 2">
            <a:extLst>
              <a:ext uri="{FF2B5EF4-FFF2-40B4-BE49-F238E27FC236}">
                <a16:creationId xmlns:a16="http://schemas.microsoft.com/office/drawing/2014/main" id="{04EE9540-5002-6C46-8AC9-8C079CCEAFFC}"/>
              </a:ext>
            </a:extLst>
          </p:cNvPr>
          <p:cNvSpPr txBox="1">
            <a:spLocks/>
          </p:cNvSpPr>
          <p:nvPr/>
        </p:nvSpPr>
        <p:spPr>
          <a:xfrm>
            <a:off x="6919793" y="950467"/>
            <a:ext cx="4190653" cy="371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7466" b="1" dirty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Angelägenhet. </a:t>
            </a:r>
            <a:r>
              <a:rPr lang="sv-SE" sz="5867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Hur angeläget är initiativet?</a:t>
            </a: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5" name="Platshållare för innehåll 2">
            <a:extLst>
              <a:ext uri="{FF2B5EF4-FFF2-40B4-BE49-F238E27FC236}">
                <a16:creationId xmlns:a16="http://schemas.microsoft.com/office/drawing/2014/main" id="{04EE9540-5002-6C46-8AC9-8C079CCEAFFC}"/>
              </a:ext>
            </a:extLst>
          </p:cNvPr>
          <p:cNvSpPr txBox="1">
            <a:spLocks/>
          </p:cNvSpPr>
          <p:nvPr/>
        </p:nvSpPr>
        <p:spPr>
          <a:xfrm>
            <a:off x="6919793" y="3226679"/>
            <a:ext cx="4828907" cy="371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7466" b="1" dirty="0" smtClean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Genomförbarhet och risker. </a:t>
            </a:r>
            <a:r>
              <a:rPr lang="sv-SE" sz="5867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Bedöm </a:t>
            </a:r>
            <a:r>
              <a:rPr lang="sv-SE" sz="5867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genomförbarhet </a:t>
            </a:r>
            <a:r>
              <a:rPr lang="sv-SE" sz="5867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och risker.</a:t>
            </a: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v-SE" sz="640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453652" y="5912677"/>
            <a:ext cx="50966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initiativets förväntade kostnader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både på kort och lång sikt och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eventuella nedlagda kostnader hittills. Finns förväntade intäkter?</a:t>
            </a: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6333616" y="1408179"/>
            <a:ext cx="4759371" cy="146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initiativets angelägenhet utifrån: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politisk prioritering</a:t>
            </a:r>
          </a:p>
          <a:p>
            <a:pPr marL="228594" lvl="2" indent="-228594">
              <a:buFont typeface="Arial" panose="020B0604020202020204" pitchFamily="34" charset="0"/>
              <a:buChar char="•"/>
            </a:pP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verksamhetens </a:t>
            </a: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prioritering</a:t>
            </a:r>
            <a:endParaRPr lang="sv-S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28594" lvl="2" indent="-228594">
              <a:buFont typeface="Arial" panose="020B0604020202020204" pitchFamily="34" charset="0"/>
              <a:buChar char="•"/>
            </a:pP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</a:t>
            </a: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fterfrågan och behov</a:t>
            </a:r>
            <a:endParaRPr lang="sv-S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28594" lvl="2" indent="-228594">
              <a:buFont typeface="Arial" panose="020B0604020202020204" pitchFamily="34" charset="0"/>
              <a:buChar char="•"/>
            </a:pP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teknisk angelägenhet</a:t>
            </a:r>
          </a:p>
          <a:p>
            <a:pPr lvl="2"/>
            <a:endParaRPr lang="sv-SE" sz="1067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lvl="2"/>
            <a:r>
              <a:rPr lang="sv-SE" sz="1067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Gör en bedömning </a:t>
            </a:r>
            <a:r>
              <a:rPr lang="sv-SE" sz="1067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(mycket hög, </a:t>
            </a:r>
            <a:r>
              <a:rPr lang="sv-SE" sz="11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hög</a:t>
            </a:r>
            <a:r>
              <a:rPr lang="sv-SE" sz="1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sv-SE" sz="11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medel, låg eller mycket låg</a:t>
            </a:r>
            <a:r>
              <a:rPr lang="sv-SE" sz="1067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)</a:t>
            </a:r>
            <a:endParaRPr lang="sv-SE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6333616" y="3810199"/>
            <a:ext cx="5545689" cy="2857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risker och hinder kopplat till genomförandet av initiativet.</a:t>
            </a:r>
            <a:b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Bedömer vi genomförbarheten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som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mycket hög, hög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medel, låg eller mycket låg utifrån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: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Har vi många </a:t>
            </a: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berörda </a:t>
            </a: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användare? Hur bedömer vi eller tar reda på deras förmåga </a:t>
            </a: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</a:t>
            </a: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kunskapsnivå) och mottaglighet?</a:t>
            </a:r>
            <a:endParaRPr lang="sv-S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Har vi tillgång </a:t>
            </a: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till </a:t>
            </a: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de personella resurser som initiativet kräver?</a:t>
            </a:r>
            <a:endParaRPr lang="sv-S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Är initiativet teknisk komplext, finns nödvändig </a:t>
            </a:r>
            <a:r>
              <a:rPr lang="sv-S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teknisk </a:t>
            </a: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kompetens?</a:t>
            </a:r>
            <a:endParaRPr lang="sv-S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Finns det juridiska hinder eller är förutsättningar tydligt kartlagda?</a:t>
            </a:r>
            <a:endParaRPr lang="sv-S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Är initiativets finansiering klar? Både på kort och lång sikt?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2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Är ansvaret tydligt? Vem som leder arbetet med initiativet? Vem som är användare och därmed hämtar hem effekterna?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sv-S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Finns det andra risker eller hinder vi behöver lyfta?</a:t>
            </a:r>
          </a:p>
          <a:p>
            <a:r>
              <a:rPr lang="sv-SE" sz="1067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Notera sannolikheten och konsekvens.</a:t>
            </a:r>
            <a:endParaRPr lang="sv-SE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1" name="Streckad högerpil 50"/>
          <p:cNvSpPr/>
          <p:nvPr/>
        </p:nvSpPr>
        <p:spPr>
          <a:xfrm>
            <a:off x="6422067" y="3226679"/>
            <a:ext cx="405904" cy="393600"/>
          </a:xfrm>
          <a:prstGeom prst="stripedRightArrow">
            <a:avLst>
              <a:gd name="adj1" fmla="val 50000"/>
              <a:gd name="adj2" fmla="val 39988"/>
            </a:avLst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24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3" name="Lika med 52"/>
          <p:cNvSpPr/>
          <p:nvPr/>
        </p:nvSpPr>
        <p:spPr>
          <a:xfrm>
            <a:off x="526587" y="5477965"/>
            <a:ext cx="365005" cy="393600"/>
          </a:xfrm>
          <a:prstGeom prst="mathEqual">
            <a:avLst/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24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7" name="Rubrik 1">
            <a:extLst>
              <a:ext uri="{FF2B5EF4-FFF2-40B4-BE49-F238E27FC236}">
                <a16:creationId xmlns:a16="http://schemas.microsoft.com/office/drawing/2014/main" id="{0F806811-A421-4948-A87E-8632D959B2C7}"/>
              </a:ext>
            </a:extLst>
          </p:cNvPr>
          <p:cNvSpPr txBox="1">
            <a:spLocks/>
          </p:cNvSpPr>
          <p:nvPr/>
        </p:nvSpPr>
        <p:spPr>
          <a:xfrm>
            <a:off x="2600887" y="173697"/>
            <a:ext cx="3317141" cy="403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1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67" b="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Detta är ett stöd för att föra dialog om initiativets effekthemtagning. </a:t>
            </a:r>
            <a:endParaRPr lang="sv-SE" sz="1067" b="0" i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" name="5-uddig stjärna 1"/>
          <p:cNvSpPr>
            <a:spLocks noChangeAspect="1"/>
          </p:cNvSpPr>
          <p:nvPr/>
        </p:nvSpPr>
        <p:spPr>
          <a:xfrm>
            <a:off x="6422067" y="895157"/>
            <a:ext cx="449931" cy="417600"/>
          </a:xfrm>
          <a:prstGeom prst="star5">
            <a:avLst/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458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5"/>
          <p:cNvSpPr txBox="1">
            <a:spLocks/>
          </p:cNvSpPr>
          <p:nvPr/>
        </p:nvSpPr>
        <p:spPr>
          <a:xfrm>
            <a:off x="1201739" y="2472673"/>
            <a:ext cx="10347991" cy="4079886"/>
          </a:xfrm>
          <a:prstGeom prst="rect">
            <a:avLst/>
          </a:prstGeom>
          <a:solidFill>
            <a:schemeClr val="bg1"/>
          </a:solidFill>
          <a:ln>
            <a:solidFill>
              <a:srgbClr val="0069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00000"/>
              </a:lnSpc>
              <a:spcAft>
                <a:spcPts val="1000"/>
              </a:spcAft>
              <a:buNone/>
              <a:defRPr/>
            </a:pPr>
            <a:r>
              <a:rPr lang="sv-SE" sz="14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Skriv text här</a:t>
            </a:r>
          </a:p>
        </p:txBody>
      </p:sp>
      <p:cxnSp>
        <p:nvCxnSpPr>
          <p:cNvPr id="19" name="Rak koppling 18"/>
          <p:cNvCxnSpPr/>
          <p:nvPr/>
        </p:nvCxnSpPr>
        <p:spPr>
          <a:xfrm>
            <a:off x="1172113" y="1156203"/>
            <a:ext cx="9600000" cy="0"/>
          </a:xfrm>
          <a:prstGeom prst="line">
            <a:avLst/>
          </a:prstGeom>
          <a:ln w="6350">
            <a:solidFill>
              <a:srgbClr val="005C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F9E25E25-5744-204A-AB5D-497D69662846}"/>
              </a:ext>
            </a:extLst>
          </p:cNvPr>
          <p:cNvSpPr txBox="1">
            <a:spLocks/>
          </p:cNvSpPr>
          <p:nvPr/>
        </p:nvSpPr>
        <p:spPr>
          <a:xfrm>
            <a:off x="1687364" y="499295"/>
            <a:ext cx="3954484" cy="6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11200" b="1" dirty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Syfte.</a:t>
            </a:r>
            <a:r>
              <a:rPr lang="sv-SE" sz="5600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sv-SE" sz="7200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Vad är syftet med initiativet?</a:t>
            </a: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76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0" name="Hjärta 19"/>
          <p:cNvSpPr/>
          <p:nvPr/>
        </p:nvSpPr>
        <p:spPr>
          <a:xfrm>
            <a:off x="1201739" y="499296"/>
            <a:ext cx="376652" cy="392935"/>
          </a:xfrm>
          <a:prstGeom prst="heart">
            <a:avLst/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1303330"/>
            <a:ext cx="97183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syftet och möjligheterna med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initiativet.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är behoven bakom initiativet? Vilken förändring ska initiativet leda till?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För vem uppstår den direkta nyttan av initiativet?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samarbeten stärker initiativet? Varför bör initiativet genomföras?</a:t>
            </a:r>
            <a:r>
              <a:rPr lang="sv-SE" sz="1400" dirty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endParaRPr lang="sv-SE" sz="14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72113" y="2063825"/>
            <a:ext cx="971839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spcAft>
                <a:spcPts val="1000"/>
              </a:spcAft>
              <a:defRPr/>
            </a:pPr>
            <a:r>
              <a:rPr lang="sv-SE" sz="1900" dirty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Syftet med </a:t>
            </a:r>
            <a:r>
              <a:rPr lang="sv-SE" sz="19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</a:t>
            </a:r>
            <a:endParaRPr lang="sv-SE" sz="19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22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5"/>
          <p:cNvSpPr txBox="1">
            <a:spLocks/>
          </p:cNvSpPr>
          <p:nvPr/>
        </p:nvSpPr>
        <p:spPr>
          <a:xfrm>
            <a:off x="1201739" y="2504757"/>
            <a:ext cx="10347991" cy="4079886"/>
          </a:xfrm>
          <a:prstGeom prst="rect">
            <a:avLst/>
          </a:prstGeom>
          <a:solidFill>
            <a:schemeClr val="bg1"/>
          </a:solidFill>
          <a:ln>
            <a:solidFill>
              <a:srgbClr val="0069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00000"/>
              </a:lnSpc>
              <a:spcAft>
                <a:spcPts val="1000"/>
              </a:spcAft>
              <a:buNone/>
              <a:defRPr/>
            </a:pPr>
            <a:r>
              <a:rPr lang="sv-SE" sz="14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Skriv text här</a:t>
            </a:r>
          </a:p>
        </p:txBody>
      </p:sp>
      <p:cxnSp>
        <p:nvCxnSpPr>
          <p:cNvPr id="19" name="Rak koppling 18"/>
          <p:cNvCxnSpPr/>
          <p:nvPr/>
        </p:nvCxnSpPr>
        <p:spPr>
          <a:xfrm>
            <a:off x="1172113" y="1156203"/>
            <a:ext cx="9600000" cy="0"/>
          </a:xfrm>
          <a:prstGeom prst="line">
            <a:avLst/>
          </a:prstGeom>
          <a:ln w="6350">
            <a:solidFill>
              <a:srgbClr val="005C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F9E25E25-5744-204A-AB5D-497D69662846}"/>
              </a:ext>
            </a:extLst>
          </p:cNvPr>
          <p:cNvSpPr txBox="1">
            <a:spLocks/>
          </p:cNvSpPr>
          <p:nvPr/>
        </p:nvSpPr>
        <p:spPr>
          <a:xfrm>
            <a:off x="1687363" y="499295"/>
            <a:ext cx="5651899" cy="6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11200" b="1" dirty="0" smtClean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Effekter.</a:t>
            </a:r>
            <a:r>
              <a:rPr lang="sv-SE" sz="7200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sv-SE" sz="72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Vilka effekter vill vi se?</a:t>
            </a: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76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1303330"/>
            <a:ext cx="97183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om effekter (kvalitativa eller ekonomiska effektmål) för initiativet. Var så specifik som möjligt. Fokusera på de 1-3 konkreta effekter som initiativet ska ge och hur vi ska följa upp dem.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också om vilka som är ”användare”, det vill säga vilken verksamhet eller personalgrupp som hämtar hem effekten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  <a:r>
              <a:rPr lang="sv-SE" sz="14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endParaRPr lang="sv-SE" sz="1400" dirty="0" smtClean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2106002"/>
            <a:ext cx="971839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spcAft>
                <a:spcPts val="1000"/>
              </a:spcAft>
              <a:defRPr/>
            </a:pPr>
            <a:r>
              <a:rPr lang="sv-SE" sz="19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Initiativets effekter</a:t>
            </a:r>
            <a:endParaRPr lang="sv-SE" sz="19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0E7A279-6745-3B48-94A1-40D3784F4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39" y="514838"/>
            <a:ext cx="393600" cy="3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9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5"/>
          <p:cNvSpPr txBox="1">
            <a:spLocks/>
          </p:cNvSpPr>
          <p:nvPr/>
        </p:nvSpPr>
        <p:spPr>
          <a:xfrm>
            <a:off x="1201739" y="2472673"/>
            <a:ext cx="10347991" cy="4079886"/>
          </a:xfrm>
          <a:prstGeom prst="rect">
            <a:avLst/>
          </a:prstGeom>
          <a:solidFill>
            <a:schemeClr val="bg1"/>
          </a:solidFill>
          <a:ln>
            <a:solidFill>
              <a:srgbClr val="0069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00000"/>
              </a:lnSpc>
              <a:spcAft>
                <a:spcPts val="1000"/>
              </a:spcAft>
              <a:buNone/>
              <a:defRPr/>
            </a:pPr>
            <a:r>
              <a:rPr lang="sv-SE" sz="14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Skriv text här</a:t>
            </a:r>
          </a:p>
        </p:txBody>
      </p:sp>
      <p:cxnSp>
        <p:nvCxnSpPr>
          <p:cNvPr id="19" name="Rak koppling 18"/>
          <p:cNvCxnSpPr/>
          <p:nvPr/>
        </p:nvCxnSpPr>
        <p:spPr>
          <a:xfrm>
            <a:off x="1172113" y="1156203"/>
            <a:ext cx="9600000" cy="0"/>
          </a:xfrm>
          <a:prstGeom prst="line">
            <a:avLst/>
          </a:prstGeom>
          <a:ln w="6350">
            <a:solidFill>
              <a:srgbClr val="005C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F9E25E25-5744-204A-AB5D-497D69662846}"/>
              </a:ext>
            </a:extLst>
          </p:cNvPr>
          <p:cNvSpPr txBox="1">
            <a:spLocks/>
          </p:cNvSpPr>
          <p:nvPr/>
        </p:nvSpPr>
        <p:spPr>
          <a:xfrm>
            <a:off x="1687364" y="499295"/>
            <a:ext cx="5491478" cy="6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11200" b="1" dirty="0" smtClean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Kostnader.</a:t>
            </a:r>
            <a:r>
              <a:rPr lang="sv-SE" sz="56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sv-SE" sz="72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Förväntade och nerlagda kostnader?</a:t>
            </a: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76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1303330"/>
            <a:ext cx="97183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om initiativets förväntade kostnader både på kort och lång sikt och eventuella nedlagda kostnader hittills. Finns förväntade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intäkter?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72113" y="2072969"/>
            <a:ext cx="971839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spcAft>
                <a:spcPts val="1000"/>
              </a:spcAft>
              <a:defRPr/>
            </a:pPr>
            <a:r>
              <a:rPr lang="sv-SE" sz="19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Initiativets kostnader</a:t>
            </a:r>
            <a:endParaRPr lang="sv-SE" sz="19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Lika med 8"/>
          <p:cNvSpPr/>
          <p:nvPr/>
        </p:nvSpPr>
        <p:spPr>
          <a:xfrm>
            <a:off x="1201739" y="548898"/>
            <a:ext cx="365005" cy="393600"/>
          </a:xfrm>
          <a:prstGeom prst="mathEqual">
            <a:avLst/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24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0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Rak koppling 18"/>
          <p:cNvCxnSpPr/>
          <p:nvPr/>
        </p:nvCxnSpPr>
        <p:spPr>
          <a:xfrm>
            <a:off x="1172113" y="1156203"/>
            <a:ext cx="9600000" cy="0"/>
          </a:xfrm>
          <a:prstGeom prst="line">
            <a:avLst/>
          </a:prstGeom>
          <a:ln w="6350">
            <a:solidFill>
              <a:srgbClr val="005C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F9E25E25-5744-204A-AB5D-497D69662846}"/>
              </a:ext>
            </a:extLst>
          </p:cNvPr>
          <p:cNvSpPr txBox="1">
            <a:spLocks/>
          </p:cNvSpPr>
          <p:nvPr/>
        </p:nvSpPr>
        <p:spPr>
          <a:xfrm>
            <a:off x="1687364" y="499295"/>
            <a:ext cx="5523562" cy="6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11200" b="1" dirty="0" smtClean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Angelägenhet.</a:t>
            </a:r>
            <a:r>
              <a:rPr lang="sv-SE" sz="56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sv-SE" sz="72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Hur angeläget är </a:t>
            </a:r>
            <a:r>
              <a:rPr lang="sv-SE" sz="7200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initiativet?</a:t>
            </a: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76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1303330"/>
            <a:ext cx="97183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om initiativets angelägenhet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utifrån politisk prioritering, verksamhetens prioritering, efterfrågan och behov samt teknisk angelägenhet.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Gör en bedömning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(mycket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hög, hög, medel, låg eller mycket låg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).</a:t>
            </a:r>
            <a:endParaRPr lang="sv-SE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72113" y="2072969"/>
            <a:ext cx="971839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spcAft>
                <a:spcPts val="1000"/>
              </a:spcAft>
              <a:defRPr/>
            </a:pPr>
            <a:r>
              <a:rPr lang="sv-SE" sz="19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Initiativets angelägenhet</a:t>
            </a:r>
            <a:endParaRPr lang="sv-SE" sz="19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5-uddig stjärna 8"/>
          <p:cNvSpPr>
            <a:spLocks noChangeAspect="1"/>
          </p:cNvSpPr>
          <p:nvPr/>
        </p:nvSpPr>
        <p:spPr>
          <a:xfrm>
            <a:off x="1201739" y="499295"/>
            <a:ext cx="449931" cy="417600"/>
          </a:xfrm>
          <a:prstGeom prst="star5">
            <a:avLst/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innehåll 5"/>
          <p:cNvSpPr txBox="1">
            <a:spLocks/>
          </p:cNvSpPr>
          <p:nvPr/>
        </p:nvSpPr>
        <p:spPr>
          <a:xfrm>
            <a:off x="1201739" y="2472673"/>
            <a:ext cx="10347991" cy="4079886"/>
          </a:xfrm>
          <a:prstGeom prst="rect">
            <a:avLst/>
          </a:prstGeom>
          <a:solidFill>
            <a:schemeClr val="bg1"/>
          </a:solidFill>
          <a:ln>
            <a:solidFill>
              <a:srgbClr val="0069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00000"/>
              </a:lnSpc>
              <a:spcAft>
                <a:spcPts val="1000"/>
              </a:spcAft>
              <a:buNone/>
              <a:defRPr/>
            </a:pPr>
            <a:r>
              <a:rPr lang="sv-SE" sz="14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218926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Rak koppling 18"/>
          <p:cNvCxnSpPr/>
          <p:nvPr/>
        </p:nvCxnSpPr>
        <p:spPr>
          <a:xfrm>
            <a:off x="1172113" y="1156203"/>
            <a:ext cx="9600000" cy="0"/>
          </a:xfrm>
          <a:prstGeom prst="line">
            <a:avLst/>
          </a:prstGeom>
          <a:ln w="6350">
            <a:solidFill>
              <a:srgbClr val="005C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F9E25E25-5744-204A-AB5D-497D69662846}"/>
              </a:ext>
            </a:extLst>
          </p:cNvPr>
          <p:cNvSpPr txBox="1">
            <a:spLocks/>
          </p:cNvSpPr>
          <p:nvPr/>
        </p:nvSpPr>
        <p:spPr>
          <a:xfrm>
            <a:off x="1687364" y="499295"/>
            <a:ext cx="7657162" cy="6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11200" b="1" dirty="0" smtClean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Genomförbarhet.</a:t>
            </a:r>
            <a:r>
              <a:rPr lang="sv-SE" sz="56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sv-SE" sz="72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Bedöm genomförbarhet.</a:t>
            </a: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76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1303330"/>
            <a:ext cx="971839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risker och hinder kopplat till genomförandet av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initiativet. Bedömer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 genomförbarheten som mycket hög, hög, medel, låg eller mycket låg utifrån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:</a:t>
            </a:r>
          </a:p>
          <a:p>
            <a:pPr>
              <a:spcAft>
                <a:spcPts val="300"/>
              </a:spcAft>
            </a:pPr>
            <a:endParaRPr lang="sv-SE" sz="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40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Användare</a:t>
            </a:r>
            <a:r>
              <a:rPr lang="sv-SE" sz="14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: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Har vi många berörda användare? Hur bedömer vi eller tar reda på deras förmåga (kunskapsnivå) och mottaglighet?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40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Personella resurser: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Har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 tillgång till de personella resurser som initiativet kräver?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40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Tekniska förutsättningar: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Är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 teknisk komplext, finns nödvändig teknisk kompetens?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40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Juridiska förutsättningar: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Finns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det juridiska hinder eller är förutsättningar tydligt kartlagda?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400" i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Finansiering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: Är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initiativets finansiering klar? Både på kort och lång sikt?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Är ansvaret tydligt? Vem som leder arbetet med initiativet?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Vem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som är användare och därmed hämtar hem effekterna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?</a:t>
            </a:r>
            <a:endParaRPr lang="sv-SE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72113" y="3592919"/>
            <a:ext cx="971839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spcAft>
                <a:spcPts val="1000"/>
              </a:spcAft>
              <a:defRPr/>
            </a:pPr>
            <a:r>
              <a:rPr lang="sv-SE" sz="1900" dirty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</a:t>
            </a:r>
            <a:r>
              <a:rPr lang="sv-SE" sz="19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nitiativets genomförbarhet</a:t>
            </a:r>
            <a:endParaRPr lang="sv-SE" sz="19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Streckad högerpil 10"/>
          <p:cNvSpPr/>
          <p:nvPr/>
        </p:nvSpPr>
        <p:spPr>
          <a:xfrm>
            <a:off x="1270000" y="571048"/>
            <a:ext cx="405904" cy="393600"/>
          </a:xfrm>
          <a:prstGeom prst="stripedRightArrow">
            <a:avLst>
              <a:gd name="adj1" fmla="val 50000"/>
              <a:gd name="adj2" fmla="val 39988"/>
            </a:avLst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24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8" name="Platshållare för innehåll 5"/>
          <p:cNvSpPr txBox="1">
            <a:spLocks/>
          </p:cNvSpPr>
          <p:nvPr/>
        </p:nvSpPr>
        <p:spPr>
          <a:xfrm>
            <a:off x="1201739" y="3977640"/>
            <a:ext cx="10347991" cy="2574918"/>
          </a:xfrm>
          <a:prstGeom prst="rect">
            <a:avLst/>
          </a:prstGeom>
          <a:solidFill>
            <a:schemeClr val="bg1"/>
          </a:solidFill>
          <a:ln>
            <a:solidFill>
              <a:srgbClr val="0069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00000"/>
              </a:lnSpc>
              <a:spcAft>
                <a:spcPts val="1000"/>
              </a:spcAft>
              <a:buNone/>
              <a:defRPr/>
            </a:pPr>
            <a:r>
              <a:rPr lang="sv-SE" sz="14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368953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Rak koppling 18"/>
          <p:cNvCxnSpPr/>
          <p:nvPr/>
        </p:nvCxnSpPr>
        <p:spPr>
          <a:xfrm>
            <a:off x="1172113" y="1156203"/>
            <a:ext cx="9600000" cy="0"/>
          </a:xfrm>
          <a:prstGeom prst="line">
            <a:avLst/>
          </a:prstGeom>
          <a:ln w="6350">
            <a:solidFill>
              <a:srgbClr val="005C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F9E25E25-5744-204A-AB5D-497D69662846}"/>
              </a:ext>
            </a:extLst>
          </p:cNvPr>
          <p:cNvSpPr txBox="1">
            <a:spLocks/>
          </p:cNvSpPr>
          <p:nvPr/>
        </p:nvSpPr>
        <p:spPr>
          <a:xfrm>
            <a:off x="1687364" y="499295"/>
            <a:ext cx="7657162" cy="6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Verdana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11200" b="1" dirty="0" smtClean="0">
                <a:solidFill>
                  <a:srgbClr val="DC1F7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Risker.</a:t>
            </a:r>
            <a:r>
              <a:rPr lang="sv-SE" sz="56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sv-SE" sz="72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Bedöm andra risker eller hinder.</a:t>
            </a: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/>
            </a:r>
            <a:br>
              <a:rPr lang="sv-SE" sz="7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76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sv-SE" sz="18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1303330"/>
            <a:ext cx="97183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Finns det andra risker eller hinder vi behöver lyfta?</a:t>
            </a:r>
          </a:p>
          <a:p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Prata om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riskernas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konsekvenser och sannolikhet kopplat till genomförandet av initiativet.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Notera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sannolikheten (mycket låg,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låg, medel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hög, mycket hög) och konsekvens 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(obetydlig, betydlig, allvarlig, mycket allvarlig, katastrof) </a:t>
            </a:r>
            <a:r>
              <a:rPr lang="sv-SE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för varje risk eller hinder vi kan se</a:t>
            </a:r>
            <a:r>
              <a:rPr lang="sv-SE" sz="1400" dirty="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  <a:endParaRPr lang="sv-SE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A60D8F6-DE7C-2A4F-BACB-FA9E9985CAB4}"/>
              </a:ext>
            </a:extLst>
          </p:cNvPr>
          <p:cNvSpPr/>
          <p:nvPr/>
        </p:nvSpPr>
        <p:spPr>
          <a:xfrm>
            <a:off x="1158693" y="2416523"/>
            <a:ext cx="971839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spcAft>
                <a:spcPts val="1000"/>
              </a:spcAft>
              <a:defRPr/>
            </a:pPr>
            <a:r>
              <a:rPr lang="sv-SE" sz="19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Initiativets risker eller hinder</a:t>
            </a:r>
            <a:endParaRPr lang="sv-SE" sz="1900" dirty="0">
              <a:solidFill>
                <a:srgbClr val="005C86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Streckad högerpil 10"/>
          <p:cNvSpPr/>
          <p:nvPr/>
        </p:nvSpPr>
        <p:spPr>
          <a:xfrm>
            <a:off x="1270000" y="571048"/>
            <a:ext cx="405904" cy="393600"/>
          </a:xfrm>
          <a:prstGeom prst="stripedRightArrow">
            <a:avLst>
              <a:gd name="adj1" fmla="val 50000"/>
              <a:gd name="adj2" fmla="val 39988"/>
            </a:avLst>
          </a:prstGeom>
          <a:solidFill>
            <a:srgbClr val="0095DB"/>
          </a:solidFill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24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Platshållare för innehåll 5"/>
          <p:cNvSpPr txBox="1">
            <a:spLocks/>
          </p:cNvSpPr>
          <p:nvPr/>
        </p:nvSpPr>
        <p:spPr>
          <a:xfrm>
            <a:off x="1201739" y="2801243"/>
            <a:ext cx="10347991" cy="3751315"/>
          </a:xfrm>
          <a:prstGeom prst="rect">
            <a:avLst/>
          </a:prstGeom>
          <a:solidFill>
            <a:schemeClr val="bg1"/>
          </a:solidFill>
          <a:ln>
            <a:solidFill>
              <a:srgbClr val="0069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00000"/>
              </a:lnSpc>
              <a:spcAft>
                <a:spcPts val="1000"/>
              </a:spcAft>
              <a:buNone/>
              <a:defRPr/>
            </a:pPr>
            <a:r>
              <a:rPr lang="sv-SE" sz="1400" dirty="0" smtClean="0">
                <a:solidFill>
                  <a:srgbClr val="005C8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Skriv text här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48" name="ComboBox2" r:id="rId2" imgW="45720" imgH="45720"/>
        </mc:Choice>
        <mc:Fallback>
          <p:control name="ComboBox2" r:id="rId2" imgW="45720" imgH="45720">
            <p:pic>
              <p:nvPicPr>
                <p:cNvPr id="4" name="ComboBox2"/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276850" y="2898775"/>
                  <a:ext cx="44450" cy="4603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51703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Följande sidor med färgad bakgrund">
  <a:themeElements>
    <a:clrScheme name="Persson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_Perss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832</Words>
  <Application>Microsoft Office PowerPoint</Application>
  <PresentationFormat>Bredbild</PresentationFormat>
  <Paragraphs>199</Paragraphs>
  <Slides>7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Lucida Grande</vt:lpstr>
      <vt:lpstr>Roboto</vt:lpstr>
      <vt:lpstr>Roboto Light</vt:lpstr>
      <vt:lpstr>Wingdings</vt:lpstr>
      <vt:lpstr>Office-tema</vt:lpstr>
      <vt:lpstr>3_Följande sidor med färgad bakgrund</vt:lpstr>
      <vt:lpstr>Dialog om initiativet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 om initiativet</dc:title>
  <dc:creator>Ståhlgren Ann-Marie - SLF</dc:creator>
  <cp:lastModifiedBy>Ståhlgren Ann-Marie - SLF</cp:lastModifiedBy>
  <cp:revision>107</cp:revision>
  <dcterms:created xsi:type="dcterms:W3CDTF">2021-10-03T14:35:03Z</dcterms:created>
  <dcterms:modified xsi:type="dcterms:W3CDTF">2022-06-29T07:23:29Z</dcterms:modified>
</cp:coreProperties>
</file>