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17"/>
  </p:notesMasterIdLst>
  <p:handoutMasterIdLst>
    <p:handoutMasterId r:id="rId18"/>
  </p:handoutMasterIdLst>
  <p:sldIdLst>
    <p:sldId id="983" r:id="rId8"/>
    <p:sldId id="984" r:id="rId9"/>
    <p:sldId id="985" r:id="rId10"/>
    <p:sldId id="986" r:id="rId11"/>
    <p:sldId id="987" r:id="rId12"/>
    <p:sldId id="1000" r:id="rId13"/>
    <p:sldId id="989" r:id="rId14"/>
    <p:sldId id="990" r:id="rId15"/>
    <p:sldId id="991" r:id="rId16"/>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Helsingborg Sans" pitchFamily="2" charset="0"/>
      <p:regular r:id="rId23"/>
      <p:bold r:id="rId24"/>
    </p:embeddedFont>
    <p:embeddedFont>
      <p:font typeface="Roboto" panose="02000000000000000000" pitchFamily="2" charset="0"/>
      <p:regular r:id="rId25"/>
      <p:bold r:id="rId26"/>
      <p:italic r:id="rId27"/>
      <p:boldItalic r:id="rId28"/>
    </p:embeddedFont>
    <p:embeddedFont>
      <p:font typeface="Roboto Light" panose="02000000000000000000" pitchFamily="2" charset="0"/>
      <p:regular r:id="rId29"/>
      <p:italic r:id="rId30"/>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12D8FC-272E-46A3-A134-18C0962ED5EB}" v="1" dt="2023-12-04T09:03:41.463"/>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294" autoAdjust="0"/>
  </p:normalViewPr>
  <p:slideViewPr>
    <p:cSldViewPr snapToGrid="0">
      <p:cViewPr varScale="1">
        <p:scale>
          <a:sx n="92" d="100"/>
          <a:sy n="92" d="100"/>
        </p:scale>
        <p:origin x="989" y="8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5.fntdata"/><Relationship Id="rId28" Type="http://schemas.openxmlformats.org/officeDocument/2006/relationships/font" Target="fonts/font10.fntdata"/><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microsoft.com/office/2016/11/relationships/changesInfo" Target="changesInfos/changesInfo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rnhäll Nathalie - SLF" userId="291a0088-4e54-4526-97cb-2d4fd968d9f4" providerId="ADAL" clId="{D1E4245E-3711-4B8F-B987-019157B3D3C1}"/>
    <pc:docChg chg="addSld delSld modSld sldOrd">
      <pc:chgData name="Jarnhäll Nathalie - SLF" userId="291a0088-4e54-4526-97cb-2d4fd968d9f4" providerId="ADAL" clId="{D1E4245E-3711-4B8F-B987-019157B3D3C1}" dt="2023-02-28T13:23:26.556" v="5" actId="47"/>
      <pc:docMkLst>
        <pc:docMk/>
      </pc:docMkLst>
      <pc:sldChg chg="ord">
        <pc:chgData name="Jarnhäll Nathalie - SLF" userId="291a0088-4e54-4526-97cb-2d4fd968d9f4" providerId="ADAL" clId="{D1E4245E-3711-4B8F-B987-019157B3D3C1}" dt="2023-02-28T12:49:45.581" v="4"/>
        <pc:sldMkLst>
          <pc:docMk/>
          <pc:sldMk cId="3275491689" sldId="984"/>
        </pc:sldMkLst>
      </pc:sldChg>
      <pc:sldChg chg="ord">
        <pc:chgData name="Jarnhäll Nathalie - SLF" userId="291a0088-4e54-4526-97cb-2d4fd968d9f4" providerId="ADAL" clId="{D1E4245E-3711-4B8F-B987-019157B3D3C1}" dt="2023-02-28T12:49:05.398" v="2"/>
        <pc:sldMkLst>
          <pc:docMk/>
          <pc:sldMk cId="2449815264" sldId="985"/>
        </pc:sldMkLst>
      </pc:sldChg>
      <pc:sldChg chg="add del">
        <pc:chgData name="Jarnhäll Nathalie - SLF" userId="291a0088-4e54-4526-97cb-2d4fd968d9f4" providerId="ADAL" clId="{D1E4245E-3711-4B8F-B987-019157B3D3C1}" dt="2023-02-28T13:23:26.556" v="5" actId="47"/>
        <pc:sldMkLst>
          <pc:docMk/>
          <pc:sldMk cId="2528600980" sldId="992"/>
        </pc:sldMkLst>
      </pc:sldChg>
    </pc:docChg>
  </pc:docChgLst>
  <pc:docChgLst>
    <pc:chgData name="Jarnhäll Nathalie - SLF" userId="S::nathalie.jarnhall@helsingborg.se::291a0088-4e54-4526-97cb-2d4fd968d9f4" providerId="AD" clId="Web-{0A23BB5A-160F-485E-B690-30642E20E182}"/>
    <pc:docChg chg="modSld">
      <pc:chgData name="Jarnhäll Nathalie - SLF" userId="S::nathalie.jarnhall@helsingborg.se::291a0088-4e54-4526-97cb-2d4fd968d9f4" providerId="AD" clId="Web-{0A23BB5A-160F-485E-B690-30642E20E182}" dt="2023-03-03T14:00:08.369" v="10" actId="1076"/>
      <pc:docMkLst>
        <pc:docMk/>
      </pc:docMkLst>
      <pc:sldChg chg="modSp">
        <pc:chgData name="Jarnhäll Nathalie - SLF" userId="S::nathalie.jarnhall@helsingborg.se::291a0088-4e54-4526-97cb-2d4fd968d9f4" providerId="AD" clId="Web-{0A23BB5A-160F-485E-B690-30642E20E182}" dt="2023-03-03T14:00:08.369" v="10" actId="1076"/>
        <pc:sldMkLst>
          <pc:docMk/>
          <pc:sldMk cId="1818115516" sldId="988"/>
        </pc:sldMkLst>
        <pc:spChg chg="mod">
          <ac:chgData name="Jarnhäll Nathalie - SLF" userId="S::nathalie.jarnhall@helsingborg.se::291a0088-4e54-4526-97cb-2d4fd968d9f4" providerId="AD" clId="Web-{0A23BB5A-160F-485E-B690-30642E20E182}" dt="2023-03-03T13:59:57.118" v="8" actId="20577"/>
          <ac:spMkLst>
            <pc:docMk/>
            <pc:sldMk cId="1818115516" sldId="988"/>
            <ac:spMk id="7" creationId="{0EEDD757-99F9-46F3-9214-98E1BD0441F2}"/>
          </ac:spMkLst>
        </pc:spChg>
        <pc:picChg chg="mod">
          <ac:chgData name="Jarnhäll Nathalie - SLF" userId="S::nathalie.jarnhall@helsingborg.se::291a0088-4e54-4526-97cb-2d4fd968d9f4" providerId="AD" clId="Web-{0A23BB5A-160F-485E-B690-30642E20E182}" dt="2023-03-03T14:00:08.369" v="10" actId="1076"/>
          <ac:picMkLst>
            <pc:docMk/>
            <pc:sldMk cId="1818115516" sldId="988"/>
            <ac:picMk id="8" creationId="{63AD3498-BEBF-01F0-D988-824FF72A5618}"/>
          </ac:picMkLst>
        </pc:picChg>
        <pc:picChg chg="mod">
          <ac:chgData name="Jarnhäll Nathalie - SLF" userId="S::nathalie.jarnhall@helsingborg.se::291a0088-4e54-4526-97cb-2d4fd968d9f4" providerId="AD" clId="Web-{0A23BB5A-160F-485E-B690-30642E20E182}" dt="2023-03-03T14:00:02.884" v="9" actId="1076"/>
          <ac:picMkLst>
            <pc:docMk/>
            <pc:sldMk cId="1818115516" sldId="988"/>
            <ac:picMk id="9" creationId="{CE76D600-A296-C2B9-F8F4-2C2178002258}"/>
          </ac:picMkLst>
        </pc:picChg>
      </pc:sldChg>
    </pc:docChg>
  </pc:docChgLst>
  <pc:docChgLst>
    <pc:chgData name="Jarnhäll Nathalie - SLF" userId="S::nathalie.jarnhall@helsingborg.se::291a0088-4e54-4526-97cb-2d4fd968d9f4" providerId="AD" clId="Web-{989635F4-9469-D492-167A-AC9B076C26D6}"/>
    <pc:docChg chg="modSld">
      <pc:chgData name="Jarnhäll Nathalie - SLF" userId="S::nathalie.jarnhall@helsingborg.se::291a0088-4e54-4526-97cb-2d4fd968d9f4" providerId="AD" clId="Web-{989635F4-9469-D492-167A-AC9B076C26D6}" dt="2023-02-21T13:46:48.029" v="3" actId="20577"/>
      <pc:docMkLst>
        <pc:docMk/>
      </pc:docMkLst>
      <pc:sldChg chg="modSp">
        <pc:chgData name="Jarnhäll Nathalie - SLF" userId="S::nathalie.jarnhall@helsingborg.se::291a0088-4e54-4526-97cb-2d4fd968d9f4" providerId="AD" clId="Web-{989635F4-9469-D492-167A-AC9B076C26D6}" dt="2023-02-21T13:46:48.029" v="3" actId="20577"/>
        <pc:sldMkLst>
          <pc:docMk/>
          <pc:sldMk cId="1450290599" sldId="987"/>
        </pc:sldMkLst>
        <pc:spChg chg="mod">
          <ac:chgData name="Jarnhäll Nathalie - SLF" userId="S::nathalie.jarnhall@helsingborg.se::291a0088-4e54-4526-97cb-2d4fd968d9f4" providerId="AD" clId="Web-{989635F4-9469-D492-167A-AC9B076C26D6}" dt="2023-02-21T13:46:48.029" v="3" actId="20577"/>
          <ac:spMkLst>
            <pc:docMk/>
            <pc:sldMk cId="1450290599" sldId="987"/>
            <ac:spMk id="5" creationId="{5D3967E5-AA9D-BF85-65E2-41E44385C6F0}"/>
          </ac:spMkLst>
        </pc:spChg>
      </pc:sldChg>
    </pc:docChg>
  </pc:docChgLst>
  <pc:docChgLst>
    <pc:chgData name="Persson Sandra - SLF" userId="S::sandra.persson@helsingborg.se::9eef08d9-4bd7-43b5-a83e-e4823c7f2c3d" providerId="AD" clId="Web-{651F4BE9-D3B2-E877-F7B0-663CF14C7C69}"/>
    <pc:docChg chg="modSld">
      <pc:chgData name="Persson Sandra - SLF" userId="S::sandra.persson@helsingborg.se::9eef08d9-4bd7-43b5-a83e-e4823c7f2c3d" providerId="AD" clId="Web-{651F4BE9-D3B2-E877-F7B0-663CF14C7C69}" dt="2023-03-09T13:44:02.475" v="0"/>
      <pc:docMkLst>
        <pc:docMk/>
      </pc:docMkLst>
      <pc:sldChg chg="delSp">
        <pc:chgData name="Persson Sandra - SLF" userId="S::sandra.persson@helsingborg.se::9eef08d9-4bd7-43b5-a83e-e4823c7f2c3d" providerId="AD" clId="Web-{651F4BE9-D3B2-E877-F7B0-663CF14C7C69}" dt="2023-03-09T13:44:02.475" v="0"/>
        <pc:sldMkLst>
          <pc:docMk/>
          <pc:sldMk cId="1958214221" sldId="989"/>
        </pc:sldMkLst>
        <pc:picChg chg="del">
          <ac:chgData name="Persson Sandra - SLF" userId="S::sandra.persson@helsingborg.se::9eef08d9-4bd7-43b5-a83e-e4823c7f2c3d" providerId="AD" clId="Web-{651F4BE9-D3B2-E877-F7B0-663CF14C7C69}" dt="2023-03-09T13:44:02.475" v="0"/>
          <ac:picMkLst>
            <pc:docMk/>
            <pc:sldMk cId="1958214221" sldId="989"/>
            <ac:picMk id="10" creationId="{4EE90807-5B18-EEEF-B6A6-1961FF028323}"/>
          </ac:picMkLst>
        </pc:picChg>
      </pc:sldChg>
    </pc:docChg>
  </pc:docChgLst>
  <pc:docChgLst>
    <pc:chgData name="Persson Sandra - SLF" userId="S::sandra.persson@helsingborg.se::9eef08d9-4bd7-43b5-a83e-e4823c7f2c3d" providerId="AD" clId="Web-{9EAB5865-6303-C95B-4515-F607423AE7F2}"/>
    <pc:docChg chg="modSld">
      <pc:chgData name="Persson Sandra - SLF" userId="S::sandra.persson@helsingborg.se::9eef08d9-4bd7-43b5-a83e-e4823c7f2c3d" providerId="AD" clId="Web-{9EAB5865-6303-C95B-4515-F607423AE7F2}" dt="2023-03-10T06:39:38.285" v="104" actId="1076"/>
      <pc:docMkLst>
        <pc:docMk/>
      </pc:docMkLst>
      <pc:sldChg chg="modSp">
        <pc:chgData name="Persson Sandra - SLF" userId="S::sandra.persson@helsingborg.se::9eef08d9-4bd7-43b5-a83e-e4823c7f2c3d" providerId="AD" clId="Web-{9EAB5865-6303-C95B-4515-F607423AE7F2}" dt="2023-03-10T06:38:32.034" v="97" actId="1076"/>
        <pc:sldMkLst>
          <pc:docMk/>
          <pc:sldMk cId="4053152469" sldId="983"/>
        </pc:sldMkLst>
        <pc:spChg chg="mod">
          <ac:chgData name="Persson Sandra - SLF" userId="S::sandra.persson@helsingborg.se::9eef08d9-4bd7-43b5-a83e-e4823c7f2c3d" providerId="AD" clId="Web-{9EAB5865-6303-C95B-4515-F607423AE7F2}" dt="2023-03-10T06:38:32.034" v="96" actId="1076"/>
          <ac:spMkLst>
            <pc:docMk/>
            <pc:sldMk cId="4053152469" sldId="983"/>
            <ac:spMk id="7" creationId="{AF7A28FC-9E9A-ED52-20A2-D82AE288585D}"/>
          </ac:spMkLst>
        </pc:spChg>
        <pc:spChg chg="mod">
          <ac:chgData name="Persson Sandra - SLF" userId="S::sandra.persson@helsingborg.se::9eef08d9-4bd7-43b5-a83e-e4823c7f2c3d" providerId="AD" clId="Web-{9EAB5865-6303-C95B-4515-F607423AE7F2}" dt="2023-03-10T06:38:32.034" v="97" actId="1076"/>
          <ac:spMkLst>
            <pc:docMk/>
            <pc:sldMk cId="4053152469" sldId="983"/>
            <ac:spMk id="8" creationId="{2FD36F8A-FD0E-184A-5EC8-90A551B328DE}"/>
          </ac:spMkLst>
        </pc:spChg>
      </pc:sldChg>
      <pc:sldChg chg="modSp">
        <pc:chgData name="Persson Sandra - SLF" userId="S::sandra.persson@helsingborg.se::9eef08d9-4bd7-43b5-a83e-e4823c7f2c3d" providerId="AD" clId="Web-{9EAB5865-6303-C95B-4515-F607423AE7F2}" dt="2023-03-10T06:31:05.028" v="42" actId="20577"/>
        <pc:sldMkLst>
          <pc:docMk/>
          <pc:sldMk cId="3275491689" sldId="984"/>
        </pc:sldMkLst>
        <pc:spChg chg="mod">
          <ac:chgData name="Persson Sandra - SLF" userId="S::sandra.persson@helsingborg.se::9eef08d9-4bd7-43b5-a83e-e4823c7f2c3d" providerId="AD" clId="Web-{9EAB5865-6303-C95B-4515-F607423AE7F2}" dt="2023-03-10T06:31:05.028" v="42" actId="20577"/>
          <ac:spMkLst>
            <pc:docMk/>
            <pc:sldMk cId="3275491689" sldId="984"/>
            <ac:spMk id="4" creationId="{A53E0A69-FCAE-081B-5BF4-AA635AA400E4}"/>
          </ac:spMkLst>
        </pc:spChg>
      </pc:sldChg>
      <pc:sldChg chg="modSp">
        <pc:chgData name="Persson Sandra - SLF" userId="S::sandra.persson@helsingborg.se::9eef08d9-4bd7-43b5-a83e-e4823c7f2c3d" providerId="AD" clId="Web-{9EAB5865-6303-C95B-4515-F607423AE7F2}" dt="2023-03-10T06:31:44.888" v="48" actId="1076"/>
        <pc:sldMkLst>
          <pc:docMk/>
          <pc:sldMk cId="746229174" sldId="986"/>
        </pc:sldMkLst>
        <pc:spChg chg="mod">
          <ac:chgData name="Persson Sandra - SLF" userId="S::sandra.persson@helsingborg.se::9eef08d9-4bd7-43b5-a83e-e4823c7f2c3d" providerId="AD" clId="Web-{9EAB5865-6303-C95B-4515-F607423AE7F2}" dt="2023-03-10T06:31:44.888" v="48" actId="1076"/>
          <ac:spMkLst>
            <pc:docMk/>
            <pc:sldMk cId="746229174" sldId="986"/>
            <ac:spMk id="5" creationId="{D718E8B6-B6FB-94C7-C4D1-85B664F45912}"/>
          </ac:spMkLst>
        </pc:spChg>
      </pc:sldChg>
      <pc:sldChg chg="modSp">
        <pc:chgData name="Persson Sandra - SLF" userId="S::sandra.persson@helsingborg.se::9eef08d9-4bd7-43b5-a83e-e4823c7f2c3d" providerId="AD" clId="Web-{9EAB5865-6303-C95B-4515-F607423AE7F2}" dt="2023-03-10T06:31:49.919" v="49" actId="20577"/>
        <pc:sldMkLst>
          <pc:docMk/>
          <pc:sldMk cId="1450290599" sldId="987"/>
        </pc:sldMkLst>
        <pc:spChg chg="mod">
          <ac:chgData name="Persson Sandra - SLF" userId="S::sandra.persson@helsingborg.se::9eef08d9-4bd7-43b5-a83e-e4823c7f2c3d" providerId="AD" clId="Web-{9EAB5865-6303-C95B-4515-F607423AE7F2}" dt="2023-03-10T06:31:49.919" v="49" actId="20577"/>
          <ac:spMkLst>
            <pc:docMk/>
            <pc:sldMk cId="1450290599" sldId="987"/>
            <ac:spMk id="6" creationId="{469B2474-0D8C-3CC0-C8B6-0E48B0BE2AB6}"/>
          </ac:spMkLst>
        </pc:spChg>
      </pc:sldChg>
      <pc:sldChg chg="modSp">
        <pc:chgData name="Persson Sandra - SLF" userId="S::sandra.persson@helsingborg.se::9eef08d9-4bd7-43b5-a83e-e4823c7f2c3d" providerId="AD" clId="Web-{9EAB5865-6303-C95B-4515-F607423AE7F2}" dt="2023-03-10T06:39:38.285" v="104" actId="1076"/>
        <pc:sldMkLst>
          <pc:docMk/>
          <pc:sldMk cId="1818115516" sldId="988"/>
        </pc:sldMkLst>
        <pc:spChg chg="mod">
          <ac:chgData name="Persson Sandra - SLF" userId="S::sandra.persson@helsingborg.se::9eef08d9-4bd7-43b5-a83e-e4823c7f2c3d" providerId="AD" clId="Web-{9EAB5865-6303-C95B-4515-F607423AE7F2}" dt="2023-03-10T06:32:28.388" v="58" actId="20577"/>
          <ac:spMkLst>
            <pc:docMk/>
            <pc:sldMk cId="1818115516" sldId="988"/>
            <ac:spMk id="6" creationId="{14479869-A434-4C7B-B951-4064F3E411B5}"/>
          </ac:spMkLst>
        </pc:spChg>
        <pc:spChg chg="mod">
          <ac:chgData name="Persson Sandra - SLF" userId="S::sandra.persson@helsingborg.se::9eef08d9-4bd7-43b5-a83e-e4823c7f2c3d" providerId="AD" clId="Web-{9EAB5865-6303-C95B-4515-F607423AE7F2}" dt="2023-03-10T06:32:34.435" v="60" actId="20577"/>
          <ac:spMkLst>
            <pc:docMk/>
            <pc:sldMk cId="1818115516" sldId="988"/>
            <ac:spMk id="7" creationId="{0EEDD757-99F9-46F3-9214-98E1BD0441F2}"/>
          </ac:spMkLst>
        </pc:spChg>
        <pc:picChg chg="mod">
          <ac:chgData name="Persson Sandra - SLF" userId="S::sandra.persson@helsingborg.se::9eef08d9-4bd7-43b5-a83e-e4823c7f2c3d" providerId="AD" clId="Web-{9EAB5865-6303-C95B-4515-F607423AE7F2}" dt="2023-03-10T06:39:35.379" v="103" actId="1076"/>
          <ac:picMkLst>
            <pc:docMk/>
            <pc:sldMk cId="1818115516" sldId="988"/>
            <ac:picMk id="8" creationId="{63AD3498-BEBF-01F0-D988-824FF72A5618}"/>
          </ac:picMkLst>
        </pc:picChg>
        <pc:picChg chg="mod">
          <ac:chgData name="Persson Sandra - SLF" userId="S::sandra.persson@helsingborg.se::9eef08d9-4bd7-43b5-a83e-e4823c7f2c3d" providerId="AD" clId="Web-{9EAB5865-6303-C95B-4515-F607423AE7F2}" dt="2023-03-10T06:39:27.738" v="102" actId="1076"/>
          <ac:picMkLst>
            <pc:docMk/>
            <pc:sldMk cId="1818115516" sldId="988"/>
            <ac:picMk id="9" creationId="{CE76D600-A296-C2B9-F8F4-2C2178002258}"/>
          </ac:picMkLst>
        </pc:picChg>
        <pc:picChg chg="mod">
          <ac:chgData name="Persson Sandra - SLF" userId="S::sandra.persson@helsingborg.se::9eef08d9-4bd7-43b5-a83e-e4823c7f2c3d" providerId="AD" clId="Web-{9EAB5865-6303-C95B-4515-F607423AE7F2}" dt="2023-03-10T06:39:38.285" v="104" actId="1076"/>
          <ac:picMkLst>
            <pc:docMk/>
            <pc:sldMk cId="1818115516" sldId="988"/>
            <ac:picMk id="10" creationId="{6A7B695D-A0BF-2C8F-ED9B-4DE13A491CA6}"/>
          </ac:picMkLst>
        </pc:picChg>
        <pc:picChg chg="mod">
          <ac:chgData name="Persson Sandra - SLF" userId="S::sandra.persson@helsingborg.se::9eef08d9-4bd7-43b5-a83e-e4823c7f2c3d" providerId="AD" clId="Web-{9EAB5865-6303-C95B-4515-F607423AE7F2}" dt="2023-03-10T06:39:07.410" v="98" actId="1076"/>
          <ac:picMkLst>
            <pc:docMk/>
            <pc:sldMk cId="1818115516" sldId="988"/>
            <ac:picMk id="11" creationId="{F6C478B8-6F40-C9A5-37EF-3AC350C33049}"/>
          </ac:picMkLst>
        </pc:picChg>
        <pc:picChg chg="mod">
          <ac:chgData name="Persson Sandra - SLF" userId="S::sandra.persson@helsingborg.se::9eef08d9-4bd7-43b5-a83e-e4823c7f2c3d" providerId="AD" clId="Web-{9EAB5865-6303-C95B-4515-F607423AE7F2}" dt="2023-03-10T06:39:24.207" v="101" actId="1076"/>
          <ac:picMkLst>
            <pc:docMk/>
            <pc:sldMk cId="1818115516" sldId="988"/>
            <ac:picMk id="12" creationId="{BC6C5EF3-2A74-E64C-CCF0-B835D4E834A5}"/>
          </ac:picMkLst>
        </pc:picChg>
        <pc:picChg chg="mod">
          <ac:chgData name="Persson Sandra - SLF" userId="S::sandra.persson@helsingborg.se::9eef08d9-4bd7-43b5-a83e-e4823c7f2c3d" providerId="AD" clId="Web-{9EAB5865-6303-C95B-4515-F607423AE7F2}" dt="2023-03-10T06:39:10.613" v="99" actId="1076"/>
          <ac:picMkLst>
            <pc:docMk/>
            <pc:sldMk cId="1818115516" sldId="988"/>
            <ac:picMk id="13" creationId="{ACD9BEC5-639F-8CAF-637B-ED40A5CCC386}"/>
          </ac:picMkLst>
        </pc:picChg>
      </pc:sldChg>
      <pc:sldChg chg="addSp delSp modSp">
        <pc:chgData name="Persson Sandra - SLF" userId="S::sandra.persson@helsingborg.se::9eef08d9-4bd7-43b5-a83e-e4823c7f2c3d" providerId="AD" clId="Web-{9EAB5865-6303-C95B-4515-F607423AE7F2}" dt="2023-03-10T06:37:55.159" v="93" actId="14100"/>
        <pc:sldMkLst>
          <pc:docMk/>
          <pc:sldMk cId="1958214221" sldId="989"/>
        </pc:sldMkLst>
        <pc:spChg chg="del">
          <ac:chgData name="Persson Sandra - SLF" userId="S::sandra.persson@helsingborg.se::9eef08d9-4bd7-43b5-a83e-e4823c7f2c3d" providerId="AD" clId="Web-{9EAB5865-6303-C95B-4515-F607423AE7F2}" dt="2023-03-10T06:34:13.499" v="69"/>
          <ac:spMkLst>
            <pc:docMk/>
            <pc:sldMk cId="1958214221" sldId="989"/>
            <ac:spMk id="4" creationId="{319E42E5-DC76-B707-0C28-C25560C0EBAF}"/>
          </ac:spMkLst>
        </pc:spChg>
        <pc:picChg chg="add mod ord modCrop">
          <ac:chgData name="Persson Sandra - SLF" userId="S::sandra.persson@helsingborg.se::9eef08d9-4bd7-43b5-a83e-e4823c7f2c3d" providerId="AD" clId="Web-{9EAB5865-6303-C95B-4515-F607423AE7F2}" dt="2023-03-10T06:34:13.499" v="69"/>
          <ac:picMkLst>
            <pc:docMk/>
            <pc:sldMk cId="1958214221" sldId="989"/>
            <ac:picMk id="10" creationId="{8D9575DC-0380-F3E9-0C55-E2B45C2FAEC2}"/>
          </ac:picMkLst>
        </pc:picChg>
        <pc:picChg chg="add del mod">
          <ac:chgData name="Persson Sandra - SLF" userId="S::sandra.persson@helsingborg.se::9eef08d9-4bd7-43b5-a83e-e4823c7f2c3d" providerId="AD" clId="Web-{9EAB5865-6303-C95B-4515-F607423AE7F2}" dt="2023-03-10T06:34:44.234" v="71"/>
          <ac:picMkLst>
            <pc:docMk/>
            <pc:sldMk cId="1958214221" sldId="989"/>
            <ac:picMk id="11" creationId="{A04BBE1D-FF6A-7C0B-11E1-FEC88A54835A}"/>
          </ac:picMkLst>
        </pc:picChg>
        <pc:picChg chg="add del mod">
          <ac:chgData name="Persson Sandra - SLF" userId="S::sandra.persson@helsingborg.se::9eef08d9-4bd7-43b5-a83e-e4823c7f2c3d" providerId="AD" clId="Web-{9EAB5865-6303-C95B-4515-F607423AE7F2}" dt="2023-03-10T06:34:56.828" v="73"/>
          <ac:picMkLst>
            <pc:docMk/>
            <pc:sldMk cId="1958214221" sldId="989"/>
            <ac:picMk id="12" creationId="{8AF34934-8841-FFCD-0444-FF1F4A1226D4}"/>
          </ac:picMkLst>
        </pc:picChg>
        <pc:picChg chg="add mod">
          <ac:chgData name="Persson Sandra - SLF" userId="S::sandra.persson@helsingborg.se::9eef08d9-4bd7-43b5-a83e-e4823c7f2c3d" providerId="AD" clId="Web-{9EAB5865-6303-C95B-4515-F607423AE7F2}" dt="2023-03-10T06:37:55.159" v="93" actId="14100"/>
          <ac:picMkLst>
            <pc:docMk/>
            <pc:sldMk cId="1958214221" sldId="989"/>
            <ac:picMk id="13" creationId="{04EE8AFE-10F9-71D7-6D2D-E6A8DC0B85DB}"/>
          </ac:picMkLst>
        </pc:picChg>
      </pc:sldChg>
      <pc:sldChg chg="addSp delSp modSp">
        <pc:chgData name="Persson Sandra - SLF" userId="S::sandra.persson@helsingborg.se::9eef08d9-4bd7-43b5-a83e-e4823c7f2c3d" providerId="AD" clId="Web-{9EAB5865-6303-C95B-4515-F607423AE7F2}" dt="2023-03-10T06:37:20.330" v="92" actId="14100"/>
        <pc:sldMkLst>
          <pc:docMk/>
          <pc:sldMk cId="752770666" sldId="990"/>
        </pc:sldMkLst>
        <pc:spChg chg="add del">
          <ac:chgData name="Persson Sandra - SLF" userId="S::sandra.persson@helsingborg.se::9eef08d9-4bd7-43b5-a83e-e4823c7f2c3d" providerId="AD" clId="Web-{9EAB5865-6303-C95B-4515-F607423AE7F2}" dt="2023-03-10T06:35:14.875" v="80"/>
          <ac:spMkLst>
            <pc:docMk/>
            <pc:sldMk cId="752770666" sldId="990"/>
            <ac:spMk id="4" creationId="{0BC31FFC-392B-F3CB-DBF7-36964FC59699}"/>
          </ac:spMkLst>
        </pc:spChg>
        <pc:spChg chg="del">
          <ac:chgData name="Persson Sandra - SLF" userId="S::sandra.persson@helsingborg.se::9eef08d9-4bd7-43b5-a83e-e4823c7f2c3d" providerId="AD" clId="Web-{9EAB5865-6303-C95B-4515-F607423AE7F2}" dt="2023-03-10T06:35:29.532" v="81"/>
          <ac:spMkLst>
            <pc:docMk/>
            <pc:sldMk cId="752770666" sldId="990"/>
            <ac:spMk id="8" creationId="{05F567C2-CF8D-2E72-BC7A-6C08D51C9DBD}"/>
          </ac:spMkLst>
        </pc:spChg>
        <pc:spChg chg="del">
          <ac:chgData name="Persson Sandra - SLF" userId="S::sandra.persson@helsingborg.se::9eef08d9-4bd7-43b5-a83e-e4823c7f2c3d" providerId="AD" clId="Web-{9EAB5865-6303-C95B-4515-F607423AE7F2}" dt="2023-03-10T06:34:59.359" v="74"/>
          <ac:spMkLst>
            <pc:docMk/>
            <pc:sldMk cId="752770666" sldId="990"/>
            <ac:spMk id="11" creationId="{81EF1EA7-34D6-42F6-75B4-DBB5D27E5955}"/>
          </ac:spMkLst>
        </pc:spChg>
        <pc:picChg chg="del">
          <ac:chgData name="Persson Sandra - SLF" userId="S::sandra.persson@helsingborg.se::9eef08d9-4bd7-43b5-a83e-e4823c7f2c3d" providerId="AD" clId="Web-{9EAB5865-6303-C95B-4515-F607423AE7F2}" dt="2023-03-10T06:35:01.297" v="75"/>
          <ac:picMkLst>
            <pc:docMk/>
            <pc:sldMk cId="752770666" sldId="990"/>
            <ac:picMk id="10" creationId="{9D755128-5EF3-5748-3882-34A0F11C6044}"/>
          </ac:picMkLst>
        </pc:picChg>
        <pc:picChg chg="add del mod ord modCrop">
          <ac:chgData name="Persson Sandra - SLF" userId="S::sandra.persson@helsingborg.se::9eef08d9-4bd7-43b5-a83e-e4823c7f2c3d" providerId="AD" clId="Web-{9EAB5865-6303-C95B-4515-F607423AE7F2}" dt="2023-03-10T06:35:11.266" v="79"/>
          <ac:picMkLst>
            <pc:docMk/>
            <pc:sldMk cId="752770666" sldId="990"/>
            <ac:picMk id="12" creationId="{AB0C3FA7-437B-52C7-E574-04372802FF38}"/>
          </ac:picMkLst>
        </pc:picChg>
        <pc:picChg chg="add mod ord modCrop">
          <ac:chgData name="Persson Sandra - SLF" userId="S::sandra.persson@helsingborg.se::9eef08d9-4bd7-43b5-a83e-e4823c7f2c3d" providerId="AD" clId="Web-{9EAB5865-6303-C95B-4515-F607423AE7F2}" dt="2023-03-10T06:35:14.875" v="80"/>
          <ac:picMkLst>
            <pc:docMk/>
            <pc:sldMk cId="752770666" sldId="990"/>
            <ac:picMk id="13" creationId="{F91AFDFE-01B2-9278-F63A-D2FC11C23644}"/>
          </ac:picMkLst>
        </pc:picChg>
        <pc:picChg chg="add mod">
          <ac:chgData name="Persson Sandra - SLF" userId="S::sandra.persson@helsingborg.se::9eef08d9-4bd7-43b5-a83e-e4823c7f2c3d" providerId="AD" clId="Web-{9EAB5865-6303-C95B-4515-F607423AE7F2}" dt="2023-03-10T06:37:20.330" v="92" actId="14100"/>
          <ac:picMkLst>
            <pc:docMk/>
            <pc:sldMk cId="752770666" sldId="990"/>
            <ac:picMk id="14" creationId="{67DE828A-2167-1DE7-6DC9-DA6E8E966F12}"/>
          </ac:picMkLst>
        </pc:picChg>
      </pc:sldChg>
    </pc:docChg>
  </pc:docChgLst>
  <pc:docChgLst>
    <pc:chgData name="Jarnhäll Nathalie - SLF" userId="291a0088-4e54-4526-97cb-2d4fd968d9f4" providerId="ADAL" clId="{0A12D8FC-272E-46A3-A134-18C0962ED5EB}"/>
    <pc:docChg chg="addSld delSld modSld">
      <pc:chgData name="Jarnhäll Nathalie - SLF" userId="291a0088-4e54-4526-97cb-2d4fd968d9f4" providerId="ADAL" clId="{0A12D8FC-272E-46A3-A134-18C0962ED5EB}" dt="2023-12-04T09:03:44.413" v="25" actId="47"/>
      <pc:docMkLst>
        <pc:docMk/>
      </pc:docMkLst>
      <pc:sldChg chg="modSp mod">
        <pc:chgData name="Jarnhäll Nathalie - SLF" userId="291a0088-4e54-4526-97cb-2d4fd968d9f4" providerId="ADAL" clId="{0A12D8FC-272E-46A3-A134-18C0962ED5EB}" dt="2023-12-04T09:02:51.463" v="23" actId="1037"/>
        <pc:sldMkLst>
          <pc:docMk/>
          <pc:sldMk cId="4053152469" sldId="983"/>
        </pc:sldMkLst>
        <pc:spChg chg="mod">
          <ac:chgData name="Jarnhäll Nathalie - SLF" userId="291a0088-4e54-4526-97cb-2d4fd968d9f4" providerId="ADAL" clId="{0A12D8FC-272E-46A3-A134-18C0962ED5EB}" dt="2023-12-04T09:02:51.463" v="23" actId="1037"/>
          <ac:spMkLst>
            <pc:docMk/>
            <pc:sldMk cId="4053152469" sldId="983"/>
            <ac:spMk id="7" creationId="{AF7A28FC-9E9A-ED52-20A2-D82AE288585D}"/>
          </ac:spMkLst>
        </pc:spChg>
        <pc:spChg chg="mod">
          <ac:chgData name="Jarnhäll Nathalie - SLF" userId="291a0088-4e54-4526-97cb-2d4fd968d9f4" providerId="ADAL" clId="{0A12D8FC-272E-46A3-A134-18C0962ED5EB}" dt="2023-12-04T09:02:51.463" v="23" actId="1037"/>
          <ac:spMkLst>
            <pc:docMk/>
            <pc:sldMk cId="4053152469" sldId="983"/>
            <ac:spMk id="8" creationId="{2FD36F8A-FD0E-184A-5EC8-90A551B328DE}"/>
          </ac:spMkLst>
        </pc:spChg>
      </pc:sldChg>
      <pc:sldChg chg="del">
        <pc:chgData name="Jarnhäll Nathalie - SLF" userId="291a0088-4e54-4526-97cb-2d4fd968d9f4" providerId="ADAL" clId="{0A12D8FC-272E-46A3-A134-18C0962ED5EB}" dt="2023-12-04T09:03:44.413" v="25" actId="47"/>
        <pc:sldMkLst>
          <pc:docMk/>
          <pc:sldMk cId="1818115516" sldId="988"/>
        </pc:sldMkLst>
      </pc:sldChg>
      <pc:sldChg chg="add">
        <pc:chgData name="Jarnhäll Nathalie - SLF" userId="291a0088-4e54-4526-97cb-2d4fd968d9f4" providerId="ADAL" clId="{0A12D8FC-272E-46A3-A134-18C0962ED5EB}" dt="2023-12-04T09:03:41.463" v="24"/>
        <pc:sldMkLst>
          <pc:docMk/>
          <pc:sldMk cId="3382978008" sldId="1000"/>
        </pc:sldMkLst>
      </pc:sldChg>
    </pc:docChg>
  </pc:docChgLst>
  <pc:docChgLst>
    <pc:chgData name="Jarnhäll Nathalie - SLF" userId="291a0088-4e54-4526-97cb-2d4fd968d9f4" providerId="ADAL" clId="{9E51BA46-B3BB-44EB-A1F8-9404D23C2776}"/>
    <pc:docChg chg="modSld">
      <pc:chgData name="Jarnhäll Nathalie - SLF" userId="291a0088-4e54-4526-97cb-2d4fd968d9f4" providerId="ADAL" clId="{9E51BA46-B3BB-44EB-A1F8-9404D23C2776}" dt="2023-10-12T12:08:04.109" v="0" actId="729"/>
      <pc:docMkLst>
        <pc:docMk/>
      </pc:docMkLst>
      <pc:sldChg chg="mod modShow">
        <pc:chgData name="Jarnhäll Nathalie - SLF" userId="291a0088-4e54-4526-97cb-2d4fd968d9f4" providerId="ADAL" clId="{9E51BA46-B3BB-44EB-A1F8-9404D23C2776}" dt="2023-10-12T12:08:04.109" v="0" actId="729"/>
        <pc:sldMkLst>
          <pc:docMk/>
          <pc:sldMk cId="1958214221" sldId="989"/>
        </pc:sldMkLst>
      </pc:sldChg>
      <pc:sldChg chg="mod modShow">
        <pc:chgData name="Jarnhäll Nathalie - SLF" userId="291a0088-4e54-4526-97cb-2d4fd968d9f4" providerId="ADAL" clId="{9E51BA46-B3BB-44EB-A1F8-9404D23C2776}" dt="2023-10-12T12:08:04.109" v="0" actId="729"/>
        <pc:sldMkLst>
          <pc:docMk/>
          <pc:sldMk cId="752770666" sldId="990"/>
        </pc:sldMkLst>
      </pc:sldChg>
    </pc:docChg>
  </pc:docChgLst>
  <pc:docChgLst>
    <pc:chgData name="Jarnhäll Nathalie - SLF" userId="S::nathalie.jarnhall@helsingborg.se::291a0088-4e54-4526-97cb-2d4fd968d9f4" providerId="AD" clId="Web-{982543DD-45C9-433C-9057-F9A33338FAC8}"/>
    <pc:docChg chg="modSld">
      <pc:chgData name="Jarnhäll Nathalie - SLF" userId="S::nathalie.jarnhall@helsingborg.se::291a0088-4e54-4526-97cb-2d4fd968d9f4" providerId="AD" clId="Web-{982543DD-45C9-433C-9057-F9A33338FAC8}" dt="2023-02-21T13:23:31.526" v="3"/>
      <pc:docMkLst>
        <pc:docMk/>
      </pc:docMkLst>
      <pc:sldChg chg="addSp delSp modSp">
        <pc:chgData name="Jarnhäll Nathalie - SLF" userId="S::nathalie.jarnhall@helsingborg.se::291a0088-4e54-4526-97cb-2d4fd968d9f4" providerId="AD" clId="Web-{982543DD-45C9-433C-9057-F9A33338FAC8}" dt="2023-02-21T13:23:31.526" v="3"/>
        <pc:sldMkLst>
          <pc:docMk/>
          <pc:sldMk cId="746229174" sldId="986"/>
        </pc:sldMkLst>
        <pc:spChg chg="add del mod">
          <ac:chgData name="Jarnhäll Nathalie - SLF" userId="S::nathalie.jarnhall@helsingborg.se::291a0088-4e54-4526-97cb-2d4fd968d9f4" providerId="AD" clId="Web-{982543DD-45C9-433C-9057-F9A33338FAC8}" dt="2023-02-21T13:23:31.526" v="3"/>
          <ac:spMkLst>
            <pc:docMk/>
            <pc:sldMk cId="746229174" sldId="986"/>
            <ac:spMk id="2" creationId="{B251530E-70ED-B6E2-24CF-9600FA49FCE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2023-12-04</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6T07:47:21.985"/>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2023-12-04</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ntranat.helsingborg.se/organisation/projektportalen-microsoft-365-och-teams/kontakt-och-support-inom-microsoft-och-team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a:cs typeface="Calibri"/>
              </a:rPr>
              <a:t>Det första som finns att säga om projektet är att vi hittills lagt alldeles för stort fokus på tekniken. Microsoft 365 är egentligen bara ett verktyg, ett hjälpmedel för att kunna få en smidig digital arbetsplats. </a:t>
            </a:r>
          </a:p>
          <a:p>
            <a:r>
              <a:rPr lang="sv-SE" sz="1100">
                <a:cs typeface="Calibri"/>
              </a:rPr>
              <a:t>Det är det vi vill fokusera på framåt, hur ska vi arbeta för att vår digitala arbetsplats ska vara så bra som möjligt för oss som använder den. </a:t>
            </a:r>
          </a:p>
          <a:p>
            <a:endParaRPr lang="sv-SE" sz="1100"/>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018274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20000"/>
              </a:lnSpc>
            </a:pPr>
            <a:r>
              <a:rPr lang="sv-SE" sz="1100" b="1">
                <a:latin typeface="+mj-lt"/>
              </a:rPr>
              <a:t>Vad och varför </a:t>
            </a:r>
          </a:p>
          <a:p>
            <a:r>
              <a:rPr lang="sv-SE" sz="1100">
                <a:latin typeface="+mj-lt"/>
              </a:rPr>
              <a:t>Med Microsoft 365 blir det enklare att arbeta tillsammans, ett exempel på hur är gemensamma dokument. Istället för att mejla runt filer och riskera en mängd olika versioner som en lätt går fel i så kan flera personer arbeta gemensamt i samma dokument och dessutom se vad de övriga gör, här och nu. Microsoft 365 innebär ett skifte från program installerade på varje dator till att program körs på server. Du har alltid tillgång till den senaste versionen som kan användas på olika enheter, från mobil, dator eller surfplatta, oavsett om du befinner dig vid skrivbordet, hos en kund eller på tåget.</a:t>
            </a:r>
            <a:endParaRPr lang="sv-SE" sz="1100">
              <a:latin typeface="+mj-lt"/>
              <a:cs typeface="Calibri"/>
            </a:endParaRPr>
          </a:p>
          <a:p>
            <a:pPr>
              <a:lnSpc>
                <a:spcPct val="120000"/>
              </a:lnSpc>
            </a:pPr>
            <a:endParaRPr lang="sv-SE" sz="1100">
              <a:solidFill>
                <a:srgbClr val="19345D"/>
              </a:solidFill>
              <a:latin typeface="+mj-lt"/>
              <a:ea typeface="Roboto Light" panose="02000000000000000000" pitchFamily="2" charset="0"/>
              <a:cs typeface="Roboto Light" panose="02000000000000000000" pitchFamily="2" charset="0"/>
            </a:endParaRPr>
          </a:p>
          <a:p>
            <a:r>
              <a:rPr lang="sv-SE" sz="1100" b="1" i="0" u="none" strike="noStrike" kern="1200">
                <a:solidFill>
                  <a:schemeClr val="tx1"/>
                </a:solidFill>
                <a:effectLst/>
                <a:latin typeface="+mj-lt"/>
                <a:ea typeface="+mn-ea"/>
                <a:cs typeface="+mn-cs"/>
              </a:rPr>
              <a:t>Varför måste vi flytta, vi har det väl bra som det är? </a:t>
            </a:r>
            <a:r>
              <a:rPr lang="en-US" sz="1100" b="1" i="0" kern="1200">
                <a:solidFill>
                  <a:schemeClr val="tx1"/>
                </a:solidFill>
                <a:effectLst/>
                <a:latin typeface="+mj-lt"/>
                <a:ea typeface="+mn-ea"/>
                <a:cs typeface="+mn-cs"/>
              </a:rPr>
              <a:t>​</a:t>
            </a:r>
            <a:r>
              <a:rPr lang="sv-SE" sz="1100" b="1" i="0" kern="1200">
                <a:solidFill>
                  <a:schemeClr val="tx1"/>
                </a:solidFill>
                <a:effectLst/>
                <a:latin typeface="+mj-lt"/>
                <a:ea typeface="+mn-ea"/>
                <a:cs typeface="+mn-cs"/>
              </a:rPr>
              <a:t>​</a:t>
            </a:r>
            <a:endParaRPr lang="sv-SE" sz="1100" b="1" i="0" kern="1200">
              <a:solidFill>
                <a:schemeClr val="tx1"/>
              </a:solidFill>
              <a:effectLst/>
              <a:latin typeface="+mj-lt"/>
              <a:cs typeface="Calibri"/>
            </a:endParaRPr>
          </a:p>
          <a:p>
            <a:pPr fontAlgn="base"/>
            <a:r>
              <a:rPr lang="sv-SE" sz="1100" b="0" i="0" u="none" strike="noStrike" kern="1200">
                <a:solidFill>
                  <a:schemeClr val="tx1"/>
                </a:solidFill>
                <a:effectLst/>
                <a:latin typeface="+mj-lt"/>
                <a:ea typeface="+mn-ea"/>
                <a:cs typeface="+mn-cs"/>
              </a:rPr>
              <a:t>Nja, så här är det. Helsingborgs stads nuvarande IT-miljö börjar bli föråldrad</a:t>
            </a:r>
            <a:r>
              <a:rPr lang="sv-SE" sz="1100">
                <a:latin typeface="+mj-lt"/>
              </a:rPr>
              <a:t> och kommer till slut inte att fungera alls</a:t>
            </a:r>
            <a:r>
              <a:rPr lang="sv-SE" sz="1100" b="0" i="0" u="none" strike="noStrike" kern="1200">
                <a:solidFill>
                  <a:schemeClr val="tx1"/>
                </a:solidFill>
                <a:effectLst/>
                <a:latin typeface="+mj-lt"/>
                <a:ea typeface="+mn-ea"/>
                <a:cs typeface="+mn-cs"/>
              </a:rPr>
              <a:t>. Med hjälp av Microsoft365 får vi både nya tidsbesparande funktioner, verktyg och moderna säkerhetssystem.</a:t>
            </a:r>
            <a:r>
              <a:rPr lang="en-US" sz="1100" b="0" i="0" u="none" strike="noStrike" kern="1200">
                <a:solidFill>
                  <a:schemeClr val="tx1"/>
                </a:solidFill>
                <a:effectLst/>
                <a:latin typeface="+mj-lt"/>
                <a:ea typeface="+mn-ea"/>
                <a:cs typeface="+mn-cs"/>
              </a:rPr>
              <a:t> </a:t>
            </a:r>
            <a:r>
              <a:rPr lang="sv-SE" sz="1100">
                <a:latin typeface="+mj-lt"/>
              </a:rPr>
              <a:t>Vi gör flytten till Microsoft 365 för att ha en säker IT-miljö och bra digital arbetsmiljö med uppdaterade och smarta samarbetsverktyg.</a:t>
            </a:r>
          </a:p>
          <a:p>
            <a:r>
              <a:rPr lang="sv-SE" sz="1100">
                <a:latin typeface="+mj-lt"/>
              </a:rPr>
              <a:t>Vi måste följa med i omvärldens utveckling om vi  ska kunna leverera den service och hjälp våra invånare förväntar sig och förtjänar.</a:t>
            </a:r>
            <a:endParaRPr lang="sv-SE" sz="1100">
              <a:latin typeface="+mj-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baseline="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baseline="0">
              <a:latin typeface="+mj-lt"/>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313985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b="1">
                <a:cs typeface="Calibri"/>
              </a:rPr>
              <a:t>Vad innebär den digitala prenumerationen för dig som medarbetare?</a:t>
            </a:r>
            <a:r>
              <a:rPr lang="sv-SE">
                <a:cs typeface="Calibri"/>
              </a:rPr>
              <a:t> </a:t>
            </a:r>
            <a:endParaRPr lang="en-US">
              <a:cs typeface="Calibri"/>
            </a:endParaRPr>
          </a:p>
          <a:p>
            <a:pPr>
              <a:defRPr/>
            </a:pPr>
            <a:r>
              <a:rPr lang="sv-SE">
                <a:cs typeface="Calibri"/>
              </a:rPr>
              <a:t>Det innebär att du alltid kommer att ha den senaste versionen och löpande uppdateringar från Microsoft 365. Som att du loggar in på </a:t>
            </a:r>
            <a:r>
              <a:rPr lang="sv-SE" err="1">
                <a:cs typeface="Calibri"/>
              </a:rPr>
              <a:t>Netflix</a:t>
            </a:r>
            <a:r>
              <a:rPr lang="sv-SE">
                <a:cs typeface="Calibri"/>
              </a:rPr>
              <a:t>, </a:t>
            </a:r>
            <a:r>
              <a:rPr lang="sv-SE" err="1">
                <a:cs typeface="Calibri"/>
              </a:rPr>
              <a:t>spotify</a:t>
            </a:r>
            <a:r>
              <a:rPr lang="sv-SE">
                <a:cs typeface="Calibri"/>
              </a:rPr>
              <a:t> eller någon annan streamingtjänst istället för att exempelvis köpa ett videoband eller DVD som snabbt blir utdaterat. </a:t>
            </a:r>
          </a:p>
          <a:p>
            <a:pPr>
              <a:defRPr/>
            </a:pPr>
            <a:endParaRPr lang="sv-SE" b="1">
              <a:cs typeface="Calibri"/>
            </a:endParaRPr>
          </a:p>
          <a:p>
            <a:pPr>
              <a:defRPr/>
            </a:pPr>
            <a:r>
              <a:rPr lang="sv-SE" b="1">
                <a:cs typeface="Calibri"/>
              </a:rPr>
              <a:t>Varför?</a:t>
            </a:r>
          </a:p>
          <a:p>
            <a:pPr>
              <a:defRPr/>
            </a:pPr>
            <a:r>
              <a:rPr lang="sv-SE"/>
              <a:t>Jo för att prenumerationen i molnet gör att vi inte behöver sitta med föråldrade långsamma program vilket innebär att vi får förutsättningar att hålla samma tempo som omvärlden och därmed kunna ge bästa service till de vi finns till för.</a:t>
            </a:r>
            <a:endParaRPr lang="sv-SE">
              <a:cs typeface="Calibri"/>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2427782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b="1"/>
              <a:t>Teams, </a:t>
            </a:r>
            <a:r>
              <a:rPr lang="sv-SE" b="1" i="0" u="none" strike="noStrike" kern="1200">
                <a:effectLst/>
              </a:rPr>
              <a:t>Microsoft 365</a:t>
            </a:r>
            <a:r>
              <a:rPr lang="sv-SE" b="1"/>
              <a:t>, mejl och kalender i molnet... Vad är</a:t>
            </a:r>
            <a:r>
              <a:rPr lang="sv-SE" b="1" i="0" u="none" strike="noStrike" kern="1200">
                <a:effectLst/>
              </a:rPr>
              <a:t> </a:t>
            </a:r>
            <a:r>
              <a:rPr lang="sv-SE" b="1"/>
              <a:t>vad och hur hänger allt ihop?</a:t>
            </a:r>
            <a:endParaRPr lang="en-US" b="1">
              <a:cs typeface="Calibri"/>
            </a:endParaRPr>
          </a:p>
          <a:p>
            <a:pPr>
              <a:defRPr/>
            </a:pPr>
            <a:r>
              <a:rPr lang="sv-SE"/>
              <a:t>Vi kan se Microsoft 365 som ett </a:t>
            </a:r>
            <a:r>
              <a:rPr lang="sv-SE" err="1"/>
              <a:t>Kinderägg</a:t>
            </a:r>
            <a:r>
              <a:rPr lang="sv-SE"/>
              <a:t>. </a:t>
            </a:r>
          </a:p>
          <a:p>
            <a:pPr marL="285750" indent="-285750">
              <a:buFont typeface="Arial"/>
              <a:buChar char="•"/>
              <a:defRPr/>
            </a:pPr>
            <a:r>
              <a:rPr lang="sv-SE" i="1">
                <a:cs typeface="Calibri"/>
              </a:rPr>
              <a:t>Förpackningen</a:t>
            </a:r>
            <a:r>
              <a:rPr lang="sv-SE">
                <a:cs typeface="Calibri"/>
              </a:rPr>
              <a:t> = Microsoft 365</a:t>
            </a:r>
          </a:p>
          <a:p>
            <a:pPr marL="285750" indent="-285750">
              <a:buFont typeface="Arial"/>
              <a:buChar char="•"/>
              <a:defRPr/>
            </a:pPr>
            <a:r>
              <a:rPr lang="sv-SE" i="1">
                <a:cs typeface="Calibri"/>
              </a:rPr>
              <a:t>Chokladen</a:t>
            </a:r>
            <a:r>
              <a:rPr lang="sv-SE">
                <a:cs typeface="Calibri"/>
              </a:rPr>
              <a:t> = </a:t>
            </a:r>
            <a:r>
              <a:rPr lang="sv-SE" err="1">
                <a:cs typeface="Calibri"/>
              </a:rPr>
              <a:t>appar</a:t>
            </a:r>
            <a:r>
              <a:rPr lang="sv-SE">
                <a:cs typeface="Calibri"/>
              </a:rPr>
              <a:t> som exempelvis </a:t>
            </a:r>
            <a:r>
              <a:rPr lang="sv-SE" err="1">
                <a:cs typeface="Calibri"/>
              </a:rPr>
              <a:t>word</a:t>
            </a:r>
            <a:r>
              <a:rPr lang="sv-SE">
                <a:cs typeface="Calibri"/>
              </a:rPr>
              <a:t>, </a:t>
            </a:r>
            <a:r>
              <a:rPr lang="sv-SE" err="1">
                <a:cs typeface="Calibri"/>
              </a:rPr>
              <a:t>outlook</a:t>
            </a:r>
            <a:r>
              <a:rPr lang="sv-SE">
                <a:cs typeface="Calibri"/>
              </a:rPr>
              <a:t> och Teams (de allra flesta är verktyg vi redan är vana vid, men som nu finns tillgängliga via molnet och därmed alltid är uppdaterade med de senaste funktionerna)</a:t>
            </a:r>
          </a:p>
          <a:p>
            <a:pPr marL="285750" indent="-285750">
              <a:buFont typeface="Arial"/>
              <a:buChar char="•"/>
              <a:defRPr/>
            </a:pPr>
            <a:r>
              <a:rPr lang="sv-SE" i="1">
                <a:cs typeface="Calibri"/>
              </a:rPr>
              <a:t>Överraskningen i mitten</a:t>
            </a:r>
            <a:r>
              <a:rPr lang="sv-SE">
                <a:cs typeface="Calibri"/>
              </a:rPr>
              <a:t> = nya smarta funktioner som underlättar vårt arbete så snart vi lärt oss hur de funkar. </a:t>
            </a:r>
          </a:p>
          <a:p>
            <a:pPr>
              <a:defRPr/>
            </a:pPr>
            <a:endParaRPr lang="sv-SE">
              <a:cs typeface="Calibri"/>
            </a:endParaRPr>
          </a:p>
          <a:p>
            <a:pPr>
              <a:defRPr/>
            </a:pPr>
            <a:r>
              <a:rPr lang="sv-SE"/>
              <a:t>Exempel på detta kan vara: att snabbt och smidigt kunna skapa ett formulär </a:t>
            </a:r>
            <a:r>
              <a:rPr lang="sv-SE" sz="1200" b="0" i="0" u="none" strike="noStrike" kern="1200">
                <a:solidFill>
                  <a:schemeClr val="tx1"/>
                </a:solidFill>
                <a:effectLst/>
                <a:latin typeface="+mn-lt"/>
                <a:ea typeface="+mn-ea"/>
                <a:cs typeface="+mn-cs"/>
              </a:rPr>
              <a:t>för att samla in data eller skicka uppskattning till en kollega eller ett planeringsverktyg för att få </a:t>
            </a:r>
            <a:r>
              <a:rPr lang="sv-SE"/>
              <a:t>en överblick</a:t>
            </a:r>
            <a:r>
              <a:rPr lang="sv-SE" sz="1200" b="0" i="0" u="none" strike="noStrike" kern="1200">
                <a:solidFill>
                  <a:schemeClr val="tx1"/>
                </a:solidFill>
                <a:effectLst/>
                <a:latin typeface="+mn-lt"/>
                <a:ea typeface="+mn-ea"/>
                <a:cs typeface="+mn-cs"/>
              </a:rPr>
              <a:t> </a:t>
            </a:r>
            <a:r>
              <a:rPr lang="sv-SE"/>
              <a:t>på ditt</a:t>
            </a:r>
            <a:r>
              <a:rPr lang="sv-SE" sz="1200" b="0" i="0" u="none" strike="noStrike" kern="1200">
                <a:solidFill>
                  <a:schemeClr val="tx1"/>
                </a:solidFill>
                <a:effectLst/>
                <a:latin typeface="+mn-lt"/>
                <a:ea typeface="+mn-ea"/>
                <a:cs typeface="+mn-cs"/>
              </a:rPr>
              <a:t> arbete</a:t>
            </a:r>
            <a:r>
              <a:rPr lang="sv-SE" sz="1200" b="1" i="0" u="none" strike="noStrike" kern="1200">
                <a:solidFill>
                  <a:schemeClr val="tx1"/>
                </a:solidFill>
                <a:effectLst/>
                <a:latin typeface="+mn-lt"/>
                <a:ea typeface="+mn-ea"/>
                <a:cs typeface="+mn-cs"/>
              </a:rPr>
              <a:t>.</a:t>
            </a:r>
            <a:r>
              <a:rPr lang="sv-SE" sz="1200" b="0" i="0" kern="1200">
                <a:solidFill>
                  <a:schemeClr val="tx1"/>
                </a:solidFill>
                <a:effectLst/>
                <a:latin typeface="+mn-lt"/>
                <a:ea typeface="+mn-ea"/>
                <a:cs typeface="+mn-cs"/>
              </a:rPr>
              <a:t>​</a:t>
            </a:r>
            <a:r>
              <a:rPr lang="sv-SE"/>
              <a:t> </a:t>
            </a:r>
          </a:p>
          <a:p>
            <a:pPr>
              <a:defRPr/>
            </a:pPr>
            <a:r>
              <a:rPr lang="sv-SE">
                <a:cs typeface="Calibri"/>
              </a:rPr>
              <a:t>En annan likhet mellan </a:t>
            </a:r>
            <a:r>
              <a:rPr lang="sv-SE" err="1">
                <a:cs typeface="Calibri"/>
              </a:rPr>
              <a:t>kinderägget</a:t>
            </a:r>
            <a:r>
              <a:rPr lang="sv-SE">
                <a:cs typeface="Calibri"/>
              </a:rPr>
              <a:t> och Microsoft 365 är att överraskningen i mitten inte bygger sig själv utan kräver lite jobb av varje individ som vill ta del av det roliga. Istället för att bygga din egen pryl så handlar det här om att lära dig hur de olika verktygen fungerar. </a:t>
            </a:r>
            <a:endParaRPr lang="sv-SE" b="0" baseline="0">
              <a:cs typeface="Calibri"/>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2150524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Målet</a:t>
            </a:r>
            <a:endParaRPr lang="sv-SE" b="1">
              <a:cs typeface="Calibri"/>
            </a:endParaRPr>
          </a:p>
          <a:p>
            <a:r>
              <a:rPr lang="sv-SE"/>
              <a:t>När alla verktyg är implementerade och vi lärt oss att använda dessa (godbitarna i mitten av </a:t>
            </a:r>
            <a:r>
              <a:rPr lang="sv-SE" err="1"/>
              <a:t>kinderägget</a:t>
            </a:r>
            <a:r>
              <a:rPr lang="sv-SE"/>
              <a:t>) på bästa sätt och maximera nyttan - då är målet att vi ska ha det som ovan.</a:t>
            </a:r>
            <a:endParaRPr lang="sv-SE">
              <a:cs typeface="Calibri"/>
            </a:endParaRPr>
          </a:p>
          <a:p>
            <a:r>
              <a:rPr lang="sv-SE"/>
              <a:t>Men det kräver lite jobb. Att få ut nyttorna ur ett IT-verktyg är lite som innovationer. En innovation är inte en innovation förrän den faktiskt används och därmed skapar nytta, fram till dess är det bara en idé. Samma är det med Microsoft 365, nyttorna ser vi först när vi använder verktyget på rätt sätt, fram till dess är det bara ny teknik.</a:t>
            </a:r>
            <a:endParaRPr lang="sv-SE">
              <a:cs typeface="Calibri"/>
            </a:endParaRPr>
          </a:p>
          <a:p>
            <a:endParaRPr lang="sv-SE">
              <a:cs typeface="Calibri"/>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583025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De sex främsta nyttorna</a:t>
            </a:r>
            <a:endParaRPr lang="en-US" b="1"/>
          </a:p>
          <a:p>
            <a:r>
              <a:rPr lang="sv-SE"/>
              <a:t>Det här är de sex främsta nyttor för staden, organisationen och medarbeten på ett övergripande plan (så som det kommer att se ut när alla delar inom projektet är uppflyttade i molnet). Vissa av dessa nyttorna kan du och din arbetsgrupp relatera till, andra inte. Här gäller det för respektive arbetsgrupp att identifiera vilka nyttor gruppen ser och vill fokusera på. I vissa fall finns det även fler och/eller andra nyttor för den enskilde gruppen eller individen som inte är relevant ur ett stadsövergripande perspektiv. </a:t>
            </a:r>
          </a:p>
          <a:p>
            <a:r>
              <a:rPr lang="sv-SE">
                <a:cs typeface="Calibri"/>
              </a:rPr>
              <a:t>Diskutera gärna tillsammans på er enhet och kom överens om vilka nyttor ni vill fokusera på (kanske ta bort eller lägga till).</a:t>
            </a:r>
            <a:endParaRPr lang="en-US">
              <a:cs typeface="Calibri"/>
            </a:endParaRPr>
          </a:p>
          <a:p>
            <a:endParaRPr lang="sv-SE">
              <a:cs typeface="Calibri"/>
            </a:endParaRPr>
          </a:p>
          <a:p>
            <a:endParaRPr lang="sv-SE">
              <a:cs typeface="Calibri"/>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2767824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cs typeface="Calibri"/>
              </a:rPr>
              <a:t>Vår resa mot en smidigare digital vardag</a:t>
            </a:r>
            <a:endParaRPr lang="sv-SE" b="1"/>
          </a:p>
          <a:p>
            <a:r>
              <a:rPr lang="sv-SE">
                <a:cs typeface="Calibri"/>
              </a:rPr>
              <a:t>2021 implementerade vi Teams till alla. Ett stort steg i resan mot en smidig digital arbetsplats. År 2025 är målet att tillsammans uppnå den målbild som är satt för projektet som helhet:</a:t>
            </a:r>
            <a:endParaRPr lang="sv-SE"/>
          </a:p>
          <a:p>
            <a:r>
              <a:rPr lang="sv-SE" i="1"/>
              <a:t>"Medarbetarna upplever att de har en god digital arbetsmiljö som gör det enkelt att samarbeta både inom och utanför den egna organisation. Vardagen blir lättare tack vara smarta digitala verktyg som hjälper till att arbeta hållbart. Invånarna upplever att de får bra, snabb och trygg service". </a:t>
            </a:r>
            <a:endParaRPr lang="en-US" i="1">
              <a:cs typeface="Calibri"/>
            </a:endParaRPr>
          </a:p>
          <a:p>
            <a:endParaRPr lang="sv-SE">
              <a:cs typeface="Calibri" panose="020F0502020204030204"/>
            </a:endParaRPr>
          </a:p>
          <a:p>
            <a:r>
              <a:rPr lang="sv-SE">
                <a:cs typeface="Calibri" panose="020F0502020204030204"/>
              </a:rPr>
              <a:t>För att komma dit har vi några delmål att ta oss igenom (den fasta vita linjen överst):</a:t>
            </a:r>
          </a:p>
          <a:p>
            <a:r>
              <a:rPr lang="sv-SE">
                <a:cs typeface="Calibri" panose="020F0502020204030204"/>
              </a:rPr>
              <a:t>Inventering och bedömning av uppgifter för att kunna flytta</a:t>
            </a:r>
          </a:p>
          <a:p>
            <a:pPr marL="171450" indent="-171450">
              <a:buFont typeface="Calibri"/>
              <a:buChar char="-"/>
            </a:pPr>
            <a:r>
              <a:rPr lang="sv-SE">
                <a:cs typeface="Calibri" panose="020F0502020204030204"/>
              </a:rPr>
              <a:t>mejl och kalender i molnet</a:t>
            </a:r>
          </a:p>
          <a:p>
            <a:pPr marL="171450" indent="-171450">
              <a:buFont typeface="Calibri"/>
              <a:buChar char="-"/>
            </a:pPr>
            <a:r>
              <a:rPr lang="sv-SE">
                <a:cs typeface="Calibri" panose="020F0502020204030204"/>
              </a:rPr>
              <a:t>Personliga dokument till molnet</a:t>
            </a:r>
          </a:p>
          <a:p>
            <a:pPr marL="171450" indent="-171450">
              <a:buFont typeface="Calibri"/>
              <a:buChar char="-"/>
            </a:pPr>
            <a:r>
              <a:rPr lang="sv-SE">
                <a:cs typeface="Calibri" panose="020F0502020204030204"/>
              </a:rPr>
              <a:t>Gemensamma dokument till molnet</a:t>
            </a:r>
          </a:p>
          <a:p>
            <a:r>
              <a:rPr lang="sv-SE">
                <a:cs typeface="Calibri" panose="020F0502020204030204"/>
              </a:rPr>
              <a:t>(det kommer separat  information om varför respektive del är viktig att göra och hur det hjälper oss i arbetet mot en smidigare digital arbetsplats)</a:t>
            </a:r>
          </a:p>
          <a:p>
            <a:endParaRPr lang="sv-SE">
              <a:cs typeface="Calibri" panose="020F0502020204030204"/>
            </a:endParaRPr>
          </a:p>
          <a:p>
            <a:r>
              <a:rPr lang="sv-SE">
                <a:cs typeface="Calibri" panose="020F0502020204030204"/>
              </a:rPr>
              <a:t>Den prickade linjen underst representerar det ständiga lärandet och utforskandet vi gör längs vägen. Det kan innefatta utbildningar, lanseringar och introduktion av nya </a:t>
            </a:r>
            <a:r>
              <a:rPr lang="sv-SE" err="1">
                <a:cs typeface="Calibri" panose="020F0502020204030204"/>
              </a:rPr>
              <a:t>appar</a:t>
            </a:r>
            <a:r>
              <a:rPr lang="sv-SE">
                <a:cs typeface="Calibri" panose="020F0502020204030204"/>
              </a:rPr>
              <a:t> och/eller nya smarta funktioner som släpps längs vägen. Det är här vi hittar nya aha-upplevelser och det är här vi skapar våra egna förutsättningar för att få så mycket som möjligt ut av våra digitala arbetsplats. Det kanske viktigaste medskicket är att det här är ett arbete som löper på, vi behöver inte vänta till 2025 för att hitta nyttor och smarta grejer. Det gör vi längs vägen. Ett exempel på detta som många av oss redan använder är digitala möten och chattar via Teams. </a:t>
            </a:r>
          </a:p>
          <a:p>
            <a:endParaRPr lang="sv-SE">
              <a:cs typeface="Calibri" panose="020F0502020204030204"/>
            </a:endParaRPr>
          </a:p>
          <a:p>
            <a:endParaRPr lang="sv-SE">
              <a:cs typeface="Calibri" panose="020F0502020204030204"/>
            </a:endParaRPr>
          </a:p>
          <a:p>
            <a:r>
              <a:rPr lang="sv-SE" b="1">
                <a:cs typeface="Calibri"/>
              </a:rPr>
              <a:t>Fördjupande info om stegen eller delmålen på vägen</a:t>
            </a:r>
          </a:p>
          <a:p>
            <a:pPr marL="0" lvl="1"/>
            <a:r>
              <a:rPr lang="sv-SE" u="sng">
                <a:cs typeface="Calibri"/>
              </a:rPr>
              <a:t>Flytt av mejl och kalender till Microsoft 365</a:t>
            </a:r>
            <a:r>
              <a:rPr lang="sv-SE">
                <a:cs typeface="Calibri"/>
              </a:rPr>
              <a:t> - tillgång</a:t>
            </a:r>
            <a:r>
              <a:rPr lang="sv-SE"/>
              <a:t> till mejl och kalender, med nya smarta funktioner, oavsett plats och enhet. För att stödja en flexibel arbetssituation.  </a:t>
            </a:r>
            <a:endParaRPr lang="sv-SE">
              <a:cs typeface="Calibri"/>
            </a:endParaRPr>
          </a:p>
          <a:p>
            <a:endParaRPr lang="sv-SE">
              <a:cs typeface="Calibri"/>
            </a:endParaRPr>
          </a:p>
          <a:p>
            <a:r>
              <a:rPr lang="sv-SE" u="sng">
                <a:cs typeface="Calibri"/>
              </a:rPr>
              <a:t>Personliga dokument i Microsoft 365 – </a:t>
            </a:r>
            <a:r>
              <a:rPr lang="sv-SE">
                <a:cs typeface="Calibri"/>
              </a:rPr>
              <a:t>du </a:t>
            </a:r>
            <a:r>
              <a:rPr lang="sv-SE"/>
              <a:t>får tillgång till dina personliga dokument oavsett plats och enhet. För att stödja en flexibel arbetssituation.  Det blir enklare att dela och samarbeta med kollegor i tidiga utkast innan dessa är redo att delas med teamet eller organisationen.  </a:t>
            </a:r>
            <a:endParaRPr lang="sv-SE">
              <a:cs typeface="Calibri"/>
            </a:endParaRPr>
          </a:p>
          <a:p>
            <a:endParaRPr lang="sv-SE" u="sng">
              <a:cs typeface="Calibri"/>
            </a:endParaRPr>
          </a:p>
          <a:p>
            <a:r>
              <a:rPr lang="sv-SE" u="sng">
                <a:cs typeface="Calibri"/>
              </a:rPr>
              <a:t>Gemensamma dokument i Microsoft 365</a:t>
            </a:r>
            <a:r>
              <a:rPr lang="sv-SE">
                <a:cs typeface="Calibri"/>
              </a:rPr>
              <a:t> - </a:t>
            </a:r>
            <a:r>
              <a:rPr lang="sv-SE"/>
              <a:t>Tillgång till teamets eller organisationens dokument oavsett plats och enhet. Enkelt att dela länkar till dokument och samarbeta i dokument med kollegor, för att undvika lokala kopior och flera versioner av sanningen.  </a:t>
            </a:r>
            <a:endParaRPr lang="sv-SE">
              <a:cs typeface="Calibri" panose="020F0502020204030204"/>
            </a:endParaRPr>
          </a:p>
          <a:p>
            <a:endParaRPr lang="sv-SE">
              <a:cs typeface="Calibri" panose="020F0502020204030204"/>
            </a:endParaRPr>
          </a:p>
          <a:p>
            <a:r>
              <a:rPr lang="sv-SE" u="sng">
                <a:cs typeface="Calibri"/>
              </a:rPr>
              <a:t>Utforska nya program, verktyg och utbildningar</a:t>
            </a:r>
            <a:r>
              <a:rPr lang="sv-SE">
                <a:cs typeface="Calibri"/>
              </a:rPr>
              <a:t> – som en del av detta kommer </a:t>
            </a:r>
            <a:r>
              <a:rPr lang="sv-SE"/>
              <a:t>uppdatering av Officeprogram på alla datorer att ske. Detta innebär tillgång till uppdaterade versioner av Office, exempelvis Word, Excel och PowerPoint som fungerar väl med smarta funktioner.  </a:t>
            </a:r>
            <a:r>
              <a:rPr lang="sv-SE">
                <a:cs typeface="Calibri"/>
              </a:rPr>
              <a:t>Det kommer även finns en massa spännande verktyg som vi kan använda. Bland annat: </a:t>
            </a:r>
          </a:p>
          <a:p>
            <a:pPr marL="171450" indent="-171450">
              <a:buFont typeface="Calibri"/>
              <a:buChar char="-"/>
            </a:pPr>
            <a:r>
              <a:rPr lang="sv-SE">
                <a:cs typeface="Calibri"/>
              </a:rPr>
              <a:t>Whiteboard för att </a:t>
            </a:r>
            <a:r>
              <a:rPr lang="sv-SE"/>
              <a:t>enkelt </a:t>
            </a:r>
            <a:r>
              <a:rPr lang="sv-SE" err="1"/>
              <a:t>facilitera</a:t>
            </a:r>
            <a:r>
              <a:rPr lang="sv-SE"/>
              <a:t> och delta i digitala workshops och arbetsmöten, där du jobbar med digitala post-</a:t>
            </a:r>
            <a:r>
              <a:rPr lang="sv-SE" err="1"/>
              <a:t>its</a:t>
            </a:r>
            <a:r>
              <a:rPr lang="sv-SE"/>
              <a:t>. För att förbättra kvalitet på hybrid och distansmöten. </a:t>
            </a:r>
            <a:endParaRPr lang="sv-SE">
              <a:cs typeface="Calibri"/>
            </a:endParaRPr>
          </a:p>
          <a:p>
            <a:pPr marL="171450" indent="-171450">
              <a:buFont typeface="Calibri"/>
              <a:buChar char="-"/>
            </a:pPr>
            <a:r>
              <a:rPr lang="sv-SE"/>
              <a:t>Viva Insikter som ett måste för en hållbar arbetsdag. Samlar insikter kring dig och ditt arbete (som ej delas med någon annan) och ger dig tips hur du kan göra ditt arbete mer hållbart.</a:t>
            </a:r>
            <a:endParaRPr lang="sv-SE">
              <a:cs typeface="Calibri"/>
            </a:endParaRPr>
          </a:p>
          <a:p>
            <a:pPr marL="171450" lvl="2" indent="-171450">
              <a:buFont typeface="Calibri"/>
              <a:buChar char="-"/>
            </a:pPr>
            <a:r>
              <a:rPr lang="sv-SE"/>
              <a:t>OneNote - glömt anteckningsboken hemma? Med OneNote har du alltid anteckningarna med dig var du än befinner dig, tillgängliga oavsett plats eller mobil. För att du enkelt och smidigt ska kunna föra anteckningar. </a:t>
            </a:r>
            <a:endParaRPr lang="sv-SE">
              <a:cs typeface="Calibri"/>
            </a:endParaRPr>
          </a:p>
          <a:p>
            <a:pPr marL="171450" indent="-171450">
              <a:buFont typeface="Calibri"/>
              <a:buChar char="-"/>
            </a:pPr>
            <a:r>
              <a:rPr lang="sv-SE"/>
              <a:t>Lists för att på ett enkelt sätt göra lättare eller mer avancerade listor för exempelvis aktiviteter.</a:t>
            </a:r>
          </a:p>
          <a:p>
            <a:pPr marL="171450" indent="-171450">
              <a:buFont typeface="Calibri"/>
              <a:buChar char="-"/>
            </a:pPr>
            <a:r>
              <a:rPr lang="sv-SE"/>
              <a:t>To Do för att kunna göra dina digitala att-göra-lista och som du alltid har med dig oavsett plats eller enhet .</a:t>
            </a:r>
            <a:endParaRPr lang="sv-SE">
              <a:cs typeface="Calibri"/>
            </a:endParaRPr>
          </a:p>
          <a:p>
            <a:pPr marL="171450" indent="-171450">
              <a:buFont typeface="Calibri"/>
              <a:buChar char="-"/>
            </a:pPr>
            <a:r>
              <a:rPr lang="sv-SE">
                <a:cs typeface="Calibri"/>
              </a:rPr>
              <a:t>Forms </a:t>
            </a:r>
            <a:r>
              <a:rPr lang="sv-SE"/>
              <a:t>för att snabbt och enkelt kunna skapa enkäter och undersökningar utan någon större förkunskap. </a:t>
            </a:r>
          </a:p>
          <a:p>
            <a:endParaRPr lang="sv-SE">
              <a:cs typeface="Calibri" panose="020F0502020204030204"/>
            </a:endParaRPr>
          </a:p>
          <a:p>
            <a:endParaRPr lang="sv-SE">
              <a:cs typeface="Calibri" panose="020F0502020204030204"/>
            </a:endParaRP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2049823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Berg och dalbana</a:t>
            </a:r>
            <a:endParaRPr lang="en-US" b="1"/>
          </a:p>
          <a:p>
            <a:r>
              <a:rPr lang="sv-SE">
                <a:cs typeface="Calibri"/>
              </a:rPr>
              <a:t>Nu har det lyfts fram en massa nyttor och en spikrak väg fram till målet. Men så känns ju inte alltid verkligheten eftersom vägen inte alls är rak eller enkel, och det kan ibland kännas lite svårt att se målet och nyttan med den smidiga digitala arbetsplatsen. </a:t>
            </a:r>
            <a:r>
              <a:rPr lang="sv-SE"/>
              <a:t>Inte minst när vi är mitt uppe i inventering och bedömning av känsliga uppgifter men. Detta är stadens ledning och projektet införstådda med, att det tidvis kan bli lite tungt. Det viktiga i denna processen är att du vågar prova, att du vet vart du ska vända dig med frågor och att du känner dig trygg i att ledningen och projektet också har en gemensam inställning och förståelse för att ingen förväntas kunna allting direkt. Vi lär oss och vi lär oss tillsammans. Och efterhand som vi gör detta, och efterhand som vi tar oss över delmål och kullar så kommer vi att ha tillgång till en hel uppsjö av smarta verktyg som hjälper oss att underlätta vårt vardagliga arbetet.</a:t>
            </a:r>
            <a:endParaRPr lang="sv-SE">
              <a:cs typeface="Calibri"/>
            </a:endParaRPr>
          </a:p>
          <a:p>
            <a:endParaRPr lang="sv-SE">
              <a:cs typeface="Calibri"/>
            </a:endParaRPr>
          </a:p>
          <a:p>
            <a:r>
              <a:rPr lang="sv-SE">
                <a:cs typeface="Calibri"/>
              </a:rPr>
              <a:t>Hjälp och stöd hittar du via Hubben (ikonen längst upp till vänster inne i Teams). Eller via din förvaltnings Microsoft 365 samordnare, kontaktuppgifter finns på portalen: </a:t>
            </a:r>
            <a:r>
              <a:rPr lang="sv-SE">
                <a:hlinkClick r:id="rId3"/>
              </a:rPr>
              <a:t>Kontakt och support för Microsoft 365 och Teams | (helsingborg.se)</a:t>
            </a:r>
            <a:endParaRPr lang="sv-SE"/>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21486987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10E3CB3A-604B-9CF8-EDB8-E11D2E402C7E}"/>
              </a:ext>
            </a:extLst>
          </p:cNvPr>
          <p:cNvSpPr>
            <a:spLocks noGrp="1"/>
          </p:cNvSpPr>
          <p:nvPr>
            <p:ph type="pic" idx="1"/>
          </p:nvPr>
        </p:nvSpPr>
        <p:spPr/>
        <p:txBody>
          <a:bodyPr/>
          <a:lstStyle/>
          <a:p>
            <a:endParaRPr lang="sv-SE"/>
          </a:p>
        </p:txBody>
      </p:sp>
      <p:pic>
        <p:nvPicPr>
          <p:cNvPr id="5" name="Bildobjekt 3">
            <a:extLst>
              <a:ext uri="{FF2B5EF4-FFF2-40B4-BE49-F238E27FC236}">
                <a16:creationId xmlns:a16="http://schemas.microsoft.com/office/drawing/2014/main" id="{2E85AE53-7ADB-55F6-BE06-E4BC6852598F}"/>
              </a:ext>
            </a:extLst>
          </p:cNvPr>
          <p:cNvPicPr>
            <a:picLocks noChangeAspect="1"/>
          </p:cNvPicPr>
          <p:nvPr/>
        </p:nvPicPr>
        <p:blipFill rotWithShape="1">
          <a:blip r:embed="rId3">
            <a:extLst>
              <a:ext uri="{28A0092B-C50C-407E-A947-70E740481C1C}">
                <a14:useLocalDpi xmlns:a14="http://schemas.microsoft.com/office/drawing/2010/main" val="0"/>
              </a:ext>
            </a:extLst>
          </a:blip>
          <a:srcRect l="31893" t="34234" r="2533" b="17027"/>
          <a:stretch/>
        </p:blipFill>
        <p:spPr>
          <a:xfrm>
            <a:off x="6096001" y="-94347"/>
            <a:ext cx="6096000" cy="6952347"/>
          </a:xfrm>
          <a:prstGeom prst="rect">
            <a:avLst/>
          </a:prstGeom>
          <a:noFill/>
          <a:ln>
            <a:noFill/>
          </a:ln>
        </p:spPr>
      </p:pic>
      <p:sp>
        <p:nvSpPr>
          <p:cNvPr id="7" name="textruta 6">
            <a:extLst>
              <a:ext uri="{FF2B5EF4-FFF2-40B4-BE49-F238E27FC236}">
                <a16:creationId xmlns:a16="http://schemas.microsoft.com/office/drawing/2014/main" id="{AF7A28FC-9E9A-ED52-20A2-D82AE288585D}"/>
              </a:ext>
            </a:extLst>
          </p:cNvPr>
          <p:cNvSpPr txBox="1"/>
          <p:nvPr/>
        </p:nvSpPr>
        <p:spPr>
          <a:xfrm>
            <a:off x="378250" y="2482657"/>
            <a:ext cx="5298558" cy="923330"/>
          </a:xfrm>
          <a:prstGeom prst="rect">
            <a:avLst/>
          </a:prstGeom>
          <a:noFill/>
        </p:spPr>
        <p:txBody>
          <a:bodyPr wrap="square" lIns="91440" tIns="45720" rIns="91440" bIns="45720" rtlCol="0" anchor="t">
            <a:spAutoFit/>
          </a:bodyPr>
          <a:lstStyle/>
          <a:p>
            <a:r>
              <a:rPr lang="sv-SE" sz="5400" b="1" dirty="0">
                <a:solidFill>
                  <a:schemeClr val="bg1"/>
                </a:solidFill>
                <a:latin typeface="Helsingborg Sans"/>
              </a:rPr>
              <a:t>Microsoft 365 </a:t>
            </a:r>
          </a:p>
        </p:txBody>
      </p:sp>
      <p:sp>
        <p:nvSpPr>
          <p:cNvPr id="8" name="textruta 7">
            <a:extLst>
              <a:ext uri="{FF2B5EF4-FFF2-40B4-BE49-F238E27FC236}">
                <a16:creationId xmlns:a16="http://schemas.microsoft.com/office/drawing/2014/main" id="{2FD36F8A-FD0E-184A-5EC8-90A551B328DE}"/>
              </a:ext>
            </a:extLst>
          </p:cNvPr>
          <p:cNvSpPr txBox="1"/>
          <p:nvPr/>
        </p:nvSpPr>
        <p:spPr>
          <a:xfrm>
            <a:off x="378249" y="3318148"/>
            <a:ext cx="5526557" cy="461665"/>
          </a:xfrm>
          <a:prstGeom prst="rect">
            <a:avLst/>
          </a:prstGeom>
          <a:noFill/>
        </p:spPr>
        <p:txBody>
          <a:bodyPr wrap="square" lIns="91440" tIns="45720" rIns="91440" bIns="45720" rtlCol="0" anchor="t">
            <a:spAutoFit/>
          </a:bodyPr>
          <a:lstStyle/>
          <a:p>
            <a:r>
              <a:rPr lang="sv-SE" sz="2400" dirty="0">
                <a:solidFill>
                  <a:schemeClr val="bg1"/>
                </a:solidFill>
                <a:latin typeface="+mj-lt"/>
              </a:rPr>
              <a:t>- en del av vår smidiga digital arbetsplats</a:t>
            </a:r>
          </a:p>
        </p:txBody>
      </p:sp>
      <p:pic>
        <p:nvPicPr>
          <p:cNvPr id="9" name="Bildobjekt 8">
            <a:extLst>
              <a:ext uri="{FF2B5EF4-FFF2-40B4-BE49-F238E27FC236}">
                <a16:creationId xmlns:a16="http://schemas.microsoft.com/office/drawing/2014/main" id="{9ED6BF12-FCD1-B08D-2E6E-A3A95C5D13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09214">
            <a:off x="7938615" y="2943736"/>
            <a:ext cx="601862" cy="601862"/>
          </a:xfrm>
          <a:prstGeom prst="rect">
            <a:avLst/>
          </a:prstGeom>
        </p:spPr>
      </p:pic>
      <p:pic>
        <p:nvPicPr>
          <p:cNvPr id="10" name="Bildobjekt 9">
            <a:extLst>
              <a:ext uri="{FF2B5EF4-FFF2-40B4-BE49-F238E27FC236}">
                <a16:creationId xmlns:a16="http://schemas.microsoft.com/office/drawing/2014/main" id="{08599C61-3921-AF82-E706-5493748EDA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857147">
            <a:off x="8430535" y="2000405"/>
            <a:ext cx="742772" cy="742772"/>
          </a:xfrm>
          <a:prstGeom prst="rect">
            <a:avLst/>
          </a:prstGeom>
        </p:spPr>
      </p:pic>
      <p:pic>
        <p:nvPicPr>
          <p:cNvPr id="11" name="Bildobjekt 10">
            <a:extLst>
              <a:ext uri="{FF2B5EF4-FFF2-40B4-BE49-F238E27FC236}">
                <a16:creationId xmlns:a16="http://schemas.microsoft.com/office/drawing/2014/main" id="{05EE5A84-61A4-71DC-5B4C-40E80A6576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41552">
            <a:off x="7570270" y="2233149"/>
            <a:ext cx="679520" cy="679520"/>
          </a:xfrm>
          <a:prstGeom prst="rect">
            <a:avLst/>
          </a:prstGeom>
        </p:spPr>
      </p:pic>
      <p:pic>
        <p:nvPicPr>
          <p:cNvPr id="12" name="Bildobjekt 11" descr="En bild som visar text, första hjälpen-kit&#10;&#10;Automatiskt genererad beskrivning">
            <a:extLst>
              <a:ext uri="{FF2B5EF4-FFF2-40B4-BE49-F238E27FC236}">
                <a16:creationId xmlns:a16="http://schemas.microsoft.com/office/drawing/2014/main" id="{E692DCA3-B9F3-20A1-C5B1-3772911BE3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815081">
            <a:off x="8709435" y="2734703"/>
            <a:ext cx="652045" cy="652045"/>
          </a:xfrm>
          <a:prstGeom prst="rect">
            <a:avLst/>
          </a:prstGeom>
        </p:spPr>
      </p:pic>
      <p:pic>
        <p:nvPicPr>
          <p:cNvPr id="13" name="Bildobjekt 12">
            <a:extLst>
              <a:ext uri="{FF2B5EF4-FFF2-40B4-BE49-F238E27FC236}">
                <a16:creationId xmlns:a16="http://schemas.microsoft.com/office/drawing/2014/main" id="{B56DD68F-985D-97F5-71AC-A07891F708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465309">
            <a:off x="8900532" y="3363235"/>
            <a:ext cx="588535" cy="588535"/>
          </a:xfrm>
          <a:prstGeom prst="rect">
            <a:avLst/>
          </a:prstGeom>
        </p:spPr>
      </p:pic>
      <p:sp>
        <p:nvSpPr>
          <p:cNvPr id="15" name="AutoShape 2" descr="data:image/jpg;base64,%20/9j/4AAQSkZJRgABAQEAYABgAAD/2wBDAAUDBAQEAwUEBAQFBQUGBwwIBwcHBw8LCwkMEQ8SEhEPERETFhwXExQaFRERGCEYGh0dHx8fExciJCIeJBweHx7/2wBDAQUFBQcGBw4ICA4eFBEUHh4eHh4eHh4eHh4eHh4eHh4eHh4eHh4eHh4eHh4eHh4eHh4eHh4eHh4eHh4eHh4eHh7/wAARCABJAc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234h/FDVPDfiyfSbbT7WeKNFYO7EHntwawP8AheGuf9Aex/77b/GsD44k/wDCx70f9Mk/rXEc+9fE4vMsVCvKMZbM/Wsr4dy6thKdSpTu3Fdep6t/wvDXP+gPY/8Afbf40f8AC8Nc/wCgPZf99t/jXlP50fia5v7Wxf8AOd/+rGV/8+vxZ9GeFvH1/q/gHUvEUtlBHPaSFEjUna2Ap55965//AIW5q3X+zLTB9Xb/ABrP+Hf/ACRLxBnJ/ft39kriR0HsMVyZ1nWMw7peznvE/H+IYRwuYTpUdIpno3/C29W/6Blp/wB9N/jR/wALb1Y/8wy0/wC+m/xrzrP1ozxj+teEuI8xS/iHiuvPuenaX8VNUutUtrV9NtQs0ojOGORn8a9dXoK+Y/Duf+Eg04f9PC19OL90V9zwnj6+MpVJVpXszqoTclqLRRRX1xuFFIScdKAelAC0UU3cfSgB1FJu4/yaN3H/ANagBaKbu68dKVc9+tAC0UUUAFFFFABRRRQAUUUUAFFFFABRRRQAUUUUAFFFFABRSM2DisPxD4v8O+HyF1jVbe1kIyI2bLY+g5oA3aK5/wAMeMvDniW5mt9F1JLqWFd8ihSpUZ68it/P+cUALRRRQAUUhPOB+NGecUALRSE+1Abpnr6UALRRSZ+ntmgBaKTdxnB/KgnFAC0UhOOuKM0ALRRTd3pjP1oAdRRRQAUUUUAfMXxx/wCSkXv/AFyT+tcTXbfHH/kpF7/1yj/rXE1+d4//AHmfqz90yT/cKT/ur8go9Pxoo9K4z1D1z4d/8kS8Qf8AXdv5LXEjpXbfDv8A5Il4g/67t/JK4kdK4OIv+XP+E/AuKv8AkaVfUKU9aSlNfNnzvUv+Hv8AkYdO/wCvha+nF+6K+YvD3/Iw6d/18LX06v3RX6TwP/Bqep24X4WLXjH7SWtavpNxoo0vU7qyEiy7/JfaGwVxn9a9n714V+1N/wAfegY/uzAj1GVr7o6jz/w/488S6fr9heXWtX1xDFOplilk3Kyng5H0Oa+r7SaK4t4riBg0cqK8Z/2SMivj/UNDaHwdpfiCPJhupZYJs9nXGPzB/SvoD9n/AMQf2x4Gis5n3XOmv9nbnkp1Q/kQPwoA9Grzr48+JpvD3hEW9hO0OoX8giiZGwyKOWYflj8a9FzXy/8AGXWJvFXxI/s6zYvFbyLZ2+05+YsAzD/PagDmz4w8WYx/wkepEZHHnn15r6d1CXVW+GpuNLZn1I6WrQt1Jcxjn618ueM9MTRfEt7pMZyLWRUJ99qk/qTX1fpl0tj4Js711Zlg06OQhepAjB4oA+bvhZdeKf8AhYWnfZW1B52nH21ZA20pn5t2eBxmvqsHmvLvCHxa0HXvENrpdnot1bz3hIWRkQDgZ5xzXp5wuS3Qd/agBxIozXm/i/4weGtDunsrVJtUuUO1xBwin0LH/Cuai+PkPm4l8NSLHnkpcgt+RWgD23dRmuf8MeKbHX/Cn/CQ2cU624V2ZHUBwUzkD8q47w98ZtF1jWrTS49MvoHuJCqvJtCKADksc8dKAPUcigH615L4g+OOiafqMlrp+m3OopExVpw4RSQccccivRYNdsf+Eah129kSztZLdZ3MjcIGXOPc0AapNLmvIda+OmhWs7R6Xpd1fov/AC0ZhGp+nUmq2n/HvTpJ1XUNAureInmSKUSY/AgUAez0mfasrw14g0nxHpq6hpF2lxAxw2OCp9COxpfEuvaX4d0uTUtWult7ePuerH0A7mgDU3ClzxXil98e7JJyLHw9PLHnh5ZxGSPpg11Pw2+KFl4z1STTU0uezuEhMvzOGUgEDg8etAHoWaM1BfXVtZ2klzdzxwQxjc8khwAK8s1745eH7OdodKsLnUtpx5mRGhPtnn9KAPWsjFFeK2Xx6smmUXnh24ijJwXjnDkD6YFen+E/FGi+KdPF5o92JlH30bh4z6EdqAIfiHrn/COeD9R1lBukgiPlj1c8D+dfMPhTQ9W8eeLPsrXQa6n3S3N1L820ZyeP5CvRvi/8StL1jR9U8KR2F3HcLMIzK23aSvf1rh/hR4rtPB/iKfVL61nuRJbmPbDjOcnk5oA9m+H3w9h+H2o3+sSawbq2a0PmBotpQKck8ZyMCl0v4uaHrPiiy0PR7S6uBcylGuHAVFwCeBnPb0rn9Z+Nuh3+j3liuj6grXMDxAnbgZBGeteReBtXi8P+LNO1i5ieeO1dnZI8bmBBHX2zQB9j5orz3wN8UtL8Xa+ukWenXkEhjaXfLtxgY9PrXoQoAgv3MdpNKpAZELDPIBA9K+ZUX4peN5ZJ4G1OeEsVBVxDDjPbJFfT8gBGDzn2qOGJYkEcaIkajhUGAPpQB8oazpfj3we6Xd82p2ADDbMk29AfqCQK9a+CfxIu/EN23h/XGRr9E8yCcDHnIOoPvXZfFR7BPAGrf2iU8gwEDeRy3bHvXz/8BbW4uviRpjRKT9njaSY/3RjpQB9Tu6xozuwVVBJJ6ADqa8D+JnxgvZr2XS/CcnkWyMUe825eU+iDrXbftBeIJNF8DNbW8jJcahIIFZTyq9W/TNed/s7eE7bWNYuNcv4Vmg04iOBH5zL/AHvwGfxoAw7Pwl8TNehF6LbU5Ff5g01wEJ98Eg12nwUsfGmk+O2sNeTUorQ2zsFlbfGWHQgjIzXt6yw7vL86PdnG3cM/lTj13EnigDjvjRfXWm/DjU7qzuZLe4GwJJG2GUlgK+etL1fx9qu8aXqmu3ojxvMLk4+te4ftFzCH4bTp3kuYl/8AHxWB+y3Dt03XJueZ40HPHCtQB54P+FqZ6+J/yb/CvbPgZ/b3/CHSf8JF9uN79qfH2sHftwMda76k6YywoAcOlFFFABRRRQB5F8RPAOl654qn1K68Uw2EskagwsoOAM1z3/Cq9D/6Ha1/75H+NYXxyA/4WJdZH/LJP61w+1f7or38PwHg8ZTVeb1ev3nzNfxWzTL6jw1L4Y6fdp2PVf8AhVeh/wDQ7Wn/AHyP8aD8K9Dx/wAjta/98j/GvKtq/wB0Uu1ePlFb/wDEOsB3/r7zH/iMmcf1/wAMfRfhTwdY2PgLUtEt9cjuorqQs1ygGEyF4/T9axB8M9OwMeJI8Y/55jn361X+ESqPhNq4x/y9N/JagAUjpX4vx3VwuTY9YV0VNLTV2PuskpviLDLH4h2lLc0P+FZ6f/0Mif8AfA/xo/4Vnp//AEMkf/fA/wAazgoz0pcL6V8R/rBhNvqq+9nr/wCq1Bfa/D/gmvpnw5sLbUrW4XxAj+VKHCbB8xH416yv3RXjGlKv9qW3H/LVa9nT7gr9C4Lx1PF0akqdJQ17nlZhlsMBJRg73F714V+1N/x9aCP9mbH1+Wvde9eFftT/APH1oP8AuzfzWvtzzyTwL4fXxN+z7c2AUeeJpJoD/ddQD/j+dcn8AdebRfHSWM7GODUl8iRT/DKCdo/M4r1P9nL/AJJnF3/0qT+Qrx/4v6LN4X+Ik81oGjSdxe2zDoCTlsfRs0AfRHxF15fDfg7UNWLASpGVhHrI3C/qa8L/AGfNCbWPHLatdKXi09TOWbndM3A/mT+FP+NfjiLxLpWhWtrJmL7OLq7A6LKR90/Tr+Feq/Anw8dC8CW0kybbq+P2mbPUZ6D8qAPAvit/yUbXec/6UOfwWvpaX/kma/8AYJX/ANFCvmn4rf8AJRtd/wCvofyWvpaX/kma/wDYJX/0UKAPm74M/wDJSNB/66H/ANBNey/tC+KbnRPDkOlWEjRXWpFlZ1PzJEPvEfmB+NeN/Bf/AJKRoX++f/QTXW/tOmT/AIS7TN+fKFq2z65GaAMT4QfD7/hMbua6vJJIdLtmAcofnlf+7n6fzr2Wf4Q+BZLP7ONIaM4wJVmcuD68nH6VR/ZvaNvhwqIV8xbuTzQOucL/AExXplAHI6H4cj8KeAr7R4LqS4hjjndHf7wDAnBr5V02G6utQhs7PcbmebyowpwSWOPy559q+yvEH/ICv/8Ar3k/9BNfKHwuAb4h6GDyPtZ/k1AHsWmfA3w2ukLFqVzezXrLh5UcKAfYY6f4VwXx01qUaja+D7W4c6fpFvHGwJ5mkCjkgegxX0vXyB8UFkHxB15Zc7vtZI+nGP0oA9O+FHwn0zUNDt9c8SpJO1yPMhtgxVEQ9CSOTkc1qeP/AIPaDJotxd+HYWsr2BC6p5hZJdozjnPNeleFGifwzpjQEGI2ke0j02ir87KsDs5GzaS2ewxQB8r/AAb8SXHhzxvaq0hS1vX8i6jJ4z2Y+4PH4mun/aeurmTxRpli5YWsVsZVU8jeWILY+gFecW6+b4vQW+SW1P8AdgenmZr6Y+KPgKz8a2EeZza6hb5NvOBkf7req0AcJ8EPCfgjW/C4ub+1gvtUMjLOkshBjweAFBHGK77w18O9A8N+JX1vRlmtzJCYnt9+5MEg5GeR09a+evEPhHxd4Juvtk8Nxbqn3L+0kO0f8CHT6V6R8GvifqWo6xB4c8SSCd5122tztALMBna2ODkA80AZ37SfieafVYfC9vJttYUE10B/y0c9AfYAZ/GnfB/4W6frejR694h8yWKb/j3t0O0FBxuJ69Qa4344Kw+Jus7gckoRnuNox/Wvo34ZtC3gDRWt8eX9kQceoGD+uaAON8X/AAb8OXmlzNoMD6fqCoWhxIWRmA4DBia8a+G+vXnhTxrbXKkxo0y213ETwyk4OfocH8K+ueMj1r428SlZfGeoG25DaidgHf5xigD174yeAfDWneFNS8T2cE32+R1l3mU4JY+lcJ8F/DWleKvE9zp+sRySQx2+8BHKkNn1Few/GwMvwduVb7wiiB+vFebfs0f8j1ef9ef9TQB3mu/CHwXZaJf3kFncrLDbPImZzwVBI/lXh/w60uz1vxnpml6gjNa3MrLIEbaThWPX8K+sPFn/ACK2q/8AXnL/AOgGvl34N/8AJStD/wCuzf8AoDUAfQnhT4ceGfDOrjVNKgnjuAhjy8pYYP8A+quxoooAafvH3968R+Mfjjxh4f8AGz6dos7JZi3jcAW2/k5zzXuHemOkZPKKT7igD4/17xNrXiK8jXxJq128AbLLsACj1CAAZr3b4FxeCYdLmj8M3klzenBunuQBPjtx2X0rqvGHhDQvEWmTW99p9uZShKTLGA6Njg7hzXy/4Wvrzw543tZ7WU+dbXn2dyp4cByCPoaAPSv2pJnOo6JBu+Ty3kA984ri/CWueKJNCTwj4RgnS5mmea4lh5dlPT5v4R71237Uts4utEvAP3eHiPHAPJFav7L9rbL4d1O8Cr9qe52Ow+9tHSgDznXfBPxE0W2OrXYvmRBvkkgvGdlHuP6103wc+J+px6xa6Br9011Z3LeXBcyffjc/dBPcH1Ne/vGsiMjrlGG0g+nevjnxBDHY+Nb23s+I4NQYQhew38CgD379oHS9W1jwla2Wk2E15KbtWdIhnaAM/lXjtn4V+Jel20n2HTNbtI2O6RYG25P0FfVUBZoUZvvFQT9ac33TQB8n6X4+8ceHb8o2pXbMhxJa3o3A/gRn9a+h/hx4us/GXh9NRgUwzqfLuYD1jcdfwPUVxv7Sej2MvhGHWTCovYLhI1kXhmVgcg+vQVzf7Ls0o1/WbfJ8poI3I9wzCgD6AFFFFABRRRQB8z/HH/kot3/1yT+tcNXc/HH/AJKLd/8AXJP61w1fq+Wf7pT9F+R+D53/AMjCt6v8wo9Pxoo9Pxr0Tyj2j4Rf8km1f/r6b+S1AOlTfCL/AJJNq/8A19N/JahHQ1/I3i7/AMjtn9Q+Hn/Imp+gUnalpO1flZ94WtJ/5C1p/wBdRXsyfdFeNaT/AMha0/66ivZU+6K/W/Dn+BV9V+R8lxF/Fh6C968K/amH+laD1+7N2/3a91rnfGHgzQPFj2z61atObYMIsPjGcZ/kK/Sj5w5j9nM4+GsPb/SpM/pVX9ozw7/anhBNYgiLXGmsWbA5MZ+9+XWu+8LeH9M8NaUNL0mJorUOXCs2eT1/lV6+tIL20mtLqMSQzIUkQ9Cp6igD5D+H2hnxJ4x0/S9u6OWUST4PSNeW/lX2BGixxpGgAVQFA9q5nwn4B8M+F7573SLJorh4/LLs+4ge1dTQB8ifFbP/AAsfXP8Ar6H/AKCtfSs3/JMx/wBglf8A0UKztY+Fng3VtUuNSvrCSS6uH3yP5pGTx/hXWNp1q2k/2WVJtvJEG3POwDGM/SgD5V+C/wDyUnQj28xu4z9w17R8fPB9z4i0GHUNNiMl/p+WEajLSxn7wA7kcGtnQvhh4Q0TVbfU9PsZI7q3OY3MhOOMV2e2gD5Q+GPjy/8ABN9Oq25ubGZs3FuTtZWHGQD0b1Fep3Px28PraF7fS9Recj5UdVC5/wB7P8q6vxR8NfCPiG4N1ead5VyessDbGPuaxLX4JeDY5d8n2+cA52vPwf0oA1fB3iS68V/DS81u6ijieVLlRHGchVXcAK+e/hb/AMlF0PBB/wBLPQj0avqrTdD0vTdF/sextEt7LYU8tOOCOfxrm9I+Fng3StUt9Ss7CRLm3fejGQnnnr+dAHanqcV8+ftE+ELm01v/AISizgZ7K5UC72/8s3HGT6AgD8c19CYqOaGKaJopo1kjYbWVhkEehoA+evhj8Xf+Ef0eLR9btZrq1hXEE8Ry6p2BB7D1rR8d/Gm3vtFm0/w9Y3UTzoUe4mGAinrtA6mu21f4PeCtQna4SzmsnZs4t5Nqg/So9K+DXgqxnWaS1ub0qchZ5dyn6igDy74DeDbrWvEcOvXUTDTbA7g8i4E8vYD1A5JP0r0j4ifEybwZ4zh064sFu7CW1WY+WwWRW3EE89RxXpFlaW1napa2sCQwINqRoMBR6Vz/AIv8CeG/FUyT6tZs06LsEsbbX2+maAOF8Q/GbwreaBd2sVje3E08LRiGSHAyRjkng/hXmPwX0i81X4g6e1qhMVpIZ7iRR8qDB4z65Ir2CL4I+DFm3OdQkX+4Z+CPyru/DugaR4fsRZ6RYxWsXcIOW+p70AeP/tH+Ebp7qLxZYwNLEI/JvEQcqAeH/Ug/hWD8Kfis/hfTRo+qWst5p8eWgkiOXjBP3cHqM19HvHG8bIyhlb7wIyDXB698I/Beq3D3H2GSzkc7j9mk2An1xQBx/i344Wk2kzW/h2wuxdSqVE0oAEefTHeuK+DHhC68TeKYL64jdtNs5POnmZcCRwcqo9ecH8K9b0/4L+CreYSTw3d5txhJpiV/LFegafY2en2aWljbR20CDCxxrgCgDifj9j/hV2pKPVOg968w/Zp/5Hq76j/Q/Trya988SaHp/iHSJdK1SJpbWXG9Q2Cce9ZHhTwD4a8L6k+oaPaPBPInlsS5IIoA3NctnvdGvbNGw89u8YPoSpH9a+QfDepT+GfFVrqDQHztPuTviJ54yCv1wTX2ViuK8XfDLwr4kvmvry1lgvG+9LbvsLH1PrQBV8FfFHSPFXiCPSNPsryORoWld5QAq7ccdfevQB0rjPBfw38N+FNR/tLTluXu/LMfmTS7sKcZA49q7OgDm/iVrF7oPgzUdWsGRbi2jDpvGVPPSvPtB+O+mSW6LrWlXNvNt5aEh1PuBnNevX1na31rJa3kCTwSDa8bjIYe9cBqPwZ8E3UjPDa3NmTziCbao/CgDlvGHxws5dMltfDthcfaJVKiecBRHnqQDyTXB/B7wneeKPFttdMjtp9nN51zcMCA7ZztHqSetex6d8F/BdrIJJYbu6IOdss2VP4V32m6fZabapa2FtHbW6DCxxrhRQBy/wAXfCzeLPCE9nbgfbYT51sT/fHb8RxXgfw18aX/AID1u6iuLSWS2kYJe2x+V1YdCAeh68V9WlRx1GPSuW8XfD/wv4olE+paeBcAYE8J2P8AQnvQBwXiX45aadKki0PT7s3siYVp12onv7n6V538J/C994t8YRXU0cj2UE/2i8nbo5zu2A+pJr2Cx+Cngu3mEjpezqpyI3n+X8Riu/0nS9P0mySy020itbeP7sca4AoA88+KXxGvvBXiuwtVtoruxuLcvJGTtcHdjKn+lQJ8c/C3kFpLPU0kx/q/KB/UcV3fijwroPiWFYtZ06O6KjajsPmQex7VxU3wQ8GtIWjfUYl/uifgfpQB5N8UviFeeNJ4bVLc2mnQPuihz+8kf1b/AAr1f9n3wld6DoVxqmoQtDd6gVZYm+8kQHAPoScn8a6Dwv8ADXwj4euEubPTfNuE+5NcNvZT6jNdjtHNACjoKKKKACiiigD5q+NkFxJ8QbqRLad1MScrExHfuBXEm0vP+fO6/wC/Lf4V9X6j/wAfTfhVY19jhM+nRoxhyJ2Xc/M8x4dp1sTOq5vV9j5Z+yXn/Pnc/wDflv8ACj7Hef8APndf9+W/wr6oHSkNdP8ArLU/59r7zj/1Wpf8/H9x558JYpo/hVq0bwyqxumwrIQT8q9qhEU3/PGUf8ANetaf/wAeMn1qFf8AWGvxHjnKIZxmPt5y5W+x+xcL4h5dgI0Yq6SPK/Km/wCeMv8A3waPJl/54y/98GvVWof7h+lfFLhGj/z8f3H0X9tz0908z0mKb+1bQmGUDzRyUNexp90VkQfeX6itgdK+54SyuOX0pxjK92ePmmLeJmm1awUUUV9geWFFFFABRRRQAUUUUAFFFFABRiiigAooooAKKKKADFGKKKACiiigA/GiiigApMe9LRQAgHuaWiigAooooAKMfWiigAooooAKKKKACiiigAoxRRQAUUUUAFFFFABRRRQAUUUUAFFFFAH/2Q==">
            <a:extLst>
              <a:ext uri="{FF2B5EF4-FFF2-40B4-BE49-F238E27FC236}">
                <a16:creationId xmlns:a16="http://schemas.microsoft.com/office/drawing/2014/main" id="{3C4254A8-97BE-BE24-B7F0-A707D0459E5D}"/>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16" name="Picture 3">
            <a:extLst>
              <a:ext uri="{FF2B5EF4-FFF2-40B4-BE49-F238E27FC236}">
                <a16:creationId xmlns:a16="http://schemas.microsoft.com/office/drawing/2014/main" id="{00A76894-AE83-5FCE-D87E-AA49E467B54E}"/>
              </a:ext>
            </a:extLst>
          </p:cNvPr>
          <p:cNvPicPr>
            <a:picLocks noChangeAspect="1"/>
          </p:cNvPicPr>
          <p:nvPr/>
        </p:nvPicPr>
        <p:blipFill>
          <a:blip r:embed="rId9"/>
          <a:stretch>
            <a:fillRect/>
          </a:stretch>
        </p:blipFill>
        <p:spPr>
          <a:xfrm>
            <a:off x="5580012" y="-320185"/>
            <a:ext cx="4818182" cy="2750525"/>
          </a:xfrm>
          <a:prstGeom prst="rect">
            <a:avLst/>
          </a:prstGeom>
        </p:spPr>
      </p:pic>
      <p:pic>
        <p:nvPicPr>
          <p:cNvPr id="17" name="Picture 4">
            <a:extLst>
              <a:ext uri="{FF2B5EF4-FFF2-40B4-BE49-F238E27FC236}">
                <a16:creationId xmlns:a16="http://schemas.microsoft.com/office/drawing/2014/main" id="{5C666A63-B174-8336-5151-84F7462EBE81}"/>
              </a:ext>
            </a:extLst>
          </p:cNvPr>
          <p:cNvPicPr>
            <a:picLocks noChangeAspect="1"/>
          </p:cNvPicPr>
          <p:nvPr/>
        </p:nvPicPr>
        <p:blipFill>
          <a:blip r:embed="rId10"/>
          <a:stretch>
            <a:fillRect/>
          </a:stretch>
        </p:blipFill>
        <p:spPr>
          <a:xfrm>
            <a:off x="6447519" y="1046164"/>
            <a:ext cx="2743200" cy="451580"/>
          </a:xfrm>
          <a:prstGeom prst="rect">
            <a:avLst/>
          </a:prstGeom>
        </p:spPr>
      </p:pic>
    </p:spTree>
    <p:extLst>
      <p:ext uri="{BB962C8B-B14F-4D97-AF65-F5344CB8AC3E}">
        <p14:creationId xmlns:p14="http://schemas.microsoft.com/office/powerpoint/2010/main" val="405315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2">
            <a:extLst>
              <a:ext uri="{FF2B5EF4-FFF2-40B4-BE49-F238E27FC236}">
                <a16:creationId xmlns:a16="http://schemas.microsoft.com/office/drawing/2014/main" id="{A53E0A69-FCAE-081B-5BF4-AA635AA400E4}"/>
              </a:ext>
            </a:extLst>
          </p:cNvPr>
          <p:cNvSpPr txBox="1">
            <a:spLocks/>
          </p:cNvSpPr>
          <p:nvPr/>
        </p:nvSpPr>
        <p:spPr>
          <a:xfrm>
            <a:off x="605800" y="2160689"/>
            <a:ext cx="5211465" cy="4920175"/>
          </a:xfrm>
          <a:prstGeom prst="rect">
            <a:avLst/>
          </a:prstGeom>
        </p:spPr>
        <p:txBody>
          <a:bodyPr vert="horz" lIns="121920" tIns="60960" rIns="121920" bIns="6096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sv-SE" sz="1800" dirty="0">
                <a:solidFill>
                  <a:srgbClr val="19345D"/>
                </a:solidFill>
                <a:latin typeface="Roboto Light"/>
                <a:ea typeface="Roboto Light"/>
                <a:cs typeface="Roboto Light"/>
              </a:rPr>
              <a:t>Microsoft 365 gör att du kan komma åt dina verktyg oberoende av plats och vilken enhet du använder. Det gör det lättare att samarbeta i samma dokument och stärker Helsingborgs stads IT-säkerhet. </a:t>
            </a:r>
            <a:endParaRPr lang="sv-SE" sz="1800" dirty="0">
              <a:solidFill>
                <a:srgbClr val="19345D"/>
              </a:solidFill>
              <a:latin typeface="Roboto Light" panose="02000000000000000000" pitchFamily="2" charset="0"/>
              <a:ea typeface="Roboto Light" panose="02000000000000000000" pitchFamily="2" charset="0"/>
              <a:cs typeface="Roboto Light" panose="02000000000000000000" pitchFamily="2" charset="0"/>
            </a:endParaRPr>
          </a:p>
          <a:p>
            <a:pPr>
              <a:lnSpc>
                <a:spcPct val="120000"/>
              </a:lnSpc>
              <a:spcBef>
                <a:spcPts val="0"/>
              </a:spcBef>
            </a:pPr>
            <a:endParaRPr lang="sv-SE" sz="1800" b="1" dirty="0">
              <a:solidFill>
                <a:srgbClr val="19345D"/>
              </a:solidFill>
              <a:latin typeface="Roboto Light" panose="02000000000000000000" pitchFamily="2" charset="0"/>
              <a:ea typeface="Roboto Light" panose="02000000000000000000" pitchFamily="2" charset="0"/>
              <a:cs typeface="Roboto Light" panose="02000000000000000000" pitchFamily="2" charset="0"/>
            </a:endParaRPr>
          </a:p>
          <a:p>
            <a:pPr marL="0" indent="0">
              <a:lnSpc>
                <a:spcPct val="120000"/>
              </a:lnSpc>
              <a:spcBef>
                <a:spcPts val="0"/>
              </a:spcBef>
              <a:buNone/>
            </a:pPr>
            <a:r>
              <a:rPr lang="sv-SE" sz="1800" b="1" dirty="0">
                <a:solidFill>
                  <a:srgbClr val="19345D"/>
                </a:solidFill>
                <a:latin typeface="Roboto Light"/>
                <a:ea typeface="Roboto Light"/>
                <a:cs typeface="Roboto Light"/>
              </a:rPr>
              <a:t>Vår digitala arbetsmiljö blir snabbare, tryggare och alltid med de senaste funktionerna.</a:t>
            </a:r>
            <a:r>
              <a:rPr lang="sv-SE" sz="1800" dirty="0">
                <a:solidFill>
                  <a:srgbClr val="19345D"/>
                </a:solidFill>
                <a:latin typeface="Roboto Light"/>
                <a:ea typeface="Roboto Light"/>
                <a:cs typeface="Roboto Light"/>
              </a:rPr>
              <a:t> </a:t>
            </a:r>
          </a:p>
          <a:p>
            <a:pPr marL="0" indent="0">
              <a:lnSpc>
                <a:spcPct val="120000"/>
              </a:lnSpc>
              <a:spcBef>
                <a:spcPts val="0"/>
              </a:spcBef>
              <a:buFont typeface="Arial" panose="020B0604020202020204" pitchFamily="34" charset="0"/>
              <a:buNone/>
            </a:pPr>
            <a:endParaRPr lang="sv-SE" sz="1800" b="1" dirty="0">
              <a:solidFill>
                <a:srgbClr val="19345D"/>
              </a:solidFill>
              <a:latin typeface="Roboto Light" panose="02000000000000000000" pitchFamily="2" charset="0"/>
              <a:ea typeface="Roboto Light" panose="02000000000000000000" pitchFamily="2" charset="0"/>
              <a:cs typeface="Roboto Light" panose="02000000000000000000" pitchFamily="2" charset="0"/>
            </a:endParaRPr>
          </a:p>
          <a:p>
            <a:pPr marL="0" indent="0">
              <a:lnSpc>
                <a:spcPct val="120000"/>
              </a:lnSpc>
              <a:spcBef>
                <a:spcPts val="0"/>
              </a:spcBef>
              <a:buFont typeface="Arial" panose="020B0604020202020204" pitchFamily="34" charset="0"/>
              <a:buNone/>
            </a:pPr>
            <a:endParaRPr lang="sv-SE" sz="1800" dirty="0">
              <a:solidFill>
                <a:srgbClr val="19345D"/>
              </a:solidFill>
              <a:latin typeface="Roboto Light"/>
              <a:ea typeface="Roboto" panose="02000000000000000000" pitchFamily="2" charset="0"/>
              <a:cs typeface="Roboto" panose="02000000000000000000" pitchFamily="2" charset="0"/>
            </a:endParaRPr>
          </a:p>
        </p:txBody>
      </p:sp>
      <p:sp>
        <p:nvSpPr>
          <p:cNvPr id="5" name="Rubrik 1">
            <a:extLst>
              <a:ext uri="{FF2B5EF4-FFF2-40B4-BE49-F238E27FC236}">
                <a16:creationId xmlns:a16="http://schemas.microsoft.com/office/drawing/2014/main" id="{7A70B549-8F4A-3468-1E38-1A3CC8508A46}"/>
              </a:ext>
            </a:extLst>
          </p:cNvPr>
          <p:cNvSpPr txBox="1">
            <a:spLocks/>
          </p:cNvSpPr>
          <p:nvPr/>
        </p:nvSpPr>
        <p:spPr>
          <a:xfrm>
            <a:off x="605800" y="802480"/>
            <a:ext cx="9144000" cy="114844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sv-SE" b="1">
                <a:solidFill>
                  <a:srgbClr val="19345D"/>
                </a:solidFill>
                <a:ea typeface="Roboto"/>
                <a:cs typeface="Roboto"/>
              </a:rPr>
              <a:t>Smidigare och tryggare samarbete. </a:t>
            </a:r>
            <a:br>
              <a:rPr lang="sv-SE" b="1">
                <a:ea typeface="Roboto" panose="02000000000000000000" pitchFamily="2" charset="0"/>
                <a:cs typeface="Roboto" panose="02000000000000000000" pitchFamily="2" charset="0"/>
              </a:rPr>
            </a:br>
            <a:r>
              <a:rPr lang="sv-SE" b="1">
                <a:solidFill>
                  <a:srgbClr val="19345D"/>
                </a:solidFill>
                <a:ea typeface="Roboto"/>
                <a:cs typeface="Roboto"/>
              </a:rPr>
              <a:t>Var som helst, när som helst.</a:t>
            </a:r>
            <a:endParaRPr lang="sv-SE" b="1">
              <a:ea typeface="Roboto"/>
              <a:cs typeface="Roboto"/>
            </a:endParaRPr>
          </a:p>
        </p:txBody>
      </p:sp>
      <p:pic>
        <p:nvPicPr>
          <p:cNvPr id="6" name="Bildobjekt 5">
            <a:extLst>
              <a:ext uri="{FF2B5EF4-FFF2-40B4-BE49-F238E27FC236}">
                <a16:creationId xmlns:a16="http://schemas.microsoft.com/office/drawing/2014/main" id="{AF255E63-1A23-45B7-846D-19E1C9CDABF2}"/>
              </a:ext>
            </a:extLst>
          </p:cNvPr>
          <p:cNvPicPr>
            <a:picLocks noChangeAspect="1"/>
          </p:cNvPicPr>
          <p:nvPr/>
        </p:nvPicPr>
        <p:blipFill>
          <a:blip r:embed="rId3"/>
          <a:stretch>
            <a:fillRect/>
          </a:stretch>
        </p:blipFill>
        <p:spPr>
          <a:xfrm>
            <a:off x="6232980" y="599441"/>
            <a:ext cx="5470638" cy="4504776"/>
          </a:xfrm>
          <a:prstGeom prst="rect">
            <a:avLst/>
          </a:prstGeom>
        </p:spPr>
      </p:pic>
    </p:spTree>
    <p:extLst>
      <p:ext uri="{BB962C8B-B14F-4D97-AF65-F5344CB8AC3E}">
        <p14:creationId xmlns:p14="http://schemas.microsoft.com/office/powerpoint/2010/main" val="327549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AB4A8427-4504-5CAD-B18F-45F3DDD43D5C}"/>
              </a:ext>
            </a:extLst>
          </p:cNvPr>
          <p:cNvSpPr>
            <a:spLocks noGrp="1"/>
          </p:cNvSpPr>
          <p:nvPr>
            <p:ph type="ctrTitle"/>
          </p:nvPr>
        </p:nvSpPr>
        <p:spPr>
          <a:xfrm>
            <a:off x="948037" y="1064491"/>
            <a:ext cx="9590640" cy="886397"/>
          </a:xfrm>
        </p:spPr>
        <p:txBody>
          <a:bodyPr/>
          <a:lstStyle/>
          <a:p>
            <a:r>
              <a:rPr lang="sv-SE" sz="3200" b="1">
                <a:solidFill>
                  <a:srgbClr val="19345D"/>
                </a:solidFill>
                <a:ea typeface="Roboto"/>
                <a:cs typeface="Roboto"/>
              </a:rPr>
              <a:t>Vad är vår smidiga </a:t>
            </a:r>
            <a:br>
              <a:rPr lang="sv-SE" sz="3200" b="1">
                <a:ea typeface="Roboto" panose="02000000000000000000" pitchFamily="2" charset="0"/>
                <a:cs typeface="Roboto" panose="02000000000000000000" pitchFamily="2" charset="0"/>
              </a:rPr>
            </a:br>
            <a:r>
              <a:rPr lang="sv-SE" sz="3200" b="1">
                <a:solidFill>
                  <a:srgbClr val="19345D"/>
                </a:solidFill>
                <a:ea typeface="Roboto"/>
                <a:cs typeface="Roboto"/>
              </a:rPr>
              <a:t>digitala arbetsplats?</a:t>
            </a:r>
            <a:endParaRPr lang="sv-SE" sz="3200" b="1">
              <a:solidFill>
                <a:srgbClr val="19345D"/>
              </a:solidFill>
              <a:ea typeface="Roboto" panose="02000000000000000000" pitchFamily="2" charset="0"/>
              <a:cs typeface="Roboto" panose="02000000000000000000" pitchFamily="2" charset="0"/>
            </a:endParaRPr>
          </a:p>
        </p:txBody>
      </p:sp>
      <p:sp>
        <p:nvSpPr>
          <p:cNvPr id="9" name="Platshållare för innehåll 1">
            <a:extLst>
              <a:ext uri="{FF2B5EF4-FFF2-40B4-BE49-F238E27FC236}">
                <a16:creationId xmlns:a16="http://schemas.microsoft.com/office/drawing/2014/main" id="{60B27D2E-D255-D3A8-829C-7154C2AE8125}"/>
              </a:ext>
            </a:extLst>
          </p:cNvPr>
          <p:cNvSpPr txBox="1">
            <a:spLocks/>
          </p:cNvSpPr>
          <p:nvPr/>
        </p:nvSpPr>
        <p:spPr>
          <a:xfrm>
            <a:off x="900795" y="2305053"/>
            <a:ext cx="4568843" cy="1428596"/>
          </a:xfrm>
          <a:prstGeom prst="rect">
            <a:avLst/>
          </a:prstGeom>
        </p:spPr>
        <p:txBody>
          <a:bodyPr vert="horz" lIns="0" tIns="0" rIns="0" bIns="0" rtlCol="0" anchor="t">
            <a:sp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fontAlgn="base">
              <a:buNone/>
            </a:pPr>
            <a:r>
              <a:rPr lang="sv-SE" sz="1800">
                <a:solidFill>
                  <a:srgbClr val="19345D"/>
                </a:solidFill>
                <a:ea typeface="Roboto Light"/>
                <a:cs typeface="Roboto Light"/>
              </a:rPr>
              <a:t>Microsoft 365 är en tjänst där vi </a:t>
            </a:r>
            <a:r>
              <a:rPr lang="sv-SE" sz="1800" b="1">
                <a:solidFill>
                  <a:srgbClr val="19345D"/>
                </a:solidFill>
                <a:ea typeface="Roboto Light"/>
                <a:cs typeface="Roboto Light"/>
              </a:rPr>
              <a:t>prenumererar på digitala arbetsverktyg </a:t>
            </a:r>
            <a:r>
              <a:rPr lang="sv-SE" sz="1800">
                <a:solidFill>
                  <a:srgbClr val="19345D"/>
                </a:solidFill>
                <a:ea typeface="Roboto Light"/>
                <a:cs typeface="Roboto Light"/>
              </a:rPr>
              <a:t>istället för att köpa enskilda program.</a:t>
            </a:r>
            <a:r>
              <a:rPr lang="en-US" sz="1800">
                <a:solidFill>
                  <a:srgbClr val="19345D"/>
                </a:solidFill>
                <a:ea typeface="Roboto Light"/>
                <a:cs typeface="Roboto Light"/>
              </a:rPr>
              <a:t>​</a:t>
            </a:r>
            <a:r>
              <a:rPr lang="sv-SE" sz="1800">
                <a:solidFill>
                  <a:srgbClr val="19345D"/>
                </a:solidFill>
                <a:ea typeface="Roboto Light"/>
                <a:cs typeface="Roboto Light"/>
              </a:rPr>
              <a:t> </a:t>
            </a:r>
            <a:r>
              <a:rPr lang="en-US" sz="1800">
                <a:solidFill>
                  <a:srgbClr val="19345D"/>
                </a:solidFill>
                <a:ea typeface="Roboto Light"/>
                <a:cs typeface="Roboto Light"/>
              </a:rPr>
              <a:t>​</a:t>
            </a:r>
          </a:p>
          <a:p>
            <a:endParaRPr lang="sv-SE" sz="1800">
              <a:solidFill>
                <a:srgbClr val="19345D"/>
              </a:solidFill>
              <a:cs typeface="+mn-lt"/>
            </a:endParaRPr>
          </a:p>
        </p:txBody>
      </p:sp>
      <p:pic>
        <p:nvPicPr>
          <p:cNvPr id="10" name="Bildobjekt 9">
            <a:extLst>
              <a:ext uri="{FF2B5EF4-FFF2-40B4-BE49-F238E27FC236}">
                <a16:creationId xmlns:a16="http://schemas.microsoft.com/office/drawing/2014/main" id="{3AFD4EF8-25AE-7DFA-E733-0407F7FA444E}"/>
              </a:ext>
            </a:extLst>
          </p:cNvPr>
          <p:cNvPicPr>
            <a:picLocks noChangeAspect="1"/>
          </p:cNvPicPr>
          <p:nvPr/>
        </p:nvPicPr>
        <p:blipFill>
          <a:blip r:embed="rId3"/>
          <a:stretch>
            <a:fillRect/>
          </a:stretch>
        </p:blipFill>
        <p:spPr>
          <a:xfrm>
            <a:off x="2680600" y="3936584"/>
            <a:ext cx="6534909" cy="1975927"/>
          </a:xfrm>
          <a:prstGeom prst="rect">
            <a:avLst/>
          </a:prstGeom>
        </p:spPr>
      </p:pic>
      <p:sp>
        <p:nvSpPr>
          <p:cNvPr id="11" name="Rektangel 10">
            <a:extLst>
              <a:ext uri="{FF2B5EF4-FFF2-40B4-BE49-F238E27FC236}">
                <a16:creationId xmlns:a16="http://schemas.microsoft.com/office/drawing/2014/main" id="{2FE365FC-AC7F-5D56-4204-F6726CE27B32}"/>
              </a:ext>
            </a:extLst>
          </p:cNvPr>
          <p:cNvSpPr/>
          <p:nvPr/>
        </p:nvSpPr>
        <p:spPr>
          <a:xfrm>
            <a:off x="5640620" y="2233923"/>
            <a:ext cx="5857944" cy="1477328"/>
          </a:xfrm>
          <a:prstGeom prst="rect">
            <a:avLst/>
          </a:prstGeom>
        </p:spPr>
        <p:txBody>
          <a:bodyPr wrap="square" lIns="91440" tIns="45720" rIns="91440" bIns="45720" anchor="t">
            <a:spAutoFit/>
          </a:bodyPr>
          <a:lstStyle/>
          <a:p>
            <a:r>
              <a:rPr lang="sv-SE">
                <a:solidFill>
                  <a:srgbClr val="19345D"/>
                </a:solidFill>
                <a:ea typeface="Roboto Light"/>
                <a:cs typeface="Roboto Light"/>
              </a:rPr>
              <a:t>Prenumerationen är molnbaserad, vilket innebär att våra </a:t>
            </a:r>
            <a:r>
              <a:rPr lang="sv-SE" b="1">
                <a:solidFill>
                  <a:srgbClr val="19345D"/>
                </a:solidFill>
                <a:ea typeface="Roboto Light"/>
                <a:cs typeface="Roboto Light"/>
              </a:rPr>
              <a:t>program och säkerhetsfunktioner uppdateras hela tiden och i realtid.  </a:t>
            </a:r>
            <a:br>
              <a:rPr lang="sv-SE" b="1">
                <a:solidFill>
                  <a:srgbClr val="19345D"/>
                </a:solidFill>
                <a:ea typeface="Roboto Light"/>
                <a:cs typeface="Roboto Light"/>
              </a:rPr>
            </a:br>
            <a:br>
              <a:rPr lang="sv-SE" b="1">
                <a:solidFill>
                  <a:srgbClr val="19345D"/>
                </a:solidFill>
                <a:ea typeface="Roboto Light"/>
                <a:cs typeface="Roboto Light"/>
              </a:rPr>
            </a:br>
            <a:endParaRPr lang="sv-SE">
              <a:solidFill>
                <a:srgbClr val="19345D"/>
              </a:solidFill>
              <a:ea typeface="Roboto Light"/>
              <a:cs typeface="Roboto Light"/>
            </a:endParaRPr>
          </a:p>
        </p:txBody>
      </p:sp>
      <p:sp>
        <p:nvSpPr>
          <p:cNvPr id="12" name="TextBox 2">
            <a:extLst>
              <a:ext uri="{FF2B5EF4-FFF2-40B4-BE49-F238E27FC236}">
                <a16:creationId xmlns:a16="http://schemas.microsoft.com/office/drawing/2014/main" id="{9FBFFF33-6AC3-C455-A2C6-FBA0B3B1C1B2}"/>
              </a:ext>
            </a:extLst>
          </p:cNvPr>
          <p:cNvSpPr txBox="1"/>
          <p:nvPr/>
        </p:nvSpPr>
        <p:spPr>
          <a:xfrm>
            <a:off x="405077" y="3535044"/>
            <a:ext cx="106776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b="1" i="1">
                <a:solidFill>
                  <a:srgbClr val="19345D"/>
                </a:solidFill>
                <a:ea typeface="Roboto Light"/>
                <a:cs typeface="Roboto Light"/>
              </a:rPr>
              <a:t>Det är som </a:t>
            </a:r>
            <a:r>
              <a:rPr lang="en-US" b="1" i="1" err="1">
                <a:solidFill>
                  <a:srgbClr val="19345D"/>
                </a:solidFill>
                <a:ea typeface="Roboto Light"/>
                <a:cs typeface="Roboto Light"/>
              </a:rPr>
              <a:t>att</a:t>
            </a:r>
            <a:r>
              <a:rPr lang="en-US" b="1" i="1">
                <a:solidFill>
                  <a:srgbClr val="19345D"/>
                </a:solidFill>
                <a:ea typeface="Roboto Light"/>
                <a:cs typeface="Roboto Light"/>
              </a:rPr>
              <a:t> </a:t>
            </a:r>
            <a:r>
              <a:rPr lang="sv-SE" b="1" i="1">
                <a:solidFill>
                  <a:srgbClr val="19345D"/>
                </a:solidFill>
                <a:ea typeface="Roboto Light"/>
                <a:cs typeface="Roboto Light"/>
              </a:rPr>
              <a:t>vi byter från att ha haft videoband/VHS till </a:t>
            </a:r>
            <a:r>
              <a:rPr lang="sv-SE" b="1" i="1" err="1">
                <a:solidFill>
                  <a:srgbClr val="19345D"/>
                </a:solidFill>
                <a:ea typeface="Roboto Light"/>
                <a:cs typeface="Roboto Light"/>
              </a:rPr>
              <a:t>Netflix</a:t>
            </a:r>
            <a:r>
              <a:rPr lang="sv-SE" b="1" i="1">
                <a:solidFill>
                  <a:srgbClr val="19345D"/>
                </a:solidFill>
                <a:ea typeface="Roboto Light"/>
                <a:cs typeface="Roboto Light"/>
              </a:rPr>
              <a:t>.</a:t>
            </a:r>
            <a:endParaRPr lang="en-US" b="1" i="1">
              <a:solidFill>
                <a:srgbClr val="19345D"/>
              </a:solidFill>
              <a:ea typeface="Roboto Light"/>
              <a:cs typeface="Roboto Light"/>
            </a:endParaRPr>
          </a:p>
        </p:txBody>
      </p:sp>
    </p:spTree>
    <p:extLst>
      <p:ext uri="{BB962C8B-B14F-4D97-AF65-F5344CB8AC3E}">
        <p14:creationId xmlns:p14="http://schemas.microsoft.com/office/powerpoint/2010/main" val="2449815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FA0D50E9-1253-18C4-5559-A912467105D6}"/>
              </a:ext>
            </a:extLst>
          </p:cNvPr>
          <p:cNvSpPr txBox="1">
            <a:spLocks/>
          </p:cNvSpPr>
          <p:nvPr/>
        </p:nvSpPr>
        <p:spPr>
          <a:xfrm>
            <a:off x="833435" y="834663"/>
            <a:ext cx="10543823" cy="1143000"/>
          </a:xfrm>
          <a:prstGeom prst="rect">
            <a:avLst/>
          </a:prstGeom>
        </p:spPr>
        <p:txBody>
          <a:bodyPr lIns="121920" tIns="60960" rIns="121920" bIns="60960" anchor="t"/>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sz="3200">
                <a:solidFill>
                  <a:srgbClr val="19345D"/>
                </a:solidFill>
                <a:latin typeface="+mj-lt"/>
                <a:ea typeface="Roboto"/>
                <a:cs typeface="Roboto"/>
              </a:rPr>
              <a:t>Hur allt hänger ihop</a:t>
            </a:r>
            <a:endParaRPr lang="sv-SE" sz="3200">
              <a:solidFill>
                <a:srgbClr val="19345D"/>
              </a:solidFill>
              <a:latin typeface="+mj-lt"/>
            </a:endParaRPr>
          </a:p>
        </p:txBody>
      </p:sp>
      <p:sp>
        <p:nvSpPr>
          <p:cNvPr id="5" name="Platshållare för innehåll 2">
            <a:extLst>
              <a:ext uri="{FF2B5EF4-FFF2-40B4-BE49-F238E27FC236}">
                <a16:creationId xmlns:a16="http://schemas.microsoft.com/office/drawing/2014/main" id="{D718E8B6-B6FB-94C7-C4D1-85B664F45912}"/>
              </a:ext>
            </a:extLst>
          </p:cNvPr>
          <p:cNvSpPr>
            <a:spLocks noGrp="1"/>
          </p:cNvSpPr>
          <p:nvPr>
            <p:ph type="body" sz="half" idx="2"/>
          </p:nvPr>
        </p:nvSpPr>
        <p:spPr>
          <a:xfrm>
            <a:off x="833435" y="1557399"/>
            <a:ext cx="5102259" cy="4920175"/>
          </a:xfrm>
        </p:spPr>
        <p:txBody>
          <a:bodyPr vert="horz" lIns="121920" tIns="60960" rIns="121920" bIns="60960" rtlCol="0" anchor="t">
            <a:noAutofit/>
          </a:bodyPr>
          <a:lstStyle/>
          <a:p>
            <a:pPr>
              <a:lnSpc>
                <a:spcPct val="120000"/>
              </a:lnSpc>
            </a:pPr>
            <a:r>
              <a:rPr lang="sv-SE" sz="1800" dirty="0">
                <a:solidFill>
                  <a:srgbClr val="19345D"/>
                </a:solidFill>
                <a:latin typeface="Roboto Light"/>
                <a:ea typeface="Roboto Light"/>
                <a:cs typeface="Roboto Light"/>
              </a:rPr>
              <a:t>Förpackningen kring </a:t>
            </a:r>
            <a:r>
              <a:rPr lang="sv-SE" sz="1800" dirty="0" err="1">
                <a:solidFill>
                  <a:srgbClr val="19345D"/>
                </a:solidFill>
                <a:latin typeface="Roboto Light"/>
                <a:ea typeface="Roboto Light"/>
                <a:cs typeface="Roboto Light"/>
              </a:rPr>
              <a:t>Kinderägget</a:t>
            </a:r>
            <a:r>
              <a:rPr lang="sv-SE" sz="1800" dirty="0">
                <a:solidFill>
                  <a:srgbClr val="19345D"/>
                </a:solidFill>
                <a:latin typeface="Roboto Light"/>
                <a:ea typeface="Roboto Light"/>
                <a:cs typeface="Roboto Light"/>
              </a:rPr>
              <a:t> är det vi prenumererar på: </a:t>
            </a:r>
            <a:r>
              <a:rPr lang="sv-SE" sz="1800" b="1" dirty="0">
                <a:solidFill>
                  <a:srgbClr val="19345D"/>
                </a:solidFill>
                <a:latin typeface="Roboto Light"/>
                <a:ea typeface="Roboto Light"/>
                <a:cs typeface="Roboto Light"/>
              </a:rPr>
              <a:t>Microsoft 365.</a:t>
            </a:r>
            <a:r>
              <a:rPr lang="sv-SE" sz="1800" dirty="0">
                <a:solidFill>
                  <a:srgbClr val="19345D"/>
                </a:solidFill>
                <a:latin typeface="Roboto Light"/>
                <a:ea typeface="Roboto Light"/>
                <a:cs typeface="Roboto Light"/>
              </a:rPr>
              <a:t> </a:t>
            </a:r>
            <a:endParaRPr lang="sv-SE" sz="1800" b="1">
              <a:solidFill>
                <a:srgbClr val="002060"/>
              </a:solidFill>
              <a:latin typeface="Roboto Light" panose="02000000000000000000" pitchFamily="2" charset="0"/>
            </a:endParaRPr>
          </a:p>
          <a:p>
            <a:r>
              <a:rPr lang="sv-SE" sz="1800" dirty="0">
                <a:solidFill>
                  <a:srgbClr val="19345D"/>
                </a:solidFill>
                <a:latin typeface="Roboto Light"/>
                <a:ea typeface="Roboto Light"/>
                <a:cs typeface="Roboto Light"/>
              </a:rPr>
              <a:t>Chokladen som finns innanför förpackningen är </a:t>
            </a:r>
            <a:r>
              <a:rPr lang="sv-SE" sz="1800" dirty="0" err="1">
                <a:solidFill>
                  <a:srgbClr val="19345D"/>
                </a:solidFill>
                <a:latin typeface="Roboto Light"/>
                <a:ea typeface="Roboto Light"/>
                <a:cs typeface="Roboto Light"/>
              </a:rPr>
              <a:t>appar</a:t>
            </a:r>
            <a:r>
              <a:rPr lang="sv-SE" sz="1800" dirty="0">
                <a:solidFill>
                  <a:srgbClr val="19345D"/>
                </a:solidFill>
                <a:latin typeface="Roboto Light"/>
                <a:ea typeface="Roboto Light"/>
                <a:cs typeface="Roboto Light"/>
              </a:rPr>
              <a:t> som exempelvis </a:t>
            </a:r>
            <a:r>
              <a:rPr lang="sv-SE" sz="1800" b="1" dirty="0">
                <a:solidFill>
                  <a:srgbClr val="19345D"/>
                </a:solidFill>
                <a:latin typeface="Roboto Light"/>
                <a:ea typeface="Roboto Light"/>
                <a:cs typeface="Roboto Light"/>
              </a:rPr>
              <a:t>Word, Outlook, och Teams.</a:t>
            </a:r>
            <a:endParaRPr lang="sv-SE" dirty="0"/>
          </a:p>
          <a:p>
            <a:r>
              <a:rPr lang="sv-SE" sz="1800" dirty="0">
                <a:solidFill>
                  <a:srgbClr val="19345D"/>
                </a:solidFill>
                <a:latin typeface="Roboto Light"/>
                <a:ea typeface="Roboto Light"/>
                <a:cs typeface="Roboto Light"/>
              </a:rPr>
              <a:t>Överraskningen i mitten består av </a:t>
            </a:r>
            <a:r>
              <a:rPr lang="sv-SE" sz="1800" b="1" dirty="0">
                <a:solidFill>
                  <a:srgbClr val="19345D"/>
                </a:solidFill>
                <a:latin typeface="Roboto Light"/>
                <a:ea typeface="Roboto Light"/>
                <a:cs typeface="Roboto Light"/>
              </a:rPr>
              <a:t>nya smarta funktioner och </a:t>
            </a:r>
            <a:r>
              <a:rPr lang="sv-SE" sz="1800" b="1" dirty="0" err="1">
                <a:solidFill>
                  <a:srgbClr val="19345D"/>
                </a:solidFill>
                <a:latin typeface="Roboto Light"/>
                <a:ea typeface="Roboto Light"/>
                <a:cs typeface="Roboto Light"/>
              </a:rPr>
              <a:t>appar</a:t>
            </a:r>
            <a:r>
              <a:rPr lang="sv-SE" sz="1800" b="1" dirty="0">
                <a:solidFill>
                  <a:srgbClr val="19345D"/>
                </a:solidFill>
                <a:latin typeface="Roboto Light"/>
                <a:ea typeface="Roboto Light"/>
                <a:cs typeface="Roboto Light"/>
              </a:rPr>
              <a:t>.</a:t>
            </a:r>
            <a:br>
              <a:rPr lang="sv-SE" b="1" dirty="0">
                <a:solidFill>
                  <a:srgbClr val="19345D"/>
                </a:solidFill>
                <a:latin typeface="Roboto Light"/>
                <a:ea typeface="Roboto Light"/>
                <a:cs typeface="Roboto Light"/>
              </a:rPr>
            </a:br>
            <a:br>
              <a:rPr lang="sv-SE" b="1" dirty="0">
                <a:solidFill>
                  <a:srgbClr val="19345D"/>
                </a:solidFill>
                <a:latin typeface="Roboto Light"/>
                <a:ea typeface="Roboto Light"/>
                <a:cs typeface="Roboto Light"/>
              </a:rPr>
            </a:br>
            <a:r>
              <a:rPr lang="sv-SE" sz="1800" dirty="0">
                <a:solidFill>
                  <a:srgbClr val="19345D"/>
                </a:solidFill>
                <a:latin typeface="Roboto Light"/>
                <a:ea typeface="Roboto Light"/>
                <a:cs typeface="Roboto Light"/>
              </a:rPr>
              <a:t>Den gemensamma nämnaren är den molnbaserade plattformen som gör att vår digitala arbetsplats alltid är uppdaterad och tillgänglig. </a:t>
            </a:r>
          </a:p>
          <a:p>
            <a:pPr>
              <a:lnSpc>
                <a:spcPct val="120000"/>
              </a:lnSpc>
              <a:spcBef>
                <a:spcPts val="0"/>
              </a:spcBef>
            </a:pPr>
            <a:endParaRPr lang="sv-SE" sz="1800" b="1">
              <a:solidFill>
                <a:srgbClr val="19345D"/>
              </a:solidFill>
              <a:latin typeface="Roboto Light"/>
              <a:ea typeface="Roboto Light"/>
              <a:cs typeface="Roboto Light"/>
            </a:endParaRPr>
          </a:p>
          <a:p>
            <a:pPr>
              <a:lnSpc>
                <a:spcPct val="120000"/>
              </a:lnSpc>
              <a:spcBef>
                <a:spcPts val="0"/>
              </a:spcBef>
            </a:pPr>
            <a:endParaRPr lang="sv-SE" sz="1800" b="1">
              <a:solidFill>
                <a:srgbClr val="19345D"/>
              </a:solidFill>
              <a:latin typeface="Roboto Light"/>
              <a:ea typeface="Roboto Light"/>
              <a:cs typeface="Roboto Light"/>
            </a:endParaRPr>
          </a:p>
        </p:txBody>
      </p:sp>
      <mc:AlternateContent xmlns:mc="http://schemas.openxmlformats.org/markup-compatibility/2006" xmlns:p14="http://schemas.microsoft.com/office/powerpoint/2010/main">
        <mc:Choice Requires="p14">
          <p:contentPart p14:bwMode="auto" r:id="rId3">
            <p14:nvContentPartPr>
              <p14:cNvPr id="8" name="Pennanteckning 7">
                <a:extLst>
                  <a:ext uri="{FF2B5EF4-FFF2-40B4-BE49-F238E27FC236}">
                    <a16:creationId xmlns:a16="http://schemas.microsoft.com/office/drawing/2014/main" id="{1D57EAB7-0F0A-2D9B-1047-1AC6C3B3772C}"/>
                  </a:ext>
                </a:extLst>
              </p14:cNvPr>
              <p14:cNvContentPartPr/>
              <p14:nvPr/>
            </p14:nvContentPartPr>
            <p14:xfrm>
              <a:off x="10268335" y="2396966"/>
              <a:ext cx="360" cy="360"/>
            </p14:xfrm>
          </p:contentPart>
        </mc:Choice>
        <mc:Fallback xmlns="">
          <p:pic>
            <p:nvPicPr>
              <p:cNvPr id="8" name="Pennanteckning 7">
                <a:extLst>
                  <a:ext uri="{FF2B5EF4-FFF2-40B4-BE49-F238E27FC236}">
                    <a16:creationId xmlns:a16="http://schemas.microsoft.com/office/drawing/2014/main" id="{1D57EAB7-0F0A-2D9B-1047-1AC6C3B3772C}"/>
                  </a:ext>
                </a:extLst>
              </p:cNvPr>
              <p:cNvPicPr/>
              <p:nvPr/>
            </p:nvPicPr>
            <p:blipFill>
              <a:blip r:embed="rId4"/>
              <a:stretch>
                <a:fillRect/>
              </a:stretch>
            </p:blipFill>
            <p:spPr>
              <a:xfrm>
                <a:off x="10259335" y="2387966"/>
                <a:ext cx="18000" cy="18000"/>
              </a:xfrm>
              <a:prstGeom prst="rect">
                <a:avLst/>
              </a:prstGeom>
            </p:spPr>
          </p:pic>
        </mc:Fallback>
      </mc:AlternateContent>
      <p:pic>
        <p:nvPicPr>
          <p:cNvPr id="9" name="Bildobjekt 8" descr="En bild som visar text, vektorgrafik&#10;&#10;Automatiskt genererad beskrivning">
            <a:extLst>
              <a:ext uri="{FF2B5EF4-FFF2-40B4-BE49-F238E27FC236}">
                <a16:creationId xmlns:a16="http://schemas.microsoft.com/office/drawing/2014/main" id="{28356495-CF99-6848-D20F-9F53F29604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7457" y="-1088291"/>
            <a:ext cx="14107886" cy="7935686"/>
          </a:xfrm>
          <a:prstGeom prst="rect">
            <a:avLst/>
          </a:prstGeom>
        </p:spPr>
      </p:pic>
    </p:spTree>
    <p:extLst>
      <p:ext uri="{BB962C8B-B14F-4D97-AF65-F5344CB8AC3E}">
        <p14:creationId xmlns:p14="http://schemas.microsoft.com/office/powerpoint/2010/main" val="746229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tshållare för bild 12">
            <a:extLst>
              <a:ext uri="{FF2B5EF4-FFF2-40B4-BE49-F238E27FC236}">
                <a16:creationId xmlns:a16="http://schemas.microsoft.com/office/drawing/2014/main" id="{E5B0D013-A95B-86BC-3888-E5A682A0B564}"/>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6609" b="6609"/>
          <a:stretch>
            <a:fillRect/>
          </a:stretch>
        </p:blipFill>
        <p:spPr/>
      </p:pic>
      <p:sp>
        <p:nvSpPr>
          <p:cNvPr id="5" name="textruta 4">
            <a:extLst>
              <a:ext uri="{FF2B5EF4-FFF2-40B4-BE49-F238E27FC236}">
                <a16:creationId xmlns:a16="http://schemas.microsoft.com/office/drawing/2014/main" id="{5D3967E5-AA9D-BF85-65E2-41E44385C6F0}"/>
              </a:ext>
            </a:extLst>
          </p:cNvPr>
          <p:cNvSpPr txBox="1"/>
          <p:nvPr/>
        </p:nvSpPr>
        <p:spPr>
          <a:xfrm>
            <a:off x="665199" y="1907737"/>
            <a:ext cx="4658931" cy="3170099"/>
          </a:xfrm>
          <a:prstGeom prst="rect">
            <a:avLst/>
          </a:prstGeom>
          <a:noFill/>
        </p:spPr>
        <p:txBody>
          <a:bodyPr wrap="square" lIns="91440" tIns="45720" rIns="91440" bIns="45720" rtlCol="0" anchor="t">
            <a:spAutoFit/>
          </a:bodyPr>
          <a:lstStyle/>
          <a:p>
            <a:r>
              <a:rPr lang="sv-SE" sz="2000">
                <a:solidFill>
                  <a:srgbClr val="19345D"/>
                </a:solidFill>
                <a:latin typeface="Roboto Light"/>
                <a:ea typeface="Roboto Light"/>
                <a:cs typeface="Roboto Light"/>
              </a:rPr>
              <a:t>Medarbetarna upplever att de har en god digital arbetsmiljö som gör det enkelt att samarbeta både inom och utanför den egna organisationen. Vardagen blir lättare tack vare smarta digitala verktyg som hjälper till att arbeta hållbart.</a:t>
            </a:r>
          </a:p>
          <a:p>
            <a:endParaRPr lang="sv-SE" sz="2000">
              <a:solidFill>
                <a:srgbClr val="19345D"/>
              </a:solidFill>
              <a:latin typeface="Roboto Light"/>
              <a:ea typeface="Roboto Light"/>
              <a:cs typeface="Roboto Light"/>
            </a:endParaRPr>
          </a:p>
          <a:p>
            <a:r>
              <a:rPr lang="sv-SE" sz="2000">
                <a:solidFill>
                  <a:srgbClr val="19345D"/>
                </a:solidFill>
                <a:latin typeface="Roboto Light"/>
                <a:ea typeface="Roboto Light"/>
                <a:cs typeface="Roboto Light"/>
              </a:rPr>
              <a:t>Invånarna upplever att de får bra, snabb och trygg service.</a:t>
            </a:r>
            <a:r>
              <a:rPr lang="sv-SE" sz="2000">
                <a:latin typeface="Roboto Light"/>
                <a:ea typeface="Roboto Light"/>
                <a:cs typeface="Roboto Light"/>
              </a:rPr>
              <a:t> </a:t>
            </a:r>
          </a:p>
        </p:txBody>
      </p:sp>
      <p:sp>
        <p:nvSpPr>
          <p:cNvPr id="6" name="Rubrik 1">
            <a:extLst>
              <a:ext uri="{FF2B5EF4-FFF2-40B4-BE49-F238E27FC236}">
                <a16:creationId xmlns:a16="http://schemas.microsoft.com/office/drawing/2014/main" id="{469B2474-0D8C-3CC0-C8B6-0E48B0BE2AB6}"/>
              </a:ext>
            </a:extLst>
          </p:cNvPr>
          <p:cNvSpPr txBox="1">
            <a:spLocks/>
          </p:cNvSpPr>
          <p:nvPr/>
        </p:nvSpPr>
        <p:spPr>
          <a:xfrm>
            <a:off x="609625" y="566140"/>
            <a:ext cx="9144000" cy="114844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sv-SE" b="1" dirty="0">
                <a:solidFill>
                  <a:srgbClr val="19345D"/>
                </a:solidFill>
                <a:ea typeface="Roboto"/>
                <a:cs typeface="Roboto"/>
              </a:rPr>
              <a:t>Målbild</a:t>
            </a:r>
            <a:r>
              <a:rPr lang="sv-SE" b="1" dirty="0">
                <a:solidFill>
                  <a:srgbClr val="19345D"/>
                </a:solidFill>
                <a:latin typeface="Helsingborg 07"/>
                <a:ea typeface="Roboto"/>
                <a:cs typeface="Roboto"/>
              </a:rPr>
              <a:t> för Microsoft 365</a:t>
            </a:r>
            <a:endParaRPr lang="sv-SE" b="1" dirty="0">
              <a:latin typeface="Helsingborg 07" pitchFamily="50"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5029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D9700C89-152B-C6BA-120C-FA496B36C7A5}"/>
              </a:ext>
            </a:extLst>
          </p:cNvPr>
          <p:cNvSpPr txBox="1">
            <a:spLocks/>
          </p:cNvSpPr>
          <p:nvPr/>
        </p:nvSpPr>
        <p:spPr>
          <a:xfrm>
            <a:off x="1522344" y="705035"/>
            <a:ext cx="9144000" cy="443198"/>
          </a:xfrm>
          <a:prstGeom prst="rect">
            <a:avLst/>
          </a:prstGeom>
        </p:spPr>
        <p:txBody>
          <a:bodyPr vert="horz" lIns="0" tIns="0" rIns="0" bIns="0" rtlCol="0" anchor="b" anchorCtr="0">
            <a:sp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3200">
                <a:solidFill>
                  <a:srgbClr val="002060"/>
                </a:solidFill>
                <a:ea typeface="Roboto"/>
                <a:cs typeface="Roboto"/>
              </a:rPr>
              <a:t>Sex övergripande nyttor med…..</a:t>
            </a:r>
            <a:endParaRPr lang="sv-SE" sz="3200">
              <a:solidFill>
                <a:srgbClr val="002060"/>
              </a:solidFill>
            </a:endParaRPr>
          </a:p>
        </p:txBody>
      </p:sp>
      <p:sp>
        <p:nvSpPr>
          <p:cNvPr id="6" name="Underrubrik 2">
            <a:extLst>
              <a:ext uri="{FF2B5EF4-FFF2-40B4-BE49-F238E27FC236}">
                <a16:creationId xmlns:a16="http://schemas.microsoft.com/office/drawing/2014/main" id="{14479869-A434-4C7B-B951-4064F3E411B5}"/>
              </a:ext>
            </a:extLst>
          </p:cNvPr>
          <p:cNvSpPr txBox="1">
            <a:spLocks/>
          </p:cNvSpPr>
          <p:nvPr/>
        </p:nvSpPr>
        <p:spPr>
          <a:xfrm>
            <a:off x="1245511" y="1864367"/>
            <a:ext cx="4923020" cy="3139321"/>
          </a:xfrm>
          <a:prstGeom prst="rect">
            <a:avLst/>
          </a:prstGeom>
        </p:spPr>
        <p:txBody>
          <a:bodyPr vert="horz" wrap="square" lIns="0" tIns="0" rIns="0" bIns="0" rtlCol="0" anchor="t">
            <a:sp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sz="1200" b="1">
                <a:solidFill>
                  <a:srgbClr val="002060"/>
                </a:solidFill>
                <a:latin typeface="Roboto Light"/>
                <a:ea typeface="+mn-lt"/>
                <a:cs typeface="Calibri"/>
              </a:rPr>
              <a:t>Smidigare samarbete, </a:t>
            </a:r>
            <a:r>
              <a:rPr lang="sv-SE" sz="1200" i="1">
                <a:solidFill>
                  <a:srgbClr val="002060"/>
                </a:solidFill>
                <a:latin typeface="Roboto Light"/>
                <a:ea typeface="+mn-lt"/>
                <a:cs typeface="Calibri"/>
              </a:rPr>
              <a:t>för att…</a:t>
            </a:r>
            <a:br>
              <a:rPr lang="sv-SE" sz="1200">
                <a:latin typeface="Roboto Light"/>
                <a:ea typeface="+mn-lt"/>
                <a:cs typeface="Calibri" panose="020F0502020204030204" pitchFamily="34" charset="0"/>
              </a:rPr>
            </a:br>
            <a:r>
              <a:rPr lang="sv-SE" sz="1200">
                <a:solidFill>
                  <a:srgbClr val="002060"/>
                </a:solidFill>
                <a:latin typeface="Roboto Light"/>
                <a:ea typeface="+mn-lt"/>
                <a:cs typeface="Calibri"/>
              </a:rPr>
              <a:t>…med Microsoft 365 blir det enklare att jobba tillsammans. Det blir möjligt att jobba i samma version av ett dokument och att se varandras ändringar medan de görs. Det finns möjlighet till snabba kommunikationsvägar via bland annat chatt, videomöte och videohälsningar.  </a:t>
            </a:r>
            <a:br>
              <a:rPr lang="sv-SE" sz="1200">
                <a:latin typeface="Roboto Light"/>
                <a:ea typeface="+mn-lt"/>
                <a:cs typeface="Calibri" panose="020F0502020204030204" pitchFamily="34" charset="0"/>
              </a:rPr>
            </a:br>
            <a:br>
              <a:rPr lang="sv-SE" sz="1200">
                <a:latin typeface="Roboto Light"/>
                <a:ea typeface="+mn-lt"/>
                <a:cs typeface="Calibri" panose="020F0502020204030204" pitchFamily="34" charset="0"/>
              </a:rPr>
            </a:br>
            <a:r>
              <a:rPr lang="sv-SE" sz="1200" b="1">
                <a:solidFill>
                  <a:srgbClr val="002060"/>
                </a:solidFill>
                <a:latin typeface="Roboto Light"/>
                <a:ea typeface="+mn-lt"/>
                <a:cs typeface="Calibri"/>
              </a:rPr>
              <a:t>Ger dig bättre tillgänglighet och en flexiblare arbetssituation </a:t>
            </a:r>
            <a:r>
              <a:rPr lang="sv-SE" sz="1200" i="1">
                <a:solidFill>
                  <a:srgbClr val="002060"/>
                </a:solidFill>
                <a:latin typeface="Roboto Light"/>
                <a:ea typeface="+mn-lt"/>
                <a:cs typeface="Calibri"/>
              </a:rPr>
              <a:t>för att…</a:t>
            </a:r>
            <a:br>
              <a:rPr lang="sv-SE" sz="1200">
                <a:latin typeface="Roboto Light"/>
                <a:ea typeface="+mn-lt"/>
                <a:cs typeface="Calibri" panose="020F0502020204030204" pitchFamily="34" charset="0"/>
              </a:rPr>
            </a:br>
            <a:r>
              <a:rPr lang="sv-SE" sz="1200">
                <a:solidFill>
                  <a:srgbClr val="002060"/>
                </a:solidFill>
                <a:latin typeface="Roboto Light"/>
                <a:ea typeface="+mn-lt"/>
                <a:cs typeface="Calibri"/>
              </a:rPr>
              <a:t>…du kommer åt alla dina verktyg från alla dina enheter, oavsett om det är din jobbdator, din mobiltelefon eller din privata surfplatta. Samt du kan använda Word, Excel och Powerpoint som installerade program, men också öppna dem som webbsidor i webbläsare och i </a:t>
            </a:r>
            <a:r>
              <a:rPr lang="sv-SE" sz="1200" err="1">
                <a:solidFill>
                  <a:srgbClr val="002060"/>
                </a:solidFill>
                <a:latin typeface="Roboto Light"/>
                <a:ea typeface="+mn-lt"/>
                <a:cs typeface="Calibri"/>
              </a:rPr>
              <a:t>mobilappar</a:t>
            </a:r>
            <a:r>
              <a:rPr lang="sv-SE" sz="1200">
                <a:solidFill>
                  <a:srgbClr val="002060"/>
                </a:solidFill>
                <a:latin typeface="Roboto Light"/>
                <a:ea typeface="+mn-lt"/>
                <a:cs typeface="Calibri"/>
              </a:rPr>
              <a:t>.</a:t>
            </a:r>
            <a:br>
              <a:rPr lang="sv-SE" sz="1200">
                <a:latin typeface="Roboto Light"/>
                <a:ea typeface="+mn-lt"/>
                <a:cs typeface="Calibri" panose="020F0502020204030204" pitchFamily="34" charset="0"/>
              </a:rPr>
            </a:br>
            <a:br>
              <a:rPr lang="sv-SE" sz="1200">
                <a:latin typeface="Roboto Light"/>
                <a:ea typeface="+mn-lt"/>
                <a:cs typeface="Calibri" panose="020F0502020204030204" pitchFamily="34" charset="0"/>
              </a:rPr>
            </a:br>
            <a:r>
              <a:rPr lang="sv-SE" sz="1200" b="1">
                <a:solidFill>
                  <a:srgbClr val="002060"/>
                </a:solidFill>
                <a:latin typeface="Roboto Light"/>
                <a:ea typeface="+mn-lt"/>
                <a:cs typeface="Calibri"/>
              </a:rPr>
              <a:t>Bättre arbetsmiljö och minskad belastning, </a:t>
            </a:r>
            <a:r>
              <a:rPr lang="sv-SE" sz="1200" i="1">
                <a:solidFill>
                  <a:srgbClr val="002060"/>
                </a:solidFill>
                <a:latin typeface="Roboto Light"/>
                <a:ea typeface="+mn-lt"/>
                <a:cs typeface="Calibri"/>
              </a:rPr>
              <a:t>för att...</a:t>
            </a:r>
            <a:br>
              <a:rPr lang="sv-SE" sz="1200">
                <a:latin typeface="Roboto Light"/>
                <a:ea typeface="+mn-lt"/>
                <a:cs typeface="Calibri" panose="020F0502020204030204" pitchFamily="34" charset="0"/>
              </a:rPr>
            </a:br>
            <a:r>
              <a:rPr lang="sv-SE" sz="1200">
                <a:solidFill>
                  <a:srgbClr val="002060"/>
                </a:solidFill>
                <a:latin typeface="Roboto Light"/>
                <a:ea typeface="+mn-lt"/>
                <a:cs typeface="Calibri"/>
              </a:rPr>
              <a:t>…alla verktyg, information och dokument finns i en sammanhållen digital plattform. Det gör det lätt att hitta, vilket förhoppningsvis underlättar din arbetsdag. Den sammanhållna plattformen gör det lättare att automatisera rutinarbete för att spara tid till annat. </a:t>
            </a:r>
          </a:p>
        </p:txBody>
      </p:sp>
      <p:sp>
        <p:nvSpPr>
          <p:cNvPr id="7" name="Underrubrik 2">
            <a:extLst>
              <a:ext uri="{FF2B5EF4-FFF2-40B4-BE49-F238E27FC236}">
                <a16:creationId xmlns:a16="http://schemas.microsoft.com/office/drawing/2014/main" id="{0EEDD757-99F9-46F3-9214-98E1BD0441F2}"/>
              </a:ext>
            </a:extLst>
          </p:cNvPr>
          <p:cNvSpPr txBox="1">
            <a:spLocks/>
          </p:cNvSpPr>
          <p:nvPr/>
        </p:nvSpPr>
        <p:spPr>
          <a:xfrm>
            <a:off x="6999557" y="1863021"/>
            <a:ext cx="4673600" cy="3414268"/>
          </a:xfrm>
          <a:prstGeom prst="rect">
            <a:avLst/>
          </a:prstGeom>
        </p:spPr>
        <p:txBody>
          <a:bodyPr vert="horz" wrap="square" lIns="0" tIns="0" rIns="0" bIns="0" rtlCol="0" anchor="t">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1A355D"/>
                </a:solidFill>
                <a:latin typeface="+mn-lt"/>
                <a:ea typeface="Roboto Light" panose="02000000000000000000" pitchFamily="2" charset="0"/>
                <a:cs typeface="Roboto Light" panose="02000000000000000000" pitchFamily="2" charset="0"/>
              </a:defRPr>
            </a:lvl1pPr>
            <a:lvl2pPr marL="609585" indent="0" algn="ctr" defTabSz="914400" rtl="0" eaLnBrk="1" latinLnBrk="0" hangingPunct="1">
              <a:lnSpc>
                <a:spcPct val="90000"/>
              </a:lnSpc>
              <a:spcBef>
                <a:spcPts val="500"/>
              </a:spcBef>
              <a:buFont typeface="Arial" panose="020B0604020202020204" pitchFamily="34" charset="0"/>
              <a:buNone/>
              <a:defRPr sz="2667" kern="1200">
                <a:solidFill>
                  <a:schemeClr val="tx1"/>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2133" kern="1200">
                <a:solidFill>
                  <a:schemeClr val="tx1"/>
                </a:solidFill>
                <a:latin typeface="+mn-lt"/>
                <a:ea typeface="+mn-ea"/>
                <a:cs typeface="+mn-cs"/>
              </a:defRPr>
            </a:lvl9pPr>
          </a:lstStyle>
          <a:p>
            <a:r>
              <a:rPr lang="sv-SE" sz="1200" b="1">
                <a:solidFill>
                  <a:srgbClr val="002060"/>
                </a:solidFill>
                <a:latin typeface="Roboto Light"/>
                <a:ea typeface="+mn-lt"/>
                <a:cs typeface="Calibri"/>
              </a:rPr>
              <a:t>Attraktivare arbetsplats, </a:t>
            </a:r>
            <a:r>
              <a:rPr lang="sv-SE" sz="1200" i="1">
                <a:solidFill>
                  <a:srgbClr val="002060"/>
                </a:solidFill>
                <a:latin typeface="Roboto Light"/>
                <a:ea typeface="+mn-lt"/>
                <a:cs typeface="Calibri"/>
              </a:rPr>
              <a:t>för att…</a:t>
            </a:r>
            <a:br>
              <a:rPr lang="sv-SE" sz="1200" b="1">
                <a:latin typeface="Roboto Light"/>
                <a:ea typeface="+mn-lt"/>
                <a:cs typeface="Calibri" panose="020F0502020204030204" pitchFamily="34" charset="0"/>
              </a:rPr>
            </a:br>
            <a:r>
              <a:rPr lang="sv-SE" sz="1200">
                <a:solidFill>
                  <a:srgbClr val="002060"/>
                </a:solidFill>
                <a:latin typeface="Roboto Light"/>
                <a:ea typeface="+mn-lt"/>
                <a:cs typeface="Calibri"/>
              </a:rPr>
              <a:t>..arbetsmiljö är inte bara ergonomistolar och krukväxter. Den digitala arbetsmiljön är minst lika viktig. Med moderna, flexibla och smarta verktyg ökar chansen att attrahera bra kollegor.</a:t>
            </a:r>
            <a:br>
              <a:rPr lang="sv-SE" sz="1200">
                <a:latin typeface="Roboto Light"/>
                <a:ea typeface="+mn-lt"/>
                <a:cs typeface="Calibri" panose="020F0502020204030204" pitchFamily="34" charset="0"/>
              </a:rPr>
            </a:br>
            <a:endParaRPr lang="sv-SE" sz="1200">
              <a:solidFill>
                <a:srgbClr val="002060"/>
              </a:solidFill>
              <a:latin typeface="Roboto Light"/>
              <a:ea typeface="+mn-lt"/>
              <a:cs typeface="Calibri" panose="020F0502020204030204" pitchFamily="34" charset="0"/>
            </a:endParaRPr>
          </a:p>
          <a:p>
            <a:r>
              <a:rPr lang="sv-SE" sz="1200" b="1">
                <a:solidFill>
                  <a:srgbClr val="002060"/>
                </a:solidFill>
                <a:latin typeface="Roboto Light"/>
                <a:ea typeface="+mn-lt"/>
                <a:cs typeface="Calibri"/>
              </a:rPr>
              <a:t>Tryggare och säkrare IT-miljö, </a:t>
            </a:r>
            <a:r>
              <a:rPr lang="sv-SE" sz="1200" i="1">
                <a:solidFill>
                  <a:srgbClr val="002060"/>
                </a:solidFill>
                <a:latin typeface="Roboto Light"/>
                <a:ea typeface="+mn-lt"/>
                <a:cs typeface="Calibri"/>
              </a:rPr>
              <a:t>för att…</a:t>
            </a:r>
            <a:br>
              <a:rPr lang="sv-SE" sz="1200" b="1">
                <a:latin typeface="Roboto Light"/>
                <a:ea typeface="+mn-lt"/>
                <a:cs typeface="Calibri" panose="020F0502020204030204" pitchFamily="34" charset="0"/>
              </a:rPr>
            </a:br>
            <a:r>
              <a:rPr lang="sv-SE" sz="1200">
                <a:solidFill>
                  <a:srgbClr val="002060"/>
                </a:solidFill>
                <a:latin typeface="Roboto Light"/>
                <a:ea typeface="+mn-lt"/>
                <a:cs typeface="Calibri"/>
              </a:rPr>
              <a:t>…i dag köper vi program som uppdateras ibland. Microsoft 365 är en molnbaserad prenumerationstjänst. Det innebär att vi automatiskt använder den senaste programvaran, vilket gör oss mindre sårbara för intrång. </a:t>
            </a:r>
            <a:br>
              <a:rPr lang="sv-SE" sz="1200">
                <a:latin typeface="Roboto Light"/>
                <a:ea typeface="+mn-lt"/>
                <a:cs typeface="Calibri" panose="020F0502020204030204" pitchFamily="34" charset="0"/>
              </a:rPr>
            </a:br>
            <a:endParaRPr lang="sv-SE" sz="1200">
              <a:solidFill>
                <a:srgbClr val="002060"/>
              </a:solidFill>
              <a:latin typeface="Roboto Light"/>
              <a:ea typeface="+mn-lt"/>
              <a:cs typeface="Calibri" panose="020F0502020204030204" pitchFamily="34" charset="0"/>
            </a:endParaRPr>
          </a:p>
          <a:p>
            <a:r>
              <a:rPr lang="sv-SE" sz="1200" b="1">
                <a:solidFill>
                  <a:srgbClr val="002060"/>
                </a:solidFill>
                <a:latin typeface="Roboto Light"/>
                <a:ea typeface="+mn-lt"/>
                <a:cs typeface="Calibri"/>
              </a:rPr>
              <a:t>Bättre för invånaren, </a:t>
            </a:r>
            <a:r>
              <a:rPr lang="sv-SE" sz="1200" i="1">
                <a:solidFill>
                  <a:srgbClr val="002060"/>
                </a:solidFill>
                <a:latin typeface="Roboto Light"/>
                <a:ea typeface="+mn-lt"/>
                <a:cs typeface="Calibri"/>
              </a:rPr>
              <a:t>för att…</a:t>
            </a:r>
            <a:br>
              <a:rPr lang="sv-SE" sz="1200" i="1">
                <a:latin typeface="Roboto Light"/>
                <a:ea typeface="+mn-lt"/>
                <a:cs typeface="Calibri" panose="020F0502020204030204" pitchFamily="34" charset="0"/>
              </a:rPr>
            </a:br>
            <a:r>
              <a:rPr lang="sv-SE" sz="1200" b="1">
                <a:solidFill>
                  <a:schemeClr val="tx1"/>
                </a:solidFill>
                <a:latin typeface="Roboto Light"/>
                <a:ea typeface="+mn-lt"/>
                <a:cs typeface="Roboto Light"/>
              </a:rPr>
              <a:t>..</a:t>
            </a:r>
            <a:r>
              <a:rPr lang="sv-SE" sz="1200">
                <a:solidFill>
                  <a:schemeClr val="tx1"/>
                </a:solidFill>
                <a:latin typeface="Roboto Light"/>
                <a:ea typeface="+mn-lt"/>
                <a:cs typeface="Roboto Light"/>
              </a:rPr>
              <a:t>vi står inför komplexa utmaningar. Ekonomin försämras samtidigt som behoven och förväntningarna på våra verksamheter ökar. Innovation och nya arbetssätt blir en nödvändighet. Liksom kraven på samarbete över gränser, inom och utom den egna organisationen. De digitala verktyg vi får tillgång till via Microsoft 365 ger oss förutsättningar att hitta mer effektiva och smidiga lösningar som i förlängningen ger våra invånare bättre, snabbare och tryggare service.</a:t>
            </a:r>
            <a:endParaRPr lang="sv-SE" sz="1200">
              <a:solidFill>
                <a:schemeClr val="tx1"/>
              </a:solidFill>
              <a:latin typeface="Roboto Light" panose="02000000000000000000" pitchFamily="2" charset="0"/>
              <a:cs typeface="Calibri" panose="020F0502020204030204" pitchFamily="34" charset="0"/>
            </a:endParaRPr>
          </a:p>
        </p:txBody>
      </p:sp>
      <p:pic>
        <p:nvPicPr>
          <p:cNvPr id="8" name="Bildobjekt 7">
            <a:extLst>
              <a:ext uri="{FF2B5EF4-FFF2-40B4-BE49-F238E27FC236}">
                <a16:creationId xmlns:a16="http://schemas.microsoft.com/office/drawing/2014/main" id="{63AD3498-BEBF-01F0-D988-824FF72A5618}"/>
              </a:ext>
            </a:extLst>
          </p:cNvPr>
          <p:cNvPicPr>
            <a:picLocks noChangeAspect="1"/>
          </p:cNvPicPr>
          <p:nvPr/>
        </p:nvPicPr>
        <p:blipFill>
          <a:blip r:embed="rId3"/>
          <a:stretch>
            <a:fillRect/>
          </a:stretch>
        </p:blipFill>
        <p:spPr>
          <a:xfrm>
            <a:off x="6511767" y="2828877"/>
            <a:ext cx="358659" cy="444639"/>
          </a:xfrm>
          <a:prstGeom prst="rect">
            <a:avLst/>
          </a:prstGeom>
        </p:spPr>
      </p:pic>
      <p:pic>
        <p:nvPicPr>
          <p:cNvPr id="9" name="Bildobjekt 8">
            <a:extLst>
              <a:ext uri="{FF2B5EF4-FFF2-40B4-BE49-F238E27FC236}">
                <a16:creationId xmlns:a16="http://schemas.microsoft.com/office/drawing/2014/main" id="{CE76D600-A296-C2B9-F8F4-2C2178002258}"/>
              </a:ext>
            </a:extLst>
          </p:cNvPr>
          <p:cNvPicPr>
            <a:picLocks noChangeAspect="1"/>
          </p:cNvPicPr>
          <p:nvPr/>
        </p:nvPicPr>
        <p:blipFill>
          <a:blip r:embed="rId4"/>
          <a:stretch>
            <a:fillRect/>
          </a:stretch>
        </p:blipFill>
        <p:spPr>
          <a:xfrm>
            <a:off x="6571450" y="4047132"/>
            <a:ext cx="390410" cy="385339"/>
          </a:xfrm>
          <a:prstGeom prst="rect">
            <a:avLst/>
          </a:prstGeom>
        </p:spPr>
      </p:pic>
      <p:pic>
        <p:nvPicPr>
          <p:cNvPr id="10" name="Bildobjekt 9">
            <a:extLst>
              <a:ext uri="{FF2B5EF4-FFF2-40B4-BE49-F238E27FC236}">
                <a16:creationId xmlns:a16="http://schemas.microsoft.com/office/drawing/2014/main" id="{6A7B695D-A0BF-2C8F-ED9B-4DE13A491CA6}"/>
              </a:ext>
            </a:extLst>
          </p:cNvPr>
          <p:cNvPicPr>
            <a:picLocks noChangeAspect="1"/>
          </p:cNvPicPr>
          <p:nvPr/>
        </p:nvPicPr>
        <p:blipFill>
          <a:blip r:embed="rId5"/>
          <a:stretch>
            <a:fillRect/>
          </a:stretch>
        </p:blipFill>
        <p:spPr>
          <a:xfrm>
            <a:off x="6430903" y="1863021"/>
            <a:ext cx="425450" cy="425450"/>
          </a:xfrm>
          <a:prstGeom prst="rect">
            <a:avLst/>
          </a:prstGeom>
        </p:spPr>
      </p:pic>
      <p:pic>
        <p:nvPicPr>
          <p:cNvPr id="11" name="Bildobjekt 10">
            <a:extLst>
              <a:ext uri="{FF2B5EF4-FFF2-40B4-BE49-F238E27FC236}">
                <a16:creationId xmlns:a16="http://schemas.microsoft.com/office/drawing/2014/main" id="{F6C478B8-6F40-C9A5-37EF-3AC350C33049}"/>
              </a:ext>
            </a:extLst>
          </p:cNvPr>
          <p:cNvPicPr>
            <a:picLocks noChangeAspect="1"/>
          </p:cNvPicPr>
          <p:nvPr/>
        </p:nvPicPr>
        <p:blipFill>
          <a:blip r:embed="rId6"/>
          <a:stretch>
            <a:fillRect/>
          </a:stretch>
        </p:blipFill>
        <p:spPr>
          <a:xfrm>
            <a:off x="600368" y="1857781"/>
            <a:ext cx="619550" cy="432484"/>
          </a:xfrm>
          <a:prstGeom prst="rect">
            <a:avLst/>
          </a:prstGeom>
        </p:spPr>
      </p:pic>
      <p:pic>
        <p:nvPicPr>
          <p:cNvPr id="12" name="Bildobjekt 11">
            <a:extLst>
              <a:ext uri="{FF2B5EF4-FFF2-40B4-BE49-F238E27FC236}">
                <a16:creationId xmlns:a16="http://schemas.microsoft.com/office/drawing/2014/main" id="{BC6C5EF3-2A74-E64C-CCF0-B835D4E834A5}"/>
              </a:ext>
            </a:extLst>
          </p:cNvPr>
          <p:cNvPicPr>
            <a:picLocks noChangeAspect="1"/>
          </p:cNvPicPr>
          <p:nvPr/>
        </p:nvPicPr>
        <p:blipFill>
          <a:blip r:embed="rId7"/>
          <a:stretch>
            <a:fillRect/>
          </a:stretch>
        </p:blipFill>
        <p:spPr>
          <a:xfrm>
            <a:off x="675268" y="4045714"/>
            <a:ext cx="550088" cy="412989"/>
          </a:xfrm>
          <a:prstGeom prst="rect">
            <a:avLst/>
          </a:prstGeom>
        </p:spPr>
      </p:pic>
      <p:pic>
        <p:nvPicPr>
          <p:cNvPr id="13" name="Bildobjekt 12">
            <a:extLst>
              <a:ext uri="{FF2B5EF4-FFF2-40B4-BE49-F238E27FC236}">
                <a16:creationId xmlns:a16="http://schemas.microsoft.com/office/drawing/2014/main" id="{ACD9BEC5-639F-8CAF-637B-ED40A5CCC386}"/>
              </a:ext>
            </a:extLst>
          </p:cNvPr>
          <p:cNvPicPr>
            <a:picLocks noChangeAspect="1"/>
          </p:cNvPicPr>
          <p:nvPr/>
        </p:nvPicPr>
        <p:blipFill>
          <a:blip r:embed="rId8"/>
          <a:stretch>
            <a:fillRect/>
          </a:stretch>
        </p:blipFill>
        <p:spPr>
          <a:xfrm>
            <a:off x="644744" y="2973553"/>
            <a:ext cx="530726" cy="594694"/>
          </a:xfrm>
          <a:prstGeom prst="rect">
            <a:avLst/>
          </a:prstGeom>
        </p:spPr>
      </p:pic>
      <p:sp>
        <p:nvSpPr>
          <p:cNvPr id="14" name="textruta 13">
            <a:extLst>
              <a:ext uri="{FF2B5EF4-FFF2-40B4-BE49-F238E27FC236}">
                <a16:creationId xmlns:a16="http://schemas.microsoft.com/office/drawing/2014/main" id="{1383F373-6250-7189-5E33-631569ED768A}"/>
              </a:ext>
            </a:extLst>
          </p:cNvPr>
          <p:cNvSpPr txBox="1"/>
          <p:nvPr/>
        </p:nvSpPr>
        <p:spPr>
          <a:xfrm>
            <a:off x="1520812" y="1149502"/>
            <a:ext cx="5437286" cy="461665"/>
          </a:xfrm>
          <a:prstGeom prst="rect">
            <a:avLst/>
          </a:prstGeom>
          <a:noFill/>
        </p:spPr>
        <p:txBody>
          <a:bodyPr wrap="square" lIns="91440" tIns="45720" rIns="91440" bIns="45720" rtlCol="0" anchor="t">
            <a:spAutoFit/>
          </a:bodyPr>
          <a:lstStyle/>
          <a:p>
            <a:r>
              <a:rPr lang="nn-NO" sz="2400">
                <a:solidFill>
                  <a:srgbClr val="002060"/>
                </a:solidFill>
                <a:latin typeface="+mj-lt"/>
              </a:rPr>
              <a:t>...Microsoft 365</a:t>
            </a:r>
          </a:p>
        </p:txBody>
      </p:sp>
      <p:pic>
        <p:nvPicPr>
          <p:cNvPr id="2" name="Picture 2">
            <a:extLst>
              <a:ext uri="{FF2B5EF4-FFF2-40B4-BE49-F238E27FC236}">
                <a16:creationId xmlns:a16="http://schemas.microsoft.com/office/drawing/2014/main" id="{9E7D66EC-B49F-7358-3B5B-F86D53A820E9}"/>
              </a:ext>
            </a:extLst>
          </p:cNvPr>
          <p:cNvPicPr>
            <a:picLocks noChangeAspect="1"/>
          </p:cNvPicPr>
          <p:nvPr/>
        </p:nvPicPr>
        <p:blipFill>
          <a:blip r:embed="rId9"/>
          <a:stretch>
            <a:fillRect/>
          </a:stretch>
        </p:blipFill>
        <p:spPr>
          <a:xfrm>
            <a:off x="595411" y="694625"/>
            <a:ext cx="844794" cy="895350"/>
          </a:xfrm>
          <a:prstGeom prst="rect">
            <a:avLst/>
          </a:prstGeom>
        </p:spPr>
      </p:pic>
    </p:spTree>
    <p:extLst>
      <p:ext uri="{BB962C8B-B14F-4D97-AF65-F5344CB8AC3E}">
        <p14:creationId xmlns:p14="http://schemas.microsoft.com/office/powerpoint/2010/main" val="338297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9542C4-1CEB-D017-C977-7467B392A162}"/>
              </a:ext>
            </a:extLst>
          </p:cNvPr>
          <p:cNvSpPr>
            <a:spLocks noGrp="1"/>
          </p:cNvSpPr>
          <p:nvPr>
            <p:ph type="ctrTitle"/>
          </p:nvPr>
        </p:nvSpPr>
        <p:spPr/>
        <p:txBody>
          <a:bodyPr/>
          <a:lstStyle/>
          <a:p>
            <a:endParaRPr lang="sv-SE"/>
          </a:p>
        </p:txBody>
      </p:sp>
      <p:sp>
        <p:nvSpPr>
          <p:cNvPr id="3" name="Platshållare för text 2">
            <a:extLst>
              <a:ext uri="{FF2B5EF4-FFF2-40B4-BE49-F238E27FC236}">
                <a16:creationId xmlns:a16="http://schemas.microsoft.com/office/drawing/2014/main" id="{63367DD7-968B-834D-25FD-D8BCA355D465}"/>
              </a:ext>
            </a:extLst>
          </p:cNvPr>
          <p:cNvSpPr>
            <a:spLocks noGrp="1"/>
          </p:cNvSpPr>
          <p:nvPr>
            <p:ph type="body" sz="half" idx="2"/>
          </p:nvPr>
        </p:nvSpPr>
        <p:spPr/>
        <p:txBody>
          <a:bodyPr/>
          <a:lstStyle/>
          <a:p>
            <a:endParaRPr lang="sv-SE"/>
          </a:p>
        </p:txBody>
      </p:sp>
      <p:pic>
        <p:nvPicPr>
          <p:cNvPr id="10" name="Picture 10">
            <a:extLst>
              <a:ext uri="{FF2B5EF4-FFF2-40B4-BE49-F238E27FC236}">
                <a16:creationId xmlns:a16="http://schemas.microsoft.com/office/drawing/2014/main" id="{8D9575DC-0380-F3E9-0C55-E2B45C2FAEC2}"/>
              </a:ext>
            </a:extLst>
          </p:cNvPr>
          <p:cNvPicPr>
            <a:picLocks noGrp="1" noChangeAspect="1"/>
          </p:cNvPicPr>
          <p:nvPr>
            <p:ph type="pic" idx="1"/>
          </p:nvPr>
        </p:nvPicPr>
        <p:blipFill rotWithShape="1">
          <a:blip r:embed="rId3"/>
          <a:srcRect l="28446" r="28446"/>
          <a:stretch/>
        </p:blipFill>
        <p:spPr/>
      </p:pic>
      <p:pic>
        <p:nvPicPr>
          <p:cNvPr id="5" name="Bildobjekt 4">
            <a:extLst>
              <a:ext uri="{FF2B5EF4-FFF2-40B4-BE49-F238E27FC236}">
                <a16:creationId xmlns:a16="http://schemas.microsoft.com/office/drawing/2014/main" id="{06D8BD96-99A7-57E7-F5B0-3D363F0A96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2" t="1082" r="1123" b="313"/>
          <a:stretch/>
        </p:blipFill>
        <p:spPr>
          <a:xfrm>
            <a:off x="0" y="0"/>
            <a:ext cx="12191999" cy="6858000"/>
          </a:xfrm>
          <a:prstGeom prst="rect">
            <a:avLst/>
          </a:prstGeom>
        </p:spPr>
      </p:pic>
      <p:sp>
        <p:nvSpPr>
          <p:cNvPr id="6" name="Rektangel 5">
            <a:extLst>
              <a:ext uri="{FF2B5EF4-FFF2-40B4-BE49-F238E27FC236}">
                <a16:creationId xmlns:a16="http://schemas.microsoft.com/office/drawing/2014/main" id="{9029CFF9-CD06-87B5-B1D4-6A3A344CDFB1}"/>
              </a:ext>
            </a:extLst>
          </p:cNvPr>
          <p:cNvSpPr/>
          <p:nvPr/>
        </p:nvSpPr>
        <p:spPr>
          <a:xfrm>
            <a:off x="0" y="0"/>
            <a:ext cx="12192000" cy="6858000"/>
          </a:xfrm>
          <a:prstGeom prst="rect">
            <a:avLst/>
          </a:prstGeom>
          <a:gradFill flip="none" rotWithShape="1">
            <a:gsLst>
              <a:gs pos="0">
                <a:srgbClr val="002060">
                  <a:alpha val="60000"/>
                </a:srgbClr>
              </a:gs>
              <a:gs pos="99000">
                <a:schemeClr val="accent1">
                  <a:tint val="23500"/>
                  <a:satMod val="160000"/>
                  <a:alpha val="0"/>
                  <a:lumMod val="0"/>
                  <a:lumOff val="100000"/>
                </a:schemeClr>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7" name="Rektangel 6">
            <a:extLst>
              <a:ext uri="{FF2B5EF4-FFF2-40B4-BE49-F238E27FC236}">
                <a16:creationId xmlns:a16="http://schemas.microsoft.com/office/drawing/2014/main" id="{1A5CEE3A-A776-9DC1-DC39-0F23E262BBA8}"/>
              </a:ext>
            </a:extLst>
          </p:cNvPr>
          <p:cNvSpPr/>
          <p:nvPr/>
        </p:nvSpPr>
        <p:spPr>
          <a:xfrm>
            <a:off x="0" y="0"/>
            <a:ext cx="12192000" cy="6858000"/>
          </a:xfrm>
          <a:prstGeom prst="rect">
            <a:avLst/>
          </a:prstGeom>
          <a:no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8" name="Rubrik 2">
            <a:extLst>
              <a:ext uri="{FF2B5EF4-FFF2-40B4-BE49-F238E27FC236}">
                <a16:creationId xmlns:a16="http://schemas.microsoft.com/office/drawing/2014/main" id="{A671B655-D444-5B6E-E4C0-9A6B1BD1C868}"/>
              </a:ext>
            </a:extLst>
          </p:cNvPr>
          <p:cNvSpPr txBox="1">
            <a:spLocks/>
          </p:cNvSpPr>
          <p:nvPr/>
        </p:nvSpPr>
        <p:spPr>
          <a:xfrm>
            <a:off x="1645295" y="977565"/>
            <a:ext cx="6439768" cy="37676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sv-SE" sz="3600" b="1">
              <a:solidFill>
                <a:schemeClr val="bg1"/>
              </a:solidFill>
              <a:latin typeface="Roboto" panose="02000000000000000000" pitchFamily="2" charset="0"/>
              <a:ea typeface="Roboto" panose="02000000000000000000" pitchFamily="2" charset="0"/>
            </a:endParaRPr>
          </a:p>
        </p:txBody>
      </p:sp>
      <p:sp>
        <p:nvSpPr>
          <p:cNvPr id="9" name="Rubrik 1">
            <a:extLst>
              <a:ext uri="{FF2B5EF4-FFF2-40B4-BE49-F238E27FC236}">
                <a16:creationId xmlns:a16="http://schemas.microsoft.com/office/drawing/2014/main" id="{9CE6A1EC-50BC-DAAB-9E62-F6D0F99A553A}"/>
              </a:ext>
            </a:extLst>
          </p:cNvPr>
          <p:cNvSpPr txBox="1">
            <a:spLocks/>
          </p:cNvSpPr>
          <p:nvPr/>
        </p:nvSpPr>
        <p:spPr>
          <a:xfrm>
            <a:off x="621223" y="810101"/>
            <a:ext cx="9144000" cy="1148442"/>
          </a:xfrm>
          <a:prstGeom prst="rect">
            <a:avLst/>
          </a:prstGeom>
        </p:spPr>
        <p:txBody>
          <a:bodyPr lIns="91440" tIns="45720" rIns="91440" bIns="45720" anchor="t"/>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r>
              <a:rPr lang="sv-SE" sz="3200" b="1">
                <a:solidFill>
                  <a:schemeClr val="bg1"/>
                </a:solidFill>
                <a:ea typeface="Roboto"/>
                <a:cs typeface="Roboto"/>
              </a:rPr>
              <a:t>Vår resa mot en </a:t>
            </a:r>
            <a:br>
              <a:rPr lang="sv-SE" sz="3200" b="1">
                <a:solidFill>
                  <a:schemeClr val="bg1"/>
                </a:solidFill>
                <a:ea typeface="Roboto"/>
                <a:cs typeface="Roboto"/>
              </a:rPr>
            </a:br>
            <a:r>
              <a:rPr lang="sv-SE" sz="3200" b="1">
                <a:solidFill>
                  <a:schemeClr val="bg1"/>
                </a:solidFill>
                <a:ea typeface="Roboto"/>
                <a:cs typeface="Roboto"/>
              </a:rPr>
              <a:t>smidigare digital vardag</a:t>
            </a:r>
            <a:r>
              <a:rPr lang="sv-SE" sz="3200" b="1">
                <a:solidFill>
                  <a:schemeClr val="bg1"/>
                </a:solidFill>
              </a:rPr>
              <a:t> </a:t>
            </a:r>
          </a:p>
        </p:txBody>
      </p:sp>
      <p:pic>
        <p:nvPicPr>
          <p:cNvPr id="13" name="Picture 13">
            <a:extLst>
              <a:ext uri="{FF2B5EF4-FFF2-40B4-BE49-F238E27FC236}">
                <a16:creationId xmlns:a16="http://schemas.microsoft.com/office/drawing/2014/main" id="{04EE8AFE-10F9-71D7-6D2D-E6A8DC0B85DB}"/>
              </a:ext>
            </a:extLst>
          </p:cNvPr>
          <p:cNvPicPr>
            <a:picLocks noChangeAspect="1"/>
          </p:cNvPicPr>
          <p:nvPr/>
        </p:nvPicPr>
        <p:blipFill>
          <a:blip r:embed="rId3"/>
          <a:stretch>
            <a:fillRect/>
          </a:stretch>
        </p:blipFill>
        <p:spPr>
          <a:xfrm>
            <a:off x="277504" y="568792"/>
            <a:ext cx="12228393" cy="5913757"/>
          </a:xfrm>
          <a:prstGeom prst="rect">
            <a:avLst/>
          </a:prstGeom>
        </p:spPr>
      </p:pic>
    </p:spTree>
    <p:extLst>
      <p:ext uri="{BB962C8B-B14F-4D97-AF65-F5344CB8AC3E}">
        <p14:creationId xmlns:p14="http://schemas.microsoft.com/office/powerpoint/2010/main" val="1958214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FBC74F-BB68-A86F-6147-670A54D7F31E}"/>
              </a:ext>
            </a:extLst>
          </p:cNvPr>
          <p:cNvSpPr>
            <a:spLocks noGrp="1"/>
          </p:cNvSpPr>
          <p:nvPr>
            <p:ph type="ctrTitle"/>
          </p:nvPr>
        </p:nvSpPr>
        <p:spPr/>
        <p:txBody>
          <a:bodyPr/>
          <a:lstStyle/>
          <a:p>
            <a:endParaRPr lang="sv-SE"/>
          </a:p>
        </p:txBody>
      </p:sp>
      <p:sp>
        <p:nvSpPr>
          <p:cNvPr id="3" name="Platshållare för text 2">
            <a:extLst>
              <a:ext uri="{FF2B5EF4-FFF2-40B4-BE49-F238E27FC236}">
                <a16:creationId xmlns:a16="http://schemas.microsoft.com/office/drawing/2014/main" id="{A3389AF0-C66D-8498-137B-6C534E0B1610}"/>
              </a:ext>
            </a:extLst>
          </p:cNvPr>
          <p:cNvSpPr>
            <a:spLocks noGrp="1"/>
          </p:cNvSpPr>
          <p:nvPr>
            <p:ph type="body" sz="half" idx="2"/>
          </p:nvPr>
        </p:nvSpPr>
        <p:spPr/>
        <p:txBody>
          <a:bodyPr/>
          <a:lstStyle/>
          <a:p>
            <a:endParaRPr lang="sv-SE"/>
          </a:p>
        </p:txBody>
      </p:sp>
      <p:pic>
        <p:nvPicPr>
          <p:cNvPr id="13" name="Picture 13">
            <a:extLst>
              <a:ext uri="{FF2B5EF4-FFF2-40B4-BE49-F238E27FC236}">
                <a16:creationId xmlns:a16="http://schemas.microsoft.com/office/drawing/2014/main" id="{F91AFDFE-01B2-9278-F63A-D2FC11C23644}"/>
              </a:ext>
            </a:extLst>
          </p:cNvPr>
          <p:cNvPicPr>
            <a:picLocks noGrp="1" noChangeAspect="1"/>
          </p:cNvPicPr>
          <p:nvPr>
            <p:ph type="pic" idx="1"/>
          </p:nvPr>
        </p:nvPicPr>
        <p:blipFill rotWithShape="1">
          <a:blip r:embed="rId3"/>
          <a:srcRect l="28512" r="28512"/>
          <a:stretch/>
        </p:blipFill>
        <p:spPr>
          <a:xfrm>
            <a:off x="7767637" y="2762250"/>
            <a:ext cx="2752725" cy="1333500"/>
          </a:xfrm>
        </p:spPr>
      </p:pic>
      <p:pic>
        <p:nvPicPr>
          <p:cNvPr id="5" name="Bildobjekt 4">
            <a:extLst>
              <a:ext uri="{FF2B5EF4-FFF2-40B4-BE49-F238E27FC236}">
                <a16:creationId xmlns:a16="http://schemas.microsoft.com/office/drawing/2014/main" id="{4E0DA0AC-A9DA-7090-62F6-BBB69564B53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2" t="1082" r="1123" b="313"/>
          <a:stretch/>
        </p:blipFill>
        <p:spPr>
          <a:xfrm>
            <a:off x="0" y="0"/>
            <a:ext cx="12191999" cy="6858000"/>
          </a:xfrm>
          <a:prstGeom prst="rect">
            <a:avLst/>
          </a:prstGeom>
        </p:spPr>
      </p:pic>
      <p:sp>
        <p:nvSpPr>
          <p:cNvPr id="6" name="Rektangel 5">
            <a:extLst>
              <a:ext uri="{FF2B5EF4-FFF2-40B4-BE49-F238E27FC236}">
                <a16:creationId xmlns:a16="http://schemas.microsoft.com/office/drawing/2014/main" id="{21F68228-A59D-39C4-C2DC-F675179DDAB7}"/>
              </a:ext>
            </a:extLst>
          </p:cNvPr>
          <p:cNvSpPr/>
          <p:nvPr/>
        </p:nvSpPr>
        <p:spPr>
          <a:xfrm>
            <a:off x="0" y="0"/>
            <a:ext cx="12192000" cy="6858000"/>
          </a:xfrm>
          <a:prstGeom prst="rect">
            <a:avLst/>
          </a:prstGeom>
          <a:gradFill flip="none" rotWithShape="1">
            <a:gsLst>
              <a:gs pos="0">
                <a:srgbClr val="002060">
                  <a:alpha val="60000"/>
                </a:srgbClr>
              </a:gs>
              <a:gs pos="99000">
                <a:schemeClr val="accent1">
                  <a:tint val="23500"/>
                  <a:satMod val="160000"/>
                  <a:alpha val="0"/>
                  <a:lumMod val="0"/>
                  <a:lumOff val="100000"/>
                </a:schemeClr>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7" name="Rektangel 6">
            <a:extLst>
              <a:ext uri="{FF2B5EF4-FFF2-40B4-BE49-F238E27FC236}">
                <a16:creationId xmlns:a16="http://schemas.microsoft.com/office/drawing/2014/main" id="{C8CBC8F8-33F0-BF5C-FC12-02516AE12D45}"/>
              </a:ext>
            </a:extLst>
          </p:cNvPr>
          <p:cNvSpPr/>
          <p:nvPr/>
        </p:nvSpPr>
        <p:spPr>
          <a:xfrm>
            <a:off x="0" y="0"/>
            <a:ext cx="12192000" cy="6858000"/>
          </a:xfrm>
          <a:prstGeom prst="rect">
            <a:avLst/>
          </a:prstGeom>
          <a:no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900"/>
          </a:p>
        </p:txBody>
      </p:sp>
      <p:sp>
        <p:nvSpPr>
          <p:cNvPr id="9" name="Rubrik 1">
            <a:extLst>
              <a:ext uri="{FF2B5EF4-FFF2-40B4-BE49-F238E27FC236}">
                <a16:creationId xmlns:a16="http://schemas.microsoft.com/office/drawing/2014/main" id="{18033F0F-B0B4-0B54-458C-ACA8CF24F9AE}"/>
              </a:ext>
            </a:extLst>
          </p:cNvPr>
          <p:cNvSpPr txBox="1">
            <a:spLocks/>
          </p:cNvSpPr>
          <p:nvPr/>
        </p:nvSpPr>
        <p:spPr>
          <a:xfrm>
            <a:off x="621223" y="810101"/>
            <a:ext cx="9144000" cy="1148442"/>
          </a:xfrm>
          <a:prstGeom prst="rect">
            <a:avLst/>
          </a:prstGeom>
        </p:spPr>
        <p:txBody>
          <a:bodyPr lIns="91440" tIns="45720" rIns="91440" bIns="45720" anchor="t"/>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r>
              <a:rPr lang="sv-SE" sz="3200" b="1">
                <a:solidFill>
                  <a:schemeClr val="bg1"/>
                </a:solidFill>
                <a:ea typeface="Roboto"/>
                <a:cs typeface="Hadassah Friedlaender" panose="020B0604020202020204" pitchFamily="18" charset="-79"/>
              </a:rPr>
              <a:t>Vår berg och dalbana mot en </a:t>
            </a:r>
            <a:br>
              <a:rPr lang="sv-SE" sz="3200" b="1">
                <a:ea typeface="Roboto"/>
                <a:cs typeface="Hadassah Friedlaender" panose="020B0604020202020204" pitchFamily="18" charset="-79"/>
              </a:rPr>
            </a:br>
            <a:r>
              <a:rPr lang="sv-SE" sz="3200" b="1">
                <a:solidFill>
                  <a:schemeClr val="bg1"/>
                </a:solidFill>
                <a:ea typeface="Roboto"/>
                <a:cs typeface="Hadassah Friedlaender" panose="020B0604020202020204" pitchFamily="18" charset="-79"/>
              </a:rPr>
              <a:t>smidigare digital vardag</a:t>
            </a:r>
            <a:r>
              <a:rPr lang="sv-SE" sz="3200" b="1">
                <a:solidFill>
                  <a:schemeClr val="bg1"/>
                </a:solidFill>
                <a:cs typeface="Hadassah Friedlaender" panose="020B0604020202020204" pitchFamily="18" charset="-79"/>
              </a:rPr>
              <a:t> </a:t>
            </a:r>
          </a:p>
        </p:txBody>
      </p:sp>
      <p:pic>
        <p:nvPicPr>
          <p:cNvPr id="14" name="Picture 14">
            <a:extLst>
              <a:ext uri="{FF2B5EF4-FFF2-40B4-BE49-F238E27FC236}">
                <a16:creationId xmlns:a16="http://schemas.microsoft.com/office/drawing/2014/main" id="{67DE828A-2167-1DE7-6DC9-DA6E8E966F12}"/>
              </a:ext>
            </a:extLst>
          </p:cNvPr>
          <p:cNvPicPr>
            <a:picLocks noChangeAspect="1"/>
          </p:cNvPicPr>
          <p:nvPr/>
        </p:nvPicPr>
        <p:blipFill>
          <a:blip r:embed="rId5"/>
          <a:stretch>
            <a:fillRect/>
          </a:stretch>
        </p:blipFill>
        <p:spPr>
          <a:xfrm>
            <a:off x="129653" y="659777"/>
            <a:ext cx="12126035" cy="5879637"/>
          </a:xfrm>
          <a:prstGeom prst="rect">
            <a:avLst/>
          </a:prstGeom>
        </p:spPr>
      </p:pic>
    </p:spTree>
    <p:extLst>
      <p:ext uri="{BB962C8B-B14F-4D97-AF65-F5344CB8AC3E}">
        <p14:creationId xmlns:p14="http://schemas.microsoft.com/office/powerpoint/2010/main" val="752770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122B699C-6C65-DAD3-70D8-34CD5E4AE3F1}"/>
              </a:ext>
            </a:extLst>
          </p:cNvPr>
          <p:cNvSpPr/>
          <p:nvPr/>
        </p:nvSpPr>
        <p:spPr>
          <a:xfrm>
            <a:off x="11068334" y="0"/>
            <a:ext cx="1123666" cy="54932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0FBD0704-51EE-A67F-C018-2EB4CADB975B}"/>
              </a:ext>
            </a:extLst>
          </p:cNvPr>
          <p:cNvSpPr/>
          <p:nvPr/>
        </p:nvSpPr>
        <p:spPr>
          <a:xfrm>
            <a:off x="11068334" y="6400800"/>
            <a:ext cx="1123666"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4EFD4EFD-FE3A-AB26-2903-F6A59B247E01}"/>
              </a:ext>
            </a:extLst>
          </p:cNvPr>
          <p:cNvSpPr/>
          <p:nvPr/>
        </p:nvSpPr>
        <p:spPr>
          <a:xfrm>
            <a:off x="11723427" y="5493224"/>
            <a:ext cx="484495" cy="907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021264995"/>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B469F2DE45533444A8E8B1DA6A48717F" ma:contentTypeVersion="7" ma:contentTypeDescription="Project Team Document Content Type" ma:contentTypeScope="" ma:versionID="5256cf515785b34ba9a3cc4dc70d903a">
  <xsd:schema xmlns:xsd="http://www.w3.org/2001/XMLSchema" xmlns:xs="http://www.w3.org/2001/XMLSchema" xmlns:p="http://schemas.microsoft.com/office/2006/metadata/properties" xmlns:ns2="b34a35d6-d2bc-41d4-8a5a-dc397e63b5e8" xmlns:ns3="7b2ba3d5-ae7e-4872-ab6d-f5dc97d22469" xmlns:ns4="f6322b99-264e-4079-bfb4-74bca85db13a" targetNamespace="http://schemas.microsoft.com/office/2006/metadata/properties" ma:root="true" ma:fieldsID="87ed59839a624ecc74690e44e0f47cc6" ns2:_="" ns3:_="" ns4:_="">
    <xsd:import namespace="b34a35d6-d2bc-41d4-8a5a-dc397e63b5e8"/>
    <xsd:import namespace="7b2ba3d5-ae7e-4872-ab6d-f5dc97d22469"/>
    <xsd:import namespace="f6322b99-264e-4079-bfb4-74bca85db13a"/>
    <xsd:element name="properties">
      <xsd:complexType>
        <xsd:sequence>
          <xsd:element name="documentManagement">
            <xsd:complexType>
              <xsd:all>
                <xsd:element ref="ns2:f1aee8533cf548f1ae3f00b1ba124e03" minOccurs="0"/>
                <xsd:element ref="ns3:TaxCatchAll" minOccurs="0"/>
                <xsd:element ref="ns3:TaxCatchAllLabel" minOccurs="0"/>
                <xsd:element ref="ns2:b89223313b284f2a879bf9c1e2dff829" minOccurs="0"/>
                <xsd:element ref="ns4:lcf76f155ced4ddcb4097134ff3c332f"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4a35d6-d2bc-41d4-8a5a-dc397e63b5e8"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ledningsförvaltningen|b6fc8a29-992e-469d-83ac-4d8ea7b94e08"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40ea30da-f44f-4147-bdce-1d3d8701f19b}" ma:internalName="TaxCatchAll" ma:showField="CatchAllData" ma:web="b34a35d6-d2bc-41d4-8a5a-dc397e63b5e8">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0ea30da-f44f-4147-bdce-1d3d8701f19b}" ma:internalName="TaxCatchAllLabel" ma:readOnly="true" ma:showField="CatchAllDataLabel" ma:web="b34a35d6-d2bc-41d4-8a5a-dc397e63b5e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6322b99-264e-4079-bfb4-74bca85db13a" elementFormDefault="qualified">
    <xsd:import namespace="http://schemas.microsoft.com/office/2006/documentManagement/types"/>
    <xsd:import namespace="http://schemas.microsoft.com/office/infopath/2007/PartnerControls"/>
    <xsd:element name="lcf76f155ced4ddcb4097134ff3c332f" ma:index="15"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f1aee8533cf548f1ae3f00b1ba124e03 xmlns="b34a35d6-d2bc-41d4-8a5a-dc397e63b5e8">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b34a35d6-d2bc-41d4-8a5a-dc397e63b5e8">
      <Terms xmlns="http://schemas.microsoft.com/office/infopath/2007/PartnerControls"/>
    </b89223313b284f2a879bf9c1e2dff829>
    <lcf76f155ced4ddcb4097134ff3c332f xmlns="f6322b99-264e-4079-bfb4-74bca85db13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DC9587FE-E6E2-42EC-B36F-935E5A94DE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4a35d6-d2bc-41d4-8a5a-dc397e63b5e8"/>
    <ds:schemaRef ds:uri="7b2ba3d5-ae7e-4872-ab6d-f5dc97d22469"/>
    <ds:schemaRef ds:uri="f6322b99-264e-4079-bfb4-74bca85db1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512BB2-E732-436A-B277-2DBDCAA4D4D2}">
  <ds:schemaRefs>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www.w3.org/XML/1998/namespace"/>
    <ds:schemaRef ds:uri="b34a35d6-d2bc-41d4-8a5a-dc397e63b5e8"/>
    <ds:schemaRef ds:uri="f6322b99-264e-4079-bfb4-74bca85db13a"/>
    <ds:schemaRef ds:uri="http://purl.org/dc/elements/1.1/"/>
    <ds:schemaRef ds:uri="http://schemas.microsoft.com/office/infopath/2007/PartnerControls"/>
    <ds:schemaRef ds:uri="7b2ba3d5-ae7e-4872-ab6d-f5dc97d22469"/>
    <ds:schemaRef ds:uri="http://purl.org/dc/terms/"/>
  </ds:schemaRefs>
</ds:datastoreItem>
</file>

<file path=docProps/app.xml><?xml version="1.0" encoding="utf-8"?>
<Properties xmlns="http://schemas.openxmlformats.org/officeDocument/2006/extended-properties" xmlns:vt="http://schemas.openxmlformats.org/officeDocument/2006/docPropsVTypes">
  <Template>HBG_PPT_Mall</Template>
  <TotalTime>1</TotalTime>
  <Words>2274</Words>
  <Application>Microsoft Office PowerPoint</Application>
  <PresentationFormat>Bredbild</PresentationFormat>
  <Paragraphs>94</Paragraphs>
  <Slides>9</Slides>
  <Notes>8</Notes>
  <HiddenSlides>2</HiddenSlides>
  <MMClips>0</MMClips>
  <ScaleCrop>false</ScaleCrop>
  <HeadingPairs>
    <vt:vector size="6" baseType="variant">
      <vt:variant>
        <vt:lpstr>Använt teckensnitt</vt:lpstr>
      </vt:variant>
      <vt:variant>
        <vt:i4>6</vt:i4>
      </vt:variant>
      <vt:variant>
        <vt:lpstr>Tema</vt:lpstr>
      </vt:variant>
      <vt:variant>
        <vt:i4>4</vt:i4>
      </vt:variant>
      <vt:variant>
        <vt:lpstr>Bildrubriker</vt:lpstr>
      </vt:variant>
      <vt:variant>
        <vt:i4>9</vt:i4>
      </vt:variant>
    </vt:vector>
  </HeadingPairs>
  <TitlesOfParts>
    <vt:vector size="19" baseType="lpstr">
      <vt:lpstr>Roboto</vt:lpstr>
      <vt:lpstr>Roboto Light</vt:lpstr>
      <vt:lpstr>Helsingborg 07</vt:lpstr>
      <vt:lpstr>Helsingborg Sans</vt:lpstr>
      <vt:lpstr>Arial</vt:lpstr>
      <vt:lpstr>Calibri</vt:lpstr>
      <vt:lpstr>HBG-Helsingborgstegel</vt:lpstr>
      <vt:lpstr>HBG-Pålsjö</vt:lpstr>
      <vt:lpstr>HBG-Vintersund</vt:lpstr>
      <vt:lpstr>HBG-Raps</vt:lpstr>
      <vt:lpstr>PowerPoint-presentation</vt:lpstr>
      <vt:lpstr>PowerPoint-presentation</vt:lpstr>
      <vt:lpstr>Vad är vår smidiga  digitala arbetsplats?</vt:lpstr>
      <vt:lpstr>PowerPoint-presentation</vt:lpstr>
      <vt:lpstr>PowerPoint-presentation</vt:lpstr>
      <vt:lpstr>PowerPoint-presentation</vt:lpstr>
      <vt:lpstr>PowerPoint-presentation</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Jarnhäll Nathalie - SLF</dc:creator>
  <cp:lastModifiedBy>Jarnhäll Nathalie - SLF</cp:lastModifiedBy>
  <cp:revision>67</cp:revision>
  <dcterms:created xsi:type="dcterms:W3CDTF">2023-02-16T07:42:18Z</dcterms:created>
  <dcterms:modified xsi:type="dcterms:W3CDTF">2023-12-04T09:03:52Z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0x010100B16161C1156749828247A73D7190880000F142D64C5524479287B1CAE1A74A2E5800B469F2DE45533444A8E8B1DA6A48717F</vt:lpwstr>
  </property>
  <property fmtid="{D5CDD505-2E9C-101B-9397-08002B2CF9AE}" pid="3" name="MediaServiceImageTags">
    <vt:lpwstr/>
  </property>
  <property fmtid="{D5CDD505-2E9C-101B-9397-08002B2CF9AE}" pid="4" name="DWDivisions">
    <vt:lpwstr>1;#Stadsledningsförvaltningen|b6fc8a29-992e-469d-83ac-4d8ea7b94e08</vt:lpwstr>
  </property>
  <property fmtid="{D5CDD505-2E9C-101B-9397-08002B2CF9AE}" pid="5" name="lcf76f155ced4ddcb4097134ff3c332f">
    <vt:lpwstr/>
  </property>
  <property fmtid="{D5CDD505-2E9C-101B-9397-08002B2CF9AE}" pid="6" name="DWTaxonomyDocumentType">
    <vt:lpwstr/>
  </property>
</Properties>
</file>