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048" r:id="rId4"/>
    <p:sldMasterId id="2147484087" r:id="rId5"/>
    <p:sldMasterId id="2147484076" r:id="rId6"/>
    <p:sldMasterId id="2147484065" r:id="rId7"/>
  </p:sldMasterIdLst>
  <p:notesMasterIdLst>
    <p:notesMasterId r:id="rId18"/>
  </p:notesMasterIdLst>
  <p:handoutMasterIdLst>
    <p:handoutMasterId r:id="rId19"/>
  </p:handoutMasterIdLst>
  <p:sldIdLst>
    <p:sldId id="999" r:id="rId8"/>
    <p:sldId id="998" r:id="rId9"/>
    <p:sldId id="996" r:id="rId10"/>
    <p:sldId id="1002" r:id="rId11"/>
    <p:sldId id="986" r:id="rId12"/>
    <p:sldId id="1001" r:id="rId13"/>
    <p:sldId id="1000" r:id="rId14"/>
    <p:sldId id="991" r:id="rId15"/>
    <p:sldId id="1005" r:id="rId16"/>
    <p:sldId id="1004" r:id="rId17"/>
  </p:sldIdLst>
  <p:sldSz cx="12192000" cy="6858000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Helsingborg Sans" pitchFamily="2" charset="77"/>
      <p:regular r:id="rId24"/>
      <p:bold r:id="rId25"/>
    </p:embeddedFont>
    <p:embeddedFont>
      <p:font typeface="Roboto Light" pitchFamily="2" charset="0"/>
      <p:regular r:id="rId26"/>
      <p:italic r:id="rId27"/>
    </p:embeddedFont>
  </p:embeddedFontLst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355D"/>
    <a:srgbClr val="00BFB4"/>
    <a:srgbClr val="76222E"/>
    <a:srgbClr val="DA281C"/>
    <a:srgbClr val="00843D"/>
    <a:srgbClr val="F0B323"/>
    <a:srgbClr val="ECE7E1"/>
    <a:srgbClr val="FFDCE4"/>
    <a:srgbClr val="FBBBCB"/>
    <a:srgbClr val="E352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Format med tema 1 - dekorfärg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81" autoAdjust="0"/>
    <p:restoredTop sz="86653" autoAdjust="0"/>
  </p:normalViewPr>
  <p:slideViewPr>
    <p:cSldViewPr snapToGrid="0">
      <p:cViewPr>
        <p:scale>
          <a:sx n="100" d="100"/>
          <a:sy n="100" d="100"/>
        </p:scale>
        <p:origin x="3328" y="132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1" d="100"/>
        <a:sy n="81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2812" y="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" Type="http://schemas.openxmlformats.org/officeDocument/2006/relationships/customXml" Target="../customXml/item3.xml"/><Relationship Id="rId21" Type="http://schemas.openxmlformats.org/officeDocument/2006/relationships/font" Target="fonts/font2.fntdata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font" Target="fonts/font6.fntdata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font" Target="fonts/font5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handoutMaster" Target="handoutMasters/handoutMaster1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4A907-EAA3-4700-AB73-3FDE7AD6B0F1}" type="datetimeFigureOut">
              <a:rPr lang="sv-SE" smtClean="0"/>
              <a:t>2023-03-13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34E5F-C909-488A-9CE0-60DFFFFC8DE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55497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ACDDA-ECDF-441D-AA30-F627962CB67D}" type="datetimeFigureOut">
              <a:rPr lang="sv-SE" smtClean="0"/>
              <a:t>2023-03-13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85D1D-61DE-406F-8114-F47C63AA31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1876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878537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678362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52945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408609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68568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3E0DEE2-831C-2D92-5DF1-D6D2FC2512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2975098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8214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1DAEBCF-EC9C-96A0-630A-78C20B7D5B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2975098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7284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93063157-771C-F6C8-7F76-6142B337F8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126841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184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34B3C61-0B6D-F0CA-8C53-C6C8656E51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972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0180860D-BAC7-D497-A1A7-694C253D89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7313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981009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D31428F-86E1-0391-F9E2-E1F94088D3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5563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C9C19F31-180F-33B0-2F6D-6FF71076FE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1201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3492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51F795E-1441-1477-A8CA-44A478A765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12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5284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 userDrawn="1"/>
        </p:nvSpPr>
        <p:spPr>
          <a:xfrm flipH="1">
            <a:off x="0" y="0"/>
            <a:ext cx="60960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92487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D97CB65A-C8C4-87E9-249C-2A93FB282C6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5098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1858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D97CB65A-C8C4-87E9-249C-2A93FB282C6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5098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643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F9921A85-0BC8-9A5D-DD00-389059A3B9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126841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4536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44149265-5E4F-25EB-3F68-527E4740EB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8832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179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44149265-5E4F-25EB-3F68-527E4740EB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8832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0168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7727994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44149265-5E4F-25EB-3F68-527E4740EB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8832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4586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44149265-5E4F-25EB-3F68-527E4740EB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8832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651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44149265-5E4F-25EB-3F68-527E4740EB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8832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5076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301918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3674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435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126811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946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003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1609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6376831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4569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2314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2420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0878354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0089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2943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126811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108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2314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4626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832417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2985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9009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136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684063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D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686393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4" r:id="rId5"/>
    <p:sldLayoutId id="2147484055" r:id="rId6"/>
    <p:sldLayoutId id="2147484056" r:id="rId7"/>
    <p:sldLayoutId id="2147484062" r:id="rId8"/>
    <p:sldLayoutId id="2147484063" r:id="rId9"/>
    <p:sldLayoutId id="2147484098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612190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890153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7" r:id="rId1"/>
    <p:sldLayoutId id="2147484078" r:id="rId2"/>
    <p:sldLayoutId id="2147484079" r:id="rId3"/>
    <p:sldLayoutId id="2147484080" r:id="rId4"/>
    <p:sldLayoutId id="2147484081" r:id="rId5"/>
    <p:sldLayoutId id="2147484082" r:id="rId6"/>
    <p:sldLayoutId id="2147484083" r:id="rId7"/>
    <p:sldLayoutId id="2147484084" r:id="rId8"/>
    <p:sldLayoutId id="2147484085" r:id="rId9"/>
    <p:sldLayoutId id="2147484086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944629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7" r:id="rId2"/>
    <p:sldLayoutId id="2147484068" r:id="rId3"/>
    <p:sldLayoutId id="2147484069" r:id="rId4"/>
    <p:sldLayoutId id="2147484070" r:id="rId5"/>
    <p:sldLayoutId id="2147484071" r:id="rId6"/>
    <p:sldLayoutId id="2147484072" r:id="rId7"/>
    <p:sldLayoutId id="2147484073" r:id="rId8"/>
    <p:sldLayoutId id="2147484074" r:id="rId9"/>
    <p:sldLayoutId id="2147484075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81550" y="4139897"/>
            <a:ext cx="9144000" cy="747897"/>
          </a:xfrm>
        </p:spPr>
        <p:txBody>
          <a:bodyPr/>
          <a:lstStyle/>
          <a:p>
            <a:r>
              <a:rPr lang="sv-SE" dirty="0"/>
              <a:t>Fler kan lösa arbetsuppgiften</a:t>
            </a:r>
          </a:p>
        </p:txBody>
      </p:sp>
      <p:pic>
        <p:nvPicPr>
          <p:cNvPr id="8" name="Platshållare för bild 7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19" b="24919"/>
          <a:stretch>
            <a:fillRect/>
          </a:stretch>
        </p:blipFill>
        <p:spPr>
          <a:xfrm>
            <a:off x="0" y="0"/>
            <a:ext cx="12192000" cy="3440113"/>
          </a:xfrm>
        </p:spPr>
      </p:pic>
    </p:spTree>
    <p:extLst>
      <p:ext uri="{BB962C8B-B14F-4D97-AF65-F5344CB8AC3E}">
        <p14:creationId xmlns:p14="http://schemas.microsoft.com/office/powerpoint/2010/main" val="125293415"/>
      </p:ext>
    </p:extLst>
  </p:cSld>
  <p:clrMapOvr>
    <a:masterClrMapping/>
  </p:clrMapOvr>
  <p:transition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derrubrik 2"/>
          <p:cNvSpPr txBox="1">
            <a:spLocks/>
          </p:cNvSpPr>
          <p:nvPr/>
        </p:nvSpPr>
        <p:spPr>
          <a:xfrm>
            <a:off x="1917700" y="1047750"/>
            <a:ext cx="5264150" cy="4451350"/>
          </a:xfrm>
          <a:prstGeom prst="rect">
            <a:avLst/>
          </a:prstGeom>
        </p:spPr>
        <p:txBody>
          <a:bodyPr anchor="b">
            <a:noAutofit/>
          </a:bodyPr>
          <a:lstStyle>
            <a:lvl1pPr marL="304792" indent="-304792" algn="l" defTabSz="1219170" rtl="0" eaLnBrk="1" latinLnBrk="0" hangingPunct="1">
              <a:lnSpc>
                <a:spcPct val="100000"/>
              </a:lnSpc>
              <a:spcBef>
                <a:spcPts val="1333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77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800" b="1" dirty="0">
                <a:solidFill>
                  <a:schemeClr val="bg1">
                    <a:lumMod val="10000"/>
                  </a:schemeClr>
                </a:solidFill>
                <a:latin typeface="+mj-lt"/>
              </a:rPr>
              <a:t>Fler kan vara nära och engagera sig,</a:t>
            </a:r>
            <a:br>
              <a:rPr lang="sv-SE" sz="1800" b="1" dirty="0">
                <a:solidFill>
                  <a:schemeClr val="bg1">
                    <a:lumMod val="10000"/>
                  </a:schemeClr>
                </a:solidFill>
                <a:latin typeface="+mj-lt"/>
              </a:rPr>
            </a:br>
            <a:r>
              <a:rPr lang="sv-SE" sz="1800" b="1" dirty="0">
                <a:solidFill>
                  <a:schemeClr val="bg1">
                    <a:lumMod val="10000"/>
                  </a:schemeClr>
                </a:solidFill>
                <a:latin typeface="+mj-lt"/>
              </a:rPr>
              <a:t>vakna tidigt med ett leende,</a:t>
            </a:r>
            <a:br>
              <a:rPr lang="sv-SE" sz="1800" b="1" dirty="0">
                <a:solidFill>
                  <a:schemeClr val="bg1">
                    <a:lumMod val="10000"/>
                  </a:schemeClr>
                </a:solidFill>
                <a:latin typeface="+mj-lt"/>
              </a:rPr>
            </a:br>
            <a:r>
              <a:rPr lang="sv-SE" sz="1800" b="1" dirty="0">
                <a:solidFill>
                  <a:schemeClr val="bg1">
                    <a:lumMod val="10000"/>
                  </a:schemeClr>
                </a:solidFill>
                <a:latin typeface="+mj-lt"/>
              </a:rPr>
              <a:t>möta dig i korridoren</a:t>
            </a:r>
            <a:br>
              <a:rPr lang="sv-SE" sz="1800" b="1" dirty="0">
                <a:solidFill>
                  <a:schemeClr val="bg1">
                    <a:lumMod val="10000"/>
                  </a:schemeClr>
                </a:solidFill>
                <a:latin typeface="+mj-lt"/>
              </a:rPr>
            </a:br>
            <a:r>
              <a:rPr lang="sv-SE" sz="1800" b="1" dirty="0">
                <a:solidFill>
                  <a:schemeClr val="bg1">
                    <a:lumMod val="10000"/>
                  </a:schemeClr>
                </a:solidFill>
                <a:latin typeface="+mj-lt"/>
              </a:rPr>
              <a:t>med doften av morgonkaffet.</a:t>
            </a:r>
            <a:br>
              <a:rPr lang="sv-SE" sz="1800" b="1" dirty="0">
                <a:solidFill>
                  <a:schemeClr val="bg1">
                    <a:lumMod val="10000"/>
                  </a:schemeClr>
                </a:solidFill>
                <a:latin typeface="+mj-lt"/>
              </a:rPr>
            </a:br>
            <a:r>
              <a:rPr lang="sv-SE" sz="1800" b="1" dirty="0">
                <a:solidFill>
                  <a:schemeClr val="bg1">
                    <a:lumMod val="10000"/>
                  </a:schemeClr>
                </a:solidFill>
                <a:latin typeface="+mj-lt"/>
              </a:rPr>
              <a:t>Fler kan förbereda varma kläder</a:t>
            </a:r>
            <a:br>
              <a:rPr lang="sv-SE" sz="1800" b="1" dirty="0">
                <a:solidFill>
                  <a:schemeClr val="bg1">
                    <a:lumMod val="10000"/>
                  </a:schemeClr>
                </a:solidFill>
                <a:latin typeface="+mj-lt"/>
              </a:rPr>
            </a:br>
            <a:r>
              <a:rPr lang="sv-SE" sz="1800" b="1" dirty="0">
                <a:solidFill>
                  <a:schemeClr val="bg1">
                    <a:lumMod val="10000"/>
                  </a:schemeClr>
                </a:solidFill>
                <a:latin typeface="+mj-lt"/>
              </a:rPr>
              <a:t>för din kommande vandring i fjällen,</a:t>
            </a:r>
            <a:br>
              <a:rPr lang="sv-SE" sz="1800" b="1" dirty="0">
                <a:solidFill>
                  <a:schemeClr val="bg1">
                    <a:lumMod val="10000"/>
                  </a:schemeClr>
                </a:solidFill>
                <a:latin typeface="+mj-lt"/>
              </a:rPr>
            </a:br>
            <a:r>
              <a:rPr lang="sv-SE" sz="1800" b="1" dirty="0">
                <a:solidFill>
                  <a:schemeClr val="bg1">
                    <a:lumMod val="10000"/>
                  </a:schemeClr>
                </a:solidFill>
                <a:latin typeface="+mj-lt"/>
              </a:rPr>
              <a:t>fler kan göra goda burgare</a:t>
            </a:r>
            <a:br>
              <a:rPr lang="sv-SE" sz="1800" b="1" dirty="0">
                <a:solidFill>
                  <a:schemeClr val="bg1">
                    <a:lumMod val="10000"/>
                  </a:schemeClr>
                </a:solidFill>
                <a:latin typeface="+mj-lt"/>
              </a:rPr>
            </a:br>
            <a:r>
              <a:rPr lang="sv-SE" sz="1800" b="1" dirty="0">
                <a:solidFill>
                  <a:schemeClr val="bg1">
                    <a:lumMod val="10000"/>
                  </a:schemeClr>
                </a:solidFill>
                <a:latin typeface="+mj-lt"/>
              </a:rPr>
              <a:t>när du plötsligt känner hungern i bilen.</a:t>
            </a:r>
            <a:br>
              <a:rPr lang="sv-SE" sz="1800" b="1" dirty="0">
                <a:solidFill>
                  <a:schemeClr val="bg1">
                    <a:lumMod val="10000"/>
                  </a:schemeClr>
                </a:solidFill>
                <a:latin typeface="+mj-lt"/>
              </a:rPr>
            </a:br>
            <a:r>
              <a:rPr lang="sv-SE" sz="1800" b="1" dirty="0">
                <a:solidFill>
                  <a:schemeClr val="bg1">
                    <a:lumMod val="10000"/>
                  </a:schemeClr>
                </a:solidFill>
                <a:latin typeface="+mj-lt"/>
              </a:rPr>
              <a:t>Fler kan sprida glädjen</a:t>
            </a:r>
            <a:br>
              <a:rPr lang="sv-SE" sz="1800" b="1" dirty="0">
                <a:solidFill>
                  <a:schemeClr val="bg1">
                    <a:lumMod val="10000"/>
                  </a:schemeClr>
                </a:solidFill>
                <a:latin typeface="+mj-lt"/>
              </a:rPr>
            </a:br>
            <a:r>
              <a:rPr lang="sv-SE" sz="1800" b="1" dirty="0">
                <a:solidFill>
                  <a:schemeClr val="bg1">
                    <a:lumMod val="10000"/>
                  </a:schemeClr>
                </a:solidFill>
                <a:latin typeface="+mj-lt"/>
              </a:rPr>
              <a:t>och möta andra med stolthet,</a:t>
            </a:r>
            <a:br>
              <a:rPr lang="sv-SE" sz="1800" b="1" dirty="0">
                <a:solidFill>
                  <a:schemeClr val="bg1">
                    <a:lumMod val="10000"/>
                  </a:schemeClr>
                </a:solidFill>
                <a:latin typeface="+mj-lt"/>
              </a:rPr>
            </a:br>
            <a:r>
              <a:rPr lang="sv-SE" sz="1800" b="1" dirty="0">
                <a:solidFill>
                  <a:schemeClr val="bg1">
                    <a:lumMod val="10000"/>
                  </a:schemeClr>
                </a:solidFill>
                <a:latin typeface="+mj-lt"/>
              </a:rPr>
              <a:t>fler kan bära med sig energin</a:t>
            </a:r>
            <a:br>
              <a:rPr lang="sv-SE" sz="1800" b="1" dirty="0">
                <a:solidFill>
                  <a:schemeClr val="bg1">
                    <a:lumMod val="10000"/>
                  </a:schemeClr>
                </a:solidFill>
                <a:latin typeface="+mj-lt"/>
              </a:rPr>
            </a:br>
            <a:r>
              <a:rPr lang="sv-SE" sz="1800" b="1" dirty="0">
                <a:solidFill>
                  <a:schemeClr val="bg1">
                    <a:lumMod val="10000"/>
                  </a:schemeClr>
                </a:solidFill>
                <a:latin typeface="+mj-lt"/>
              </a:rPr>
              <a:t>när andra går hem för dagen.</a:t>
            </a:r>
          </a:p>
          <a:p>
            <a:pPr marL="0" indent="0">
              <a:buNone/>
            </a:pPr>
            <a:r>
              <a:rPr lang="sv-SE" sz="1800" b="1" dirty="0">
                <a:solidFill>
                  <a:schemeClr val="bg1">
                    <a:lumMod val="10000"/>
                  </a:schemeClr>
                </a:solidFill>
                <a:latin typeface="+mj-lt"/>
              </a:rPr>
              <a:t>Fler kan lösa arbetsuppgiften.</a:t>
            </a:r>
          </a:p>
        </p:txBody>
      </p:sp>
    </p:spTree>
    <p:extLst>
      <p:ext uri="{BB962C8B-B14F-4D97-AF65-F5344CB8AC3E}">
        <p14:creationId xmlns:p14="http://schemas.microsoft.com/office/powerpoint/2010/main" val="2336777560"/>
      </p:ext>
    </p:extLst>
  </p:cSld>
  <p:clrMapOvr>
    <a:masterClrMapping/>
  </p:clrMapOvr>
  <p:transition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tshållare för bild 8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3" name="Rektangel 12"/>
          <p:cNvSpPr/>
          <p:nvPr/>
        </p:nvSpPr>
        <p:spPr>
          <a:xfrm>
            <a:off x="0" y="3136900"/>
            <a:ext cx="12192000" cy="1371600"/>
          </a:xfrm>
          <a:prstGeom prst="rect">
            <a:avLst/>
          </a:prstGeom>
          <a:solidFill>
            <a:srgbClr val="1A35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193800" y="3327400"/>
            <a:ext cx="10242550" cy="997196"/>
          </a:xfrm>
        </p:spPr>
        <p:txBody>
          <a:bodyPr/>
          <a:lstStyle/>
          <a:p>
            <a:r>
              <a:rPr lang="sv-SE" sz="2400" dirty="0">
                <a:solidFill>
                  <a:schemeClr val="bg1"/>
                </a:solidFill>
              </a:rPr>
              <a:t>Vilken kompetens du än letar efter så finns både resurser och lösningar i din närhet. Att anställa en person med funktionsnedsättning kan kräva mer av dig i form av tid och engagemang, men vinsten är större än du tror.</a:t>
            </a:r>
          </a:p>
        </p:txBody>
      </p:sp>
      <p:sp>
        <p:nvSpPr>
          <p:cNvPr id="5" name="Platshållare för text 2">
            <a:extLst>
              <a:ext uri="{FF2B5EF4-FFF2-40B4-BE49-F238E27FC236}">
                <a16:creationId xmlns:a16="http://schemas.microsoft.com/office/drawing/2014/main" id="{57376BE9-4498-D648-8DF0-1FBB958379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944500" y="5531096"/>
            <a:ext cx="2082400" cy="780804"/>
          </a:xfrm>
        </p:spPr>
        <p:txBody>
          <a:bodyPr/>
          <a:lstStyle/>
          <a:p>
            <a:r>
              <a:rPr lang="sv-SE" b="1" dirty="0">
                <a:solidFill>
                  <a:schemeClr val="bg1"/>
                </a:solidFill>
                <a:latin typeface="+mj-lt"/>
              </a:rPr>
              <a:t>Linneaträdgården</a:t>
            </a:r>
            <a:endParaRPr lang="sv-SE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37139028"/>
      </p:ext>
    </p:extLst>
  </p:cSld>
  <p:clrMapOvr>
    <a:masterClrMapping/>
  </p:clrMapOvr>
  <p:transition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64000" y="1264050"/>
            <a:ext cx="9576883" cy="553998"/>
          </a:xfrm>
        </p:spPr>
        <p:txBody>
          <a:bodyPr/>
          <a:lstStyle/>
          <a:p>
            <a:r>
              <a:rPr lang="sv-SE" dirty="0"/>
              <a:t>Stöd</a:t>
            </a:r>
            <a:endParaRPr lang="sv-SE" sz="2000" dirty="0"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half" idx="2"/>
          </p:nvPr>
        </p:nvSpPr>
        <p:spPr>
          <a:xfrm>
            <a:off x="864000" y="2260600"/>
            <a:ext cx="8070450" cy="242004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>
                <a:solidFill>
                  <a:srgbClr val="1A355D"/>
                </a:solidFill>
                <a:latin typeface="+mj-lt"/>
              </a:rPr>
              <a:t>Du kan få hjälp med arbetshjälpmedel, planering av arbetsplatsen och arbetsuppgifter. Du kan även få konsultativt stöd. Vi kan vara med på plats i början av anställningen eller när medarbetaren har jobbat ett tag.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>
                <a:solidFill>
                  <a:srgbClr val="1A355D"/>
                </a:solidFill>
                <a:latin typeface="+mj-lt"/>
              </a:rPr>
              <a:t>Du kan också få ekonomisk ersättning när du anställer en person som behöver extra stöd. Hur mycket du får i ersättning varierar från fall till fall.</a:t>
            </a:r>
          </a:p>
        </p:txBody>
      </p:sp>
    </p:spTree>
    <p:extLst>
      <p:ext uri="{BB962C8B-B14F-4D97-AF65-F5344CB8AC3E}">
        <p14:creationId xmlns:p14="http://schemas.microsoft.com/office/powerpoint/2010/main" val="3305356813"/>
      </p:ext>
    </p:extLst>
  </p:cSld>
  <p:clrMapOvr>
    <a:masterClrMapping/>
  </p:clrMapOvr>
  <p:transition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/>
          <p:cNvSpPr>
            <a:spLocks noGrp="1"/>
          </p:cNvSpPr>
          <p:nvPr>
            <p:ph type="body" sz="half" idx="2"/>
          </p:nvPr>
        </p:nvSpPr>
        <p:spPr>
          <a:xfrm>
            <a:off x="864000" y="1676400"/>
            <a:ext cx="4120750" cy="2514600"/>
          </a:xfrm>
        </p:spPr>
        <p:txBody>
          <a:bodyPr/>
          <a:lstStyle/>
          <a:p>
            <a:r>
              <a:rPr lang="sv-SE" sz="200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Genom rutiner och stöd </a:t>
            </a:r>
            <a:r>
              <a:rPr lang="sv-SE" sz="2000" dirty="0">
                <a:solidFill>
                  <a:schemeClr val="tx1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kan vi lätt anpassa en arbetsplats så att du fullt kan </a:t>
            </a:r>
            <a:r>
              <a:rPr lang="sv-SE" sz="200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fokusera på </a:t>
            </a:r>
            <a:r>
              <a:rPr lang="sv-SE" sz="2000" dirty="0">
                <a:solidFill>
                  <a:schemeClr val="tx1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din medarbetares </a:t>
            </a:r>
            <a:r>
              <a:rPr lang="sv-SE" sz="200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kompetens och förmåga. </a:t>
            </a:r>
            <a:r>
              <a:rPr lang="sv-SE" sz="2000" dirty="0">
                <a:solidFill>
                  <a:schemeClr val="tx1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Anpassningen gör att personen kan fokusera på sin arbetsuppgift.</a:t>
            </a:r>
          </a:p>
        </p:txBody>
      </p:sp>
      <p:pic>
        <p:nvPicPr>
          <p:cNvPr id="10" name="Platshållare för bild 9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" r="2083"/>
          <a:stretch>
            <a:fillRect/>
          </a:stretch>
        </p:blipFill>
        <p:spPr>
          <a:xfrm>
            <a:off x="5619750" y="0"/>
            <a:ext cx="6572250" cy="6858000"/>
          </a:xfrm>
        </p:spPr>
      </p:pic>
    </p:spTree>
    <p:extLst>
      <p:ext uri="{BB962C8B-B14F-4D97-AF65-F5344CB8AC3E}">
        <p14:creationId xmlns:p14="http://schemas.microsoft.com/office/powerpoint/2010/main" val="1889647392"/>
      </p:ext>
    </p:extLst>
  </p:cSld>
  <p:clrMapOvr>
    <a:masterClrMapping/>
  </p:clrMapOvr>
  <p:transition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/>
          <p:cNvSpPr>
            <a:spLocks noGrp="1"/>
          </p:cNvSpPr>
          <p:nvPr>
            <p:ph type="ctrTitle"/>
          </p:nvPr>
        </p:nvSpPr>
        <p:spPr>
          <a:xfrm>
            <a:off x="6731400" y="1746650"/>
            <a:ext cx="4419200" cy="685400"/>
          </a:xfrm>
        </p:spPr>
        <p:txBody>
          <a:bodyPr/>
          <a:lstStyle/>
          <a:p>
            <a:r>
              <a:rPr lang="sv-SE" sz="8000" dirty="0">
                <a:solidFill>
                  <a:srgbClr val="00BFB4"/>
                </a:solidFill>
              </a:rPr>
              <a:t>”</a:t>
            </a:r>
          </a:p>
        </p:txBody>
      </p:sp>
      <p:pic>
        <p:nvPicPr>
          <p:cNvPr id="9" name="Platshållare för bild 8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59" b="18359"/>
          <a:stretch>
            <a:fillRect/>
          </a:stretch>
        </p:blipFill>
        <p:spPr>
          <a:xfrm>
            <a:off x="0" y="0"/>
            <a:ext cx="6096000" cy="6858000"/>
          </a:xfrm>
        </p:spPr>
      </p:pic>
      <p:sp>
        <p:nvSpPr>
          <p:cNvPr id="3" name="Platshållare för text 2"/>
          <p:cNvSpPr>
            <a:spLocks noGrp="1"/>
          </p:cNvSpPr>
          <p:nvPr>
            <p:ph type="body" sz="half" idx="2"/>
          </p:nvPr>
        </p:nvSpPr>
        <p:spPr>
          <a:xfrm>
            <a:off x="6731400" y="2292350"/>
            <a:ext cx="4685900" cy="2143046"/>
          </a:xfrm>
        </p:spPr>
        <p:txBody>
          <a:bodyPr/>
          <a:lstStyle/>
          <a:p>
            <a:r>
              <a:rPr lang="sv-SE" b="1" dirty="0">
                <a:solidFill>
                  <a:srgbClr val="1A355D"/>
                </a:solidFill>
                <a:latin typeface="+mj-lt"/>
              </a:rPr>
              <a:t>Vi vågar och tror på människor, ser potentialen i dem. Och vi får medarbetare som leder sig själva och har stort engagemang för sina arbetsuppgifter.</a:t>
            </a:r>
            <a:br>
              <a:rPr lang="sv-SE" b="1" dirty="0">
                <a:solidFill>
                  <a:srgbClr val="1A355D"/>
                </a:solidFill>
                <a:latin typeface="+mj-lt"/>
              </a:rPr>
            </a:br>
            <a:endParaRPr lang="sv-SE" b="1" dirty="0">
              <a:solidFill>
                <a:srgbClr val="1A355D"/>
              </a:solidFill>
              <a:latin typeface="+mj-lt"/>
            </a:endParaRPr>
          </a:p>
          <a:p>
            <a:r>
              <a:rPr lang="sv-SE" dirty="0">
                <a:solidFill>
                  <a:srgbClr val="1A355D"/>
                </a:solidFill>
                <a:latin typeface="+mj-lt"/>
              </a:rPr>
              <a:t>XXL</a:t>
            </a:r>
          </a:p>
        </p:txBody>
      </p:sp>
    </p:spTree>
    <p:extLst>
      <p:ext uri="{BB962C8B-B14F-4D97-AF65-F5344CB8AC3E}">
        <p14:creationId xmlns:p14="http://schemas.microsoft.com/office/powerpoint/2010/main" val="4135374063"/>
      </p:ext>
    </p:extLst>
  </p:cSld>
  <p:clrMapOvr>
    <a:masterClrMapping/>
  </p:clrMapOvr>
  <p:transition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/>
          <p:cNvSpPr>
            <a:spLocks noGrp="1"/>
          </p:cNvSpPr>
          <p:nvPr>
            <p:ph type="body" sz="half" idx="2"/>
          </p:nvPr>
        </p:nvSpPr>
        <p:spPr>
          <a:xfrm>
            <a:off x="864000" y="1778000"/>
            <a:ext cx="4685900" cy="2743895"/>
          </a:xfrm>
        </p:spPr>
        <p:txBody>
          <a:bodyPr/>
          <a:lstStyle/>
          <a:p>
            <a:r>
              <a:rPr lang="sv-SE" b="1" dirty="0">
                <a:latin typeface="+mj-lt"/>
              </a:rPr>
              <a:t>Genom avgränsade uppgifter har vi skapat en fungerande arbetsplats för en person med funktionsnedsättning. Vi har fått en lojal och plikttrogen medarbetare som utan hinder utför sitt arbete.</a:t>
            </a:r>
            <a:br>
              <a:rPr lang="sv-SE" b="1" dirty="0">
                <a:latin typeface="+mj-lt"/>
              </a:rPr>
            </a:br>
            <a:endParaRPr lang="sv-SE" b="1" dirty="0">
              <a:latin typeface="+mj-lt"/>
            </a:endParaRPr>
          </a:p>
          <a:p>
            <a:r>
              <a:rPr lang="sv-SE" dirty="0">
                <a:latin typeface="+mj-lt"/>
              </a:rPr>
              <a:t>Elektro Linden</a:t>
            </a:r>
          </a:p>
        </p:txBody>
      </p:sp>
      <p:pic>
        <p:nvPicPr>
          <p:cNvPr id="5" name="Platshållare för bild 4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>
            <a:fillRect/>
          </a:stretch>
        </p:blipFill>
        <p:spPr/>
      </p:pic>
      <p:sp>
        <p:nvSpPr>
          <p:cNvPr id="7" name="Rubrik 6"/>
          <p:cNvSpPr>
            <a:spLocks noGrp="1"/>
          </p:cNvSpPr>
          <p:nvPr>
            <p:ph type="ctrTitle"/>
          </p:nvPr>
        </p:nvSpPr>
        <p:spPr>
          <a:xfrm>
            <a:off x="864000" y="1232300"/>
            <a:ext cx="4419200" cy="742550"/>
          </a:xfrm>
        </p:spPr>
        <p:txBody>
          <a:bodyPr/>
          <a:lstStyle/>
          <a:p>
            <a:r>
              <a:rPr lang="sv-SE" sz="80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14281316"/>
      </p:ext>
    </p:extLst>
  </p:cSld>
  <p:clrMapOvr>
    <a:masterClrMapping/>
  </p:clrMapOvr>
  <p:transition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64000" y="987051"/>
            <a:ext cx="9576883" cy="830997"/>
          </a:xfrm>
        </p:spPr>
        <p:txBody>
          <a:bodyPr/>
          <a:lstStyle/>
          <a:p>
            <a:r>
              <a:rPr lang="sv-SE" dirty="0"/>
              <a:t>Se potentialen, våga!</a:t>
            </a:r>
            <a:br>
              <a:rPr lang="sv-SE" dirty="0"/>
            </a:br>
            <a:r>
              <a:rPr lang="sv-SE" sz="2000" dirty="0">
                <a:ea typeface="Roboto Medium" panose="02000000000000000000" pitchFamily="2" charset="0"/>
                <a:cs typeface="Roboto Medium" panose="02000000000000000000" pitchFamily="2" charset="0"/>
              </a:rPr>
              <a:t>Ta tillvara den kompetens och de resurser som finns.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half" idx="2"/>
          </p:nvPr>
        </p:nvSpPr>
        <p:spPr>
          <a:xfrm>
            <a:off x="864000" y="2260600"/>
            <a:ext cx="7613249" cy="2296934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>
                <a:solidFill>
                  <a:srgbClr val="1A355D"/>
                </a:solidFill>
                <a:latin typeface="+mj-lt"/>
              </a:rPr>
              <a:t>De kan befinna sig en bit ifrån arbetsmarknaden, men med rätt stöd går allt att lösa.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>
                <a:solidFill>
                  <a:srgbClr val="1A355D"/>
                </a:solidFill>
                <a:latin typeface="+mj-lt"/>
              </a:rPr>
              <a:t>Du attraherar en målgrupp som vi idag lätt glömmer bort och som har en väldigt stor potential att råda bot på kompetensbristen i samhället.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>
                <a:solidFill>
                  <a:srgbClr val="1A355D"/>
                </a:solidFill>
                <a:latin typeface="+mj-lt"/>
              </a:rPr>
              <a:t>Du blir också en attraktiv arbetsgivare och står för mångfald och välmående.</a:t>
            </a:r>
            <a:endParaRPr lang="sv-SE" b="1" dirty="0">
              <a:solidFill>
                <a:srgbClr val="1A355D"/>
              </a:solidFill>
              <a:latin typeface="+mj-lt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715415"/>
      </p:ext>
    </p:extLst>
  </p:cSld>
  <p:clrMapOvr>
    <a:masterClrMapping/>
  </p:clrMapOvr>
  <p:transition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64000" y="829155"/>
            <a:ext cx="9576883" cy="1661993"/>
          </a:xfrm>
        </p:spPr>
        <p:txBody>
          <a:bodyPr/>
          <a:lstStyle/>
          <a:p>
            <a:r>
              <a:rPr lang="sv-SE" dirty="0"/>
              <a:t>Missa inte chansen att lära dig mer om vilka stöd du kan få. Låt oss börja här och titta på just dina kompetensbehov.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half" idx="2"/>
          </p:nvPr>
        </p:nvSpPr>
        <p:spPr>
          <a:xfrm>
            <a:off x="864001" y="2933700"/>
            <a:ext cx="3873100" cy="1927602"/>
          </a:xfrm>
        </p:spPr>
        <p:txBody>
          <a:bodyPr/>
          <a:lstStyle/>
          <a:p>
            <a:r>
              <a:rPr lang="sv-SE" sz="2000" b="1" dirty="0">
                <a:solidFill>
                  <a:srgbClr val="1A355D"/>
                </a:solidFill>
                <a:effectLst/>
                <a:latin typeface="+mj-lt"/>
              </a:rPr>
              <a:t>Marita Holopainen</a:t>
            </a:r>
            <a:endParaRPr lang="sv-SE" sz="2000" dirty="0">
              <a:solidFill>
                <a:srgbClr val="1A355D"/>
              </a:solidFill>
              <a:effectLst/>
              <a:latin typeface="+mj-lt"/>
            </a:endParaRPr>
          </a:p>
          <a:p>
            <a:r>
              <a:rPr lang="sv-SE" dirty="0">
                <a:solidFill>
                  <a:srgbClr val="1A355D"/>
                </a:solidFill>
                <a:effectLst/>
                <a:latin typeface="+mj-lt"/>
              </a:rPr>
              <a:t>Processledare</a:t>
            </a:r>
          </a:p>
          <a:p>
            <a:r>
              <a:rPr lang="sv-SE" dirty="0">
                <a:solidFill>
                  <a:srgbClr val="1A355D"/>
                </a:solidFill>
                <a:effectLst/>
                <a:latin typeface="+mj-lt"/>
              </a:rPr>
              <a:t>042–10 43 30</a:t>
            </a:r>
          </a:p>
          <a:p>
            <a:r>
              <a:rPr lang="sv-SE" dirty="0" err="1">
                <a:solidFill>
                  <a:srgbClr val="1A355D"/>
                </a:solidFill>
                <a:effectLst/>
                <a:latin typeface="+mj-lt"/>
              </a:rPr>
              <a:t>marita.holopainen@helsingborg.se</a:t>
            </a:r>
            <a:endParaRPr lang="sv-SE" dirty="0">
              <a:solidFill>
                <a:srgbClr val="1A355D"/>
              </a:solidFill>
              <a:effectLst/>
              <a:latin typeface="+mj-lt"/>
            </a:endParaRP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E0877AE7-BCEC-3740-9BD4-4F2E8D790E9B}"/>
              </a:ext>
            </a:extLst>
          </p:cNvPr>
          <p:cNvSpPr txBox="1">
            <a:spLocks/>
          </p:cNvSpPr>
          <p:nvPr/>
        </p:nvSpPr>
        <p:spPr>
          <a:xfrm>
            <a:off x="5524901" y="2933700"/>
            <a:ext cx="3873100" cy="1927602"/>
          </a:xfrm>
          <a:prstGeom prst="rect">
            <a:avLst/>
          </a:prstGeom>
        </p:spPr>
        <p:txBody>
          <a:bodyPr vert="horz" wrap="square" lIns="0" tIns="324000" rIns="0" bIns="0" rtlCol="0">
            <a:spAutoFit/>
          </a:bodyPr>
          <a:lstStyle>
            <a:lvl1pPr marL="0" indent="0" algn="l" defTabSz="1219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b="0" i="0" kern="120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None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indent="0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indent="0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indent="0" algn="l" defTabSz="1219170" rtl="0" eaLnBrk="1" latinLnBrk="0" hangingPunct="1">
              <a:lnSpc>
                <a:spcPct val="100000"/>
              </a:lnSpc>
              <a:spcBef>
                <a:spcPts val="667"/>
              </a:spcBef>
              <a:spcAft>
                <a:spcPts val="1200"/>
              </a:spcAft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2000" b="1" dirty="0">
                <a:solidFill>
                  <a:srgbClr val="1A355D"/>
                </a:solidFill>
                <a:effectLst/>
                <a:latin typeface="+mj-lt"/>
              </a:rPr>
              <a:t>Sara </a:t>
            </a:r>
            <a:r>
              <a:rPr lang="sv-SE" sz="2000" b="1" dirty="0" err="1">
                <a:solidFill>
                  <a:srgbClr val="1A355D"/>
                </a:solidFill>
                <a:effectLst/>
                <a:latin typeface="+mj-lt"/>
              </a:rPr>
              <a:t>Jeczmyk</a:t>
            </a:r>
            <a:endParaRPr lang="sv-SE" sz="2000" dirty="0">
              <a:solidFill>
                <a:srgbClr val="1A355D"/>
              </a:solidFill>
              <a:effectLst/>
              <a:latin typeface="+mj-lt"/>
            </a:endParaRPr>
          </a:p>
          <a:p>
            <a:r>
              <a:rPr lang="sv-SE" dirty="0">
                <a:solidFill>
                  <a:srgbClr val="1A355D"/>
                </a:solidFill>
                <a:latin typeface="+mj-lt"/>
              </a:rPr>
              <a:t>Processledare</a:t>
            </a:r>
          </a:p>
          <a:p>
            <a:r>
              <a:rPr lang="sv-SE" dirty="0">
                <a:solidFill>
                  <a:srgbClr val="1A355D"/>
                </a:solidFill>
                <a:latin typeface="+mj-lt"/>
              </a:rPr>
              <a:t>010–487 45 66</a:t>
            </a:r>
          </a:p>
          <a:p>
            <a:r>
              <a:rPr lang="sv-SE" dirty="0" err="1">
                <a:solidFill>
                  <a:srgbClr val="1A355D"/>
                </a:solidFill>
                <a:latin typeface="+mj-lt"/>
              </a:rPr>
              <a:t>sara.jeczmyk@arbetsformedlingen.se</a:t>
            </a:r>
            <a:endParaRPr lang="sv-SE" dirty="0">
              <a:solidFill>
                <a:srgbClr val="1A355D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45255142"/>
      </p:ext>
    </p:extLst>
  </p:cSld>
  <p:clrMapOvr>
    <a:masterClrMapping/>
  </p:clrMapOvr>
  <p:transition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tshållare för bild 4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3" name="Rektangel 12"/>
          <p:cNvSpPr/>
          <p:nvPr/>
        </p:nvSpPr>
        <p:spPr>
          <a:xfrm>
            <a:off x="0" y="3136900"/>
            <a:ext cx="12192000" cy="1371600"/>
          </a:xfrm>
          <a:prstGeom prst="rect">
            <a:avLst/>
          </a:prstGeom>
          <a:solidFill>
            <a:srgbClr val="1A35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0" y="3505200"/>
            <a:ext cx="12192000" cy="553998"/>
          </a:xfrm>
        </p:spPr>
        <p:txBody>
          <a:bodyPr/>
          <a:lstStyle/>
          <a:p>
            <a:pPr algn="ctr"/>
            <a:r>
              <a:rPr lang="sv-SE" u="sng" dirty="0" err="1">
                <a:solidFill>
                  <a:schemeClr val="bg1"/>
                </a:solidFill>
              </a:rPr>
              <a:t>helsingborg.se</a:t>
            </a:r>
            <a:r>
              <a:rPr lang="sv-SE" u="sng" dirty="0">
                <a:solidFill>
                  <a:schemeClr val="bg1"/>
                </a:solidFill>
              </a:rPr>
              <a:t>/</a:t>
            </a:r>
            <a:r>
              <a:rPr lang="sv-SE" u="sng" dirty="0" err="1">
                <a:solidFill>
                  <a:schemeClr val="bg1"/>
                </a:solidFill>
              </a:rPr>
              <a:t>flerkan</a:t>
            </a:r>
            <a:endParaRPr lang="sv-SE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302634"/>
      </p:ext>
    </p:extLst>
  </p:cSld>
  <p:clrMapOvr>
    <a:masterClrMapping/>
  </p:clrMapOvr>
  <p:transition>
    <p:push dir="u"/>
  </p:transition>
</p:sld>
</file>

<file path=ppt/theme/theme1.xml><?xml version="1.0" encoding="utf-8"?>
<a:theme xmlns:a="http://schemas.openxmlformats.org/drawingml/2006/main" name="HBG-Helsingborgstegel">
  <a:themeElements>
    <a:clrScheme name="HBG-Rosa">
      <a:dk1>
        <a:srgbClr val="1A355C"/>
      </a:dk1>
      <a:lt1>
        <a:srgbClr val="FEFFFF"/>
      </a:lt1>
      <a:dk2>
        <a:srgbClr val="75222E"/>
      </a:dk2>
      <a:lt2>
        <a:srgbClr val="FFDCE4"/>
      </a:lt2>
      <a:accent1>
        <a:srgbClr val="00BFB3"/>
      </a:accent1>
      <a:accent2>
        <a:srgbClr val="1A355C"/>
      </a:accent2>
      <a:accent3>
        <a:srgbClr val="E25103"/>
      </a:accent3>
      <a:accent4>
        <a:srgbClr val="D9281C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_HBG_PPT-Mall2_TEST2" id="{6789682E-7E73-4511-ACA5-8609081A92F7}" vid="{630EC368-8A12-4697-A7FA-13DA053F457B}"/>
    </a:ext>
  </a:extLst>
</a:theme>
</file>

<file path=ppt/theme/theme2.xml><?xml version="1.0" encoding="utf-8"?>
<a:theme xmlns:a="http://schemas.openxmlformats.org/drawingml/2006/main" name="HBG-Pålsjö">
  <a:themeElements>
    <a:clrScheme name="HBG-Grön">
      <a:dk1>
        <a:srgbClr val="1A355C"/>
      </a:dk1>
      <a:lt1>
        <a:srgbClr val="FEFFFF"/>
      </a:lt1>
      <a:dk2>
        <a:srgbClr val="00833D"/>
      </a:dk2>
      <a:lt2>
        <a:srgbClr val="ECE7E1"/>
      </a:lt2>
      <a:accent1>
        <a:srgbClr val="0071CD"/>
      </a:accent1>
      <a:accent2>
        <a:srgbClr val="00BFB3"/>
      </a:accent2>
      <a:accent3>
        <a:srgbClr val="E25103"/>
      </a:accent3>
      <a:accent4>
        <a:srgbClr val="D9281C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_HBG_PPT-Mall2_TEST2" id="{6789682E-7E73-4511-ACA5-8609081A92F7}" vid="{20A913A9-F340-4BF8-BA13-3E2036C2A1BC}"/>
    </a:ext>
  </a:extLst>
</a:theme>
</file>

<file path=ppt/theme/theme3.xml><?xml version="1.0" encoding="utf-8"?>
<a:theme xmlns:a="http://schemas.openxmlformats.org/drawingml/2006/main" name="HBG-Vintersund">
  <a:themeElements>
    <a:clrScheme name="HBG-Blå">
      <a:dk1>
        <a:srgbClr val="1A355C"/>
      </a:dk1>
      <a:lt1>
        <a:srgbClr val="FEFFFF"/>
      </a:lt1>
      <a:dk2>
        <a:srgbClr val="1A355C"/>
      </a:dk2>
      <a:lt2>
        <a:srgbClr val="FFDCE4"/>
      </a:lt2>
      <a:accent1>
        <a:srgbClr val="E25103"/>
      </a:accent1>
      <a:accent2>
        <a:srgbClr val="1A355C"/>
      </a:accent2>
      <a:accent3>
        <a:srgbClr val="EFB323"/>
      </a:accent3>
      <a:accent4>
        <a:srgbClr val="00BFB3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_HBG_PPT-Mall2_TEST2" id="{6789682E-7E73-4511-ACA5-8609081A92F7}" vid="{D71AD7D1-5594-4E74-9E3A-CAF71213F269}"/>
    </a:ext>
  </a:extLst>
</a:theme>
</file>

<file path=ppt/theme/theme4.xml><?xml version="1.0" encoding="utf-8"?>
<a:theme xmlns:a="http://schemas.openxmlformats.org/drawingml/2006/main" name="HBG-Raps">
  <a:themeElements>
    <a:clrScheme name="HBG-Gul">
      <a:dk1>
        <a:srgbClr val="1A355C"/>
      </a:dk1>
      <a:lt1>
        <a:srgbClr val="FEFFFF"/>
      </a:lt1>
      <a:dk2>
        <a:srgbClr val="EFB323"/>
      </a:dk2>
      <a:lt2>
        <a:srgbClr val="ECE7E1"/>
      </a:lt2>
      <a:accent1>
        <a:srgbClr val="E25103"/>
      </a:accent1>
      <a:accent2>
        <a:srgbClr val="1A355C"/>
      </a:accent2>
      <a:accent3>
        <a:srgbClr val="D9281C"/>
      </a:accent3>
      <a:accent4>
        <a:srgbClr val="75222E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_HBG_PPT-Mall2_TEST2" id="{6789682E-7E73-4511-ACA5-8609081A92F7}" vid="{8D8CA5C3-86DD-4C0A-B58E-A399E2F6D817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755A38178A2D54C8E5C85C3E6D4E196" ma:contentTypeVersion="1" ma:contentTypeDescription="Skapa ett nytt dokument." ma:contentTypeScope="" ma:versionID="fc5bfc9f68beb5e59f907f52a3c75b11">
  <xsd:schema xmlns:xsd="http://www.w3.org/2001/XMLSchema" xmlns:xs="http://www.w3.org/2001/XMLSchema" xmlns:p="http://schemas.microsoft.com/office/2006/metadata/properties" xmlns:ns2="ab45f467-b5b2-40de-b0ea-a1591ac2096d" targetNamespace="http://schemas.microsoft.com/office/2006/metadata/properties" ma:root="true" ma:fieldsID="03839d1412f407ff1eca70acaabdfea8" ns2:_="">
    <xsd:import namespace="ab45f467-b5b2-40de-b0ea-a1591ac2096d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45f467-b5b2-40de-b0ea-a1591ac2096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a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0512BB2-E732-436A-B277-2DBDCAA4D4D2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ab45f467-b5b2-40de-b0ea-a1591ac2096d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411A9FA-FAAE-4F42-B6C8-10883C44A1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b45f467-b5b2-40de-b0ea-a1591ac209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4A6E28F-A2AD-40A0-9993-3F32C4CD803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1_HBG_PPT-Mall2_TEST2</Template>
  <TotalTime>643</TotalTime>
  <Words>432</Words>
  <Application>Microsoft Macintosh PowerPoint</Application>
  <PresentationFormat>Bredbild</PresentationFormat>
  <Paragraphs>34</Paragraphs>
  <Slides>10</Slides>
  <Notes>5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4</vt:i4>
      </vt:variant>
      <vt:variant>
        <vt:lpstr>Bildrubriker</vt:lpstr>
      </vt:variant>
      <vt:variant>
        <vt:i4>10</vt:i4>
      </vt:variant>
    </vt:vector>
  </HeadingPairs>
  <TitlesOfParts>
    <vt:vector size="18" baseType="lpstr">
      <vt:lpstr>Calibri</vt:lpstr>
      <vt:lpstr>Arial</vt:lpstr>
      <vt:lpstr>Roboto Light</vt:lpstr>
      <vt:lpstr>Helsingborg Sans</vt:lpstr>
      <vt:lpstr>HBG-Helsingborgstegel</vt:lpstr>
      <vt:lpstr>HBG-Pålsjö</vt:lpstr>
      <vt:lpstr>HBG-Vintersund</vt:lpstr>
      <vt:lpstr>HBG-Raps</vt:lpstr>
      <vt:lpstr>Fler kan lösa arbetsuppgiften</vt:lpstr>
      <vt:lpstr>PowerPoint-presentation</vt:lpstr>
      <vt:lpstr>Vilken kompetens du än letar efter så finns både resurser och lösningar i din närhet. Att anställa en person med funktionsnedsättning kan kräva mer av dig i form av tid och engagemang, men vinsten är större än du tror.</vt:lpstr>
      <vt:lpstr>Stöd</vt:lpstr>
      <vt:lpstr>PowerPoint-presentation</vt:lpstr>
      <vt:lpstr>”</vt:lpstr>
      <vt:lpstr>”</vt:lpstr>
      <vt:lpstr>Se potentialen, våga! Ta tillvara den kompetens och de resurser som finns.</vt:lpstr>
      <vt:lpstr>Missa inte chansen att lära dig mer om vilka stöd du kan få. Låt oss börja här och titta på just dina kompetensbehov.</vt:lpstr>
      <vt:lpstr>helsingborg.se/flerkan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Arbetsmarknadsnämnden</dc:title>
  <dc:creator>Tucalija Edin - AMF</dc:creator>
  <cp:lastModifiedBy>Edin Tucalija</cp:lastModifiedBy>
  <cp:revision>78</cp:revision>
  <dcterms:created xsi:type="dcterms:W3CDTF">2023-01-25T07:48:40Z</dcterms:created>
  <dcterms:modified xsi:type="dcterms:W3CDTF">2023-03-13T10:12:13Z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0x010100A755A38178A2D54C8E5C85C3E6D4E196</vt:lpwstr>
  </property>
</Properties>
</file>