
<file path=[Content_Types].xml><?xml version="1.0" encoding="utf-8"?>
<Types xmlns="http://schemas.openxmlformats.org/package/2006/content-types">
  <Default Extension="emf" ContentType="image/x-emf"/>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48" r:id="rId4"/>
    <p:sldMasterId id="2147484087" r:id="rId5"/>
    <p:sldMasterId id="2147484076" r:id="rId6"/>
    <p:sldMasterId id="2147484065" r:id="rId7"/>
  </p:sldMasterIdLst>
  <p:notesMasterIdLst>
    <p:notesMasterId r:id="rId15"/>
  </p:notesMasterIdLst>
  <p:handoutMasterIdLst>
    <p:handoutMasterId r:id="rId16"/>
  </p:handoutMasterIdLst>
  <p:sldIdLst>
    <p:sldId id="973" r:id="rId8"/>
    <p:sldId id="974" r:id="rId9"/>
    <p:sldId id="985" r:id="rId10"/>
    <p:sldId id="976" r:id="rId11"/>
    <p:sldId id="987" r:id="rId12"/>
    <p:sldId id="983" r:id="rId13"/>
    <p:sldId id="988" r:id="rId14"/>
  </p:sldIdLst>
  <p:sldSz cx="12192000" cy="6858000"/>
  <p:notesSz cx="6858000" cy="9144000"/>
  <p:embeddedFontLst>
    <p:embeddedFont>
      <p:font typeface="Calibri" panose="020F0502020204030204" pitchFamily="34" charset="0"/>
      <p:regular r:id="rId17"/>
      <p:bold r:id="rId18"/>
      <p:italic r:id="rId19"/>
      <p:boldItalic r:id="rId20"/>
    </p:embeddedFont>
    <p:embeddedFont>
      <p:font typeface="Helsingborg Sans" panose="020B0604020202020204" charset="0"/>
      <p:regular r:id="rId21"/>
      <p:bold r:id="rId22"/>
    </p:embeddedFont>
    <p:embeddedFont>
      <p:font typeface="Roboto Light" panose="020B0604020202020204" charset="0"/>
      <p:regular r:id="rId23"/>
      <p:italic r:id="rId24"/>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4F0"/>
    <a:srgbClr val="FFEEF3"/>
    <a:srgbClr val="FEFAD3"/>
    <a:srgbClr val="FCF5A7"/>
    <a:srgbClr val="EBE8E1"/>
    <a:srgbClr val="DFECF8"/>
    <a:srgbClr val="FFB8CB"/>
    <a:srgbClr val="FFDCE4"/>
    <a:srgbClr val="FBBBCB"/>
    <a:srgbClr val="7622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14E407-6788-47FB-A351-E8903DC234DE}" v="44" dt="2023-03-16T14:36:15.797"/>
    <p1510:client id="{477B8556-1D65-444C-AC35-3C0CF26801C8}" v="1" dt="2023-03-15T12:33:18.404"/>
    <p1510:client id="{8D0E8C93-77D9-4143-9E4E-946391FE695C}" v="4" dt="2023-03-13T14:42:02.941"/>
    <p1510:client id="{A3ED9577-48A1-490C-BC37-B0B2778E97F0}" v="136" dt="2023-03-13T13:03:57.832"/>
  </p1510:revLst>
</p1510:revInfo>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font" Target="fonts/font8.fntdata"/><Relationship Id="rId5" Type="http://schemas.openxmlformats.org/officeDocument/2006/relationships/slideMaster" Target="slideMasters/slideMaster2.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font" Target="fonts/font6.fntdata"/><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pper Martina - SLF" userId="S::martina.tapper@helsingborg.se::eb54d5d8-0bda-4bff-9d75-1bc033dc2f43" providerId="AD" clId="Web-{A3ED9577-48A1-490C-BC37-B0B2778E97F0}"/>
    <pc:docChg chg="modSld">
      <pc:chgData name="Tapper Martina - SLF" userId="S::martina.tapper@helsingborg.se::eb54d5d8-0bda-4bff-9d75-1bc033dc2f43" providerId="AD" clId="Web-{A3ED9577-48A1-490C-BC37-B0B2778E97F0}" dt="2023-03-13T13:03:57.410" v="64" actId="20577"/>
      <pc:docMkLst>
        <pc:docMk/>
      </pc:docMkLst>
      <pc:sldChg chg="modSp">
        <pc:chgData name="Tapper Martina - SLF" userId="S::martina.tapper@helsingborg.se::eb54d5d8-0bda-4bff-9d75-1bc033dc2f43" providerId="AD" clId="Web-{A3ED9577-48A1-490C-BC37-B0B2778E97F0}" dt="2023-03-13T12:43:07.995" v="7" actId="20577"/>
        <pc:sldMkLst>
          <pc:docMk/>
          <pc:sldMk cId="57220760" sldId="973"/>
        </pc:sldMkLst>
        <pc:spChg chg="mod">
          <ac:chgData name="Tapper Martina - SLF" userId="S::martina.tapper@helsingborg.se::eb54d5d8-0bda-4bff-9d75-1bc033dc2f43" providerId="AD" clId="Web-{A3ED9577-48A1-490C-BC37-B0B2778E97F0}" dt="2023-03-13T12:43:07.995" v="7" actId="20577"/>
          <ac:spMkLst>
            <pc:docMk/>
            <pc:sldMk cId="57220760" sldId="973"/>
            <ac:spMk id="3" creationId="{00000000-0000-0000-0000-000000000000}"/>
          </ac:spMkLst>
        </pc:spChg>
      </pc:sldChg>
      <pc:sldChg chg="modSp">
        <pc:chgData name="Tapper Martina - SLF" userId="S::martina.tapper@helsingborg.se::eb54d5d8-0bda-4bff-9d75-1bc033dc2f43" providerId="AD" clId="Web-{A3ED9577-48A1-490C-BC37-B0B2778E97F0}" dt="2023-03-13T13:02:40.878" v="38" actId="20577"/>
        <pc:sldMkLst>
          <pc:docMk/>
          <pc:sldMk cId="3957926730" sldId="976"/>
        </pc:sldMkLst>
        <pc:spChg chg="mod">
          <ac:chgData name="Tapper Martina - SLF" userId="S::martina.tapper@helsingborg.se::eb54d5d8-0bda-4bff-9d75-1bc033dc2f43" providerId="AD" clId="Web-{A3ED9577-48A1-490C-BC37-B0B2778E97F0}" dt="2023-03-13T13:01:57.550" v="15" actId="20577"/>
          <ac:spMkLst>
            <pc:docMk/>
            <pc:sldMk cId="3957926730" sldId="976"/>
            <ac:spMk id="2" creationId="{00000000-0000-0000-0000-000000000000}"/>
          </ac:spMkLst>
        </pc:spChg>
        <pc:spChg chg="mod">
          <ac:chgData name="Tapper Martina - SLF" userId="S::martina.tapper@helsingborg.se::eb54d5d8-0bda-4bff-9d75-1bc033dc2f43" providerId="AD" clId="Web-{A3ED9577-48A1-490C-BC37-B0B2778E97F0}" dt="2023-03-13T13:02:40.878" v="38" actId="20577"/>
          <ac:spMkLst>
            <pc:docMk/>
            <pc:sldMk cId="3957926730" sldId="976"/>
            <ac:spMk id="3" creationId="{00000000-0000-0000-0000-000000000000}"/>
          </ac:spMkLst>
        </pc:spChg>
      </pc:sldChg>
      <pc:sldChg chg="modSp">
        <pc:chgData name="Tapper Martina - SLF" userId="S::martina.tapper@helsingborg.se::eb54d5d8-0bda-4bff-9d75-1bc033dc2f43" providerId="AD" clId="Web-{A3ED9577-48A1-490C-BC37-B0B2778E97F0}" dt="2023-03-13T13:03:57.410" v="64" actId="20577"/>
        <pc:sldMkLst>
          <pc:docMk/>
          <pc:sldMk cId="477171705" sldId="983"/>
        </pc:sldMkLst>
        <pc:spChg chg="mod">
          <ac:chgData name="Tapper Martina - SLF" userId="S::martina.tapper@helsingborg.se::eb54d5d8-0bda-4bff-9d75-1bc033dc2f43" providerId="AD" clId="Web-{A3ED9577-48A1-490C-BC37-B0B2778E97F0}" dt="2023-03-13T13:03:57.410" v="64" actId="20577"/>
          <ac:spMkLst>
            <pc:docMk/>
            <pc:sldMk cId="477171705" sldId="983"/>
            <ac:spMk id="2" creationId="{00000000-0000-0000-0000-000000000000}"/>
          </ac:spMkLst>
        </pc:spChg>
      </pc:sldChg>
      <pc:sldChg chg="modSp">
        <pc:chgData name="Tapper Martina - SLF" userId="S::martina.tapper@helsingborg.se::eb54d5d8-0bda-4bff-9d75-1bc033dc2f43" providerId="AD" clId="Web-{A3ED9577-48A1-490C-BC37-B0B2778E97F0}" dt="2023-03-13T13:03:48.004" v="47" actId="20577"/>
        <pc:sldMkLst>
          <pc:docMk/>
          <pc:sldMk cId="2360943186" sldId="987"/>
        </pc:sldMkLst>
        <pc:spChg chg="mod">
          <ac:chgData name="Tapper Martina - SLF" userId="S::martina.tapper@helsingborg.se::eb54d5d8-0bda-4bff-9d75-1bc033dc2f43" providerId="AD" clId="Web-{A3ED9577-48A1-490C-BC37-B0B2778E97F0}" dt="2023-03-13T13:03:48.004" v="47" actId="20577"/>
          <ac:spMkLst>
            <pc:docMk/>
            <pc:sldMk cId="2360943186" sldId="987"/>
            <ac:spMk id="3" creationId="{00000000-0000-0000-0000-000000000000}"/>
          </ac:spMkLst>
        </pc:spChg>
      </pc:sldChg>
    </pc:docChg>
  </pc:docChgLst>
  <pc:docChgLst>
    <pc:chgData name="Lyta Blerina - SLF" userId="S::blerina.lyta@helsingborg.se::d1b2b92e-7299-4cdb-b4e2-49631279555b" providerId="AD" clId="Web-{8D0E8C93-77D9-4143-9E4E-946391FE695C}"/>
    <pc:docChg chg="modSld">
      <pc:chgData name="Lyta Blerina - SLF" userId="S::blerina.lyta@helsingborg.se::d1b2b92e-7299-4cdb-b4e2-49631279555b" providerId="AD" clId="Web-{8D0E8C93-77D9-4143-9E4E-946391FE695C}" dt="2023-03-13T14:42:00.034" v="0" actId="20577"/>
      <pc:docMkLst>
        <pc:docMk/>
      </pc:docMkLst>
      <pc:sldChg chg="modSp">
        <pc:chgData name="Lyta Blerina - SLF" userId="S::blerina.lyta@helsingborg.se::d1b2b92e-7299-4cdb-b4e2-49631279555b" providerId="AD" clId="Web-{8D0E8C93-77D9-4143-9E4E-946391FE695C}" dt="2023-03-13T14:42:00.034" v="0" actId="20577"/>
        <pc:sldMkLst>
          <pc:docMk/>
          <pc:sldMk cId="146529811" sldId="988"/>
        </pc:sldMkLst>
        <pc:spChg chg="mod">
          <ac:chgData name="Lyta Blerina - SLF" userId="S::blerina.lyta@helsingborg.se::d1b2b92e-7299-4cdb-b4e2-49631279555b" providerId="AD" clId="Web-{8D0E8C93-77D9-4143-9E4E-946391FE695C}" dt="2023-03-13T14:42:00.034" v="0" actId="20577"/>
          <ac:spMkLst>
            <pc:docMk/>
            <pc:sldMk cId="146529811" sldId="988"/>
            <ac:spMk id="3" creationId="{00000000-0000-0000-0000-000000000000}"/>
          </ac:spMkLst>
        </pc:spChg>
      </pc:sldChg>
    </pc:docChg>
  </pc:docChgLst>
  <pc:docChgLst>
    <pc:chgData name="Tapper Martina - SLF" userId="S::martina.tapper@helsingborg.se::eb54d5d8-0bda-4bff-9d75-1bc033dc2f43" providerId="AD" clId="Web-{477B8556-1D65-444C-AC35-3C0CF26801C8}"/>
    <pc:docChg chg="delSld">
      <pc:chgData name="Tapper Martina - SLF" userId="S::martina.tapper@helsingborg.se::eb54d5d8-0bda-4bff-9d75-1bc033dc2f43" providerId="AD" clId="Web-{477B8556-1D65-444C-AC35-3C0CF26801C8}" dt="2023-03-15T12:33:18.404" v="0"/>
      <pc:docMkLst>
        <pc:docMk/>
      </pc:docMkLst>
      <pc:sldChg chg="del">
        <pc:chgData name="Tapper Martina - SLF" userId="S::martina.tapper@helsingborg.se::eb54d5d8-0bda-4bff-9d75-1bc033dc2f43" providerId="AD" clId="Web-{477B8556-1D65-444C-AC35-3C0CF26801C8}" dt="2023-03-15T12:33:18.404" v="0"/>
        <pc:sldMkLst>
          <pc:docMk/>
          <pc:sldMk cId="1540896908" sldId="980"/>
        </pc:sldMkLst>
      </pc:sldChg>
    </pc:docChg>
  </pc:docChgLst>
  <pc:docChgLst>
    <pc:chgData name="Tapper Martina - SLF" userId="S::martina.tapper@helsingborg.se::eb54d5d8-0bda-4bff-9d75-1bc033dc2f43" providerId="AD" clId="Web-{2514E407-6788-47FB-A351-E8903DC234DE}"/>
    <pc:docChg chg="modSld">
      <pc:chgData name="Tapper Martina - SLF" userId="S::martina.tapper@helsingborg.se::eb54d5d8-0bda-4bff-9d75-1bc033dc2f43" providerId="AD" clId="Web-{2514E407-6788-47FB-A351-E8903DC234DE}" dt="2023-03-16T14:36:15.797" v="20" actId="20577"/>
      <pc:docMkLst>
        <pc:docMk/>
      </pc:docMkLst>
      <pc:sldChg chg="modSp">
        <pc:chgData name="Tapper Martina - SLF" userId="S::martina.tapper@helsingborg.se::eb54d5d8-0bda-4bff-9d75-1bc033dc2f43" providerId="AD" clId="Web-{2514E407-6788-47FB-A351-E8903DC234DE}" dt="2023-03-16T14:36:15.797" v="20" actId="20577"/>
        <pc:sldMkLst>
          <pc:docMk/>
          <pc:sldMk cId="146529811" sldId="988"/>
        </pc:sldMkLst>
        <pc:spChg chg="mod">
          <ac:chgData name="Tapper Martina - SLF" userId="S::martina.tapper@helsingborg.se::eb54d5d8-0bda-4bff-9d75-1bc033dc2f43" providerId="AD" clId="Web-{2514E407-6788-47FB-A351-E8903DC234DE}" dt="2023-03-16T14:36:15.797" v="20" actId="20577"/>
          <ac:spMkLst>
            <pc:docMk/>
            <pc:sldMk cId="146529811" sldId="988"/>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2023-03-16</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2023-03-16</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1A885D1D-61DE-406F-8114-F47C63AA3126}" type="slidenum">
              <a:rPr lang="sv-SE" smtClean="0"/>
              <a:t>1</a:t>
            </a:fld>
            <a:endParaRPr lang="sv-SE"/>
          </a:p>
        </p:txBody>
      </p:sp>
    </p:spTree>
    <p:extLst>
      <p:ext uri="{BB962C8B-B14F-4D97-AF65-F5344CB8AC3E}">
        <p14:creationId xmlns:p14="http://schemas.microsoft.com/office/powerpoint/2010/main" val="2724457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Höjd beredskap kallas</a:t>
            </a:r>
            <a:r>
              <a:rPr lang="sv-SE" baseline="0"/>
              <a:t> det när regeringen avgör att Sverige är i krigsfara. Det </a:t>
            </a:r>
            <a:r>
              <a:rPr lang="sv-SE"/>
              <a:t>ger regeringen större frihet att agera och fatta olika beslut, och andra lagar kan användas vid sidan av dem som gäller i fredstid. </a:t>
            </a:r>
          </a:p>
          <a:p>
            <a:endParaRPr lang="sv-SE"/>
          </a:p>
          <a:p>
            <a:r>
              <a:rPr lang="sv-SE"/>
              <a:t>Staden har ansvar att säkra att våra verksamheter fungerar, oavsett vilken yttre påverkan som finns, oberoende om det är en pandemi eller ett krig inom Europas gränser</a:t>
            </a:r>
            <a:r>
              <a:rPr lang="sv-SE" baseline="0"/>
              <a:t> och krigsplacering är en av flera planeringsåtgärder för att försäkra oss om att vi klarar detta.</a:t>
            </a:r>
            <a:endParaRPr lang="sv-SE"/>
          </a:p>
          <a:p>
            <a:endParaRPr lang="sv-SE"/>
          </a:p>
          <a:p>
            <a:endParaRPr lang="sv-SE"/>
          </a:p>
        </p:txBody>
      </p:sp>
      <p:sp>
        <p:nvSpPr>
          <p:cNvPr id="4" name="Platshållare för bildnummer 3"/>
          <p:cNvSpPr>
            <a:spLocks noGrp="1"/>
          </p:cNvSpPr>
          <p:nvPr>
            <p:ph type="sldNum" sz="quarter" idx="10"/>
          </p:nvPr>
        </p:nvSpPr>
        <p:spPr/>
        <p:txBody>
          <a:bodyPr/>
          <a:lstStyle/>
          <a:p>
            <a:fld id="{1A885D1D-61DE-406F-8114-F47C63AA3126}" type="slidenum">
              <a:rPr lang="sv-SE" smtClean="0"/>
              <a:t>2</a:t>
            </a:fld>
            <a:endParaRPr lang="sv-SE"/>
          </a:p>
        </p:txBody>
      </p:sp>
    </p:spTree>
    <p:extLst>
      <p:ext uri="{BB962C8B-B14F-4D97-AF65-F5344CB8AC3E}">
        <p14:creationId xmlns:p14="http://schemas.microsoft.com/office/powerpoint/2010/main" val="1141704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Om regeringen</a:t>
            </a:r>
            <a:r>
              <a:rPr lang="sv-SE" baseline="0"/>
              <a:t> beslutar om höjd beredskap är en krigsplacerad medarbetare är skyldig att gå till sitt arbete. Det innebär också att medarbetare inte kan bli kallade att utföra andra uppdrag till exempel vara soldat.</a:t>
            </a:r>
          </a:p>
          <a:p>
            <a:endParaRPr lang="sv-SE" baseline="0"/>
          </a:p>
          <a:p>
            <a:r>
              <a:rPr lang="sv-SE" baseline="0"/>
              <a:t>De flesta kan krigsplaceras oavsett hemort, avtal eller medborgarskap. Man kan inte bli krigsplacerad om man redan är det i till exempel Lottakåren eller Hemvärnet.</a:t>
            </a:r>
          </a:p>
          <a:p>
            <a:endParaRPr lang="sv-SE" baseline="0"/>
          </a:p>
          <a:p>
            <a:r>
              <a:rPr lang="sv-SE" baseline="0"/>
              <a:t>En krigsplacering avslutas om medarbetarens anställning avslutas.</a:t>
            </a:r>
          </a:p>
          <a:p>
            <a:endParaRPr lang="sv-SE" baseline="0"/>
          </a:p>
          <a:p>
            <a:r>
              <a:rPr lang="sv-SE" baseline="0"/>
              <a:t>Mer frågor och svar finns på: https://intranat.helsingborg.se/organisation/civil-beredskap/</a:t>
            </a:r>
          </a:p>
          <a:p>
            <a:r>
              <a:rPr lang="sv-SE" baseline="0"/>
              <a:t> </a:t>
            </a:r>
          </a:p>
        </p:txBody>
      </p:sp>
      <p:sp>
        <p:nvSpPr>
          <p:cNvPr id="4" name="Platshållare för bildnummer 3"/>
          <p:cNvSpPr>
            <a:spLocks noGrp="1"/>
          </p:cNvSpPr>
          <p:nvPr>
            <p:ph type="sldNum" sz="quarter" idx="10"/>
          </p:nvPr>
        </p:nvSpPr>
        <p:spPr/>
        <p:txBody>
          <a:bodyPr/>
          <a:lstStyle/>
          <a:p>
            <a:fld id="{1A885D1D-61DE-406F-8114-F47C63AA3126}" type="slidenum">
              <a:rPr lang="sv-SE" smtClean="0"/>
              <a:t>3</a:t>
            </a:fld>
            <a:endParaRPr lang="sv-SE"/>
          </a:p>
        </p:txBody>
      </p:sp>
    </p:spTree>
    <p:extLst>
      <p:ext uri="{BB962C8B-B14F-4D97-AF65-F5344CB8AC3E}">
        <p14:creationId xmlns:p14="http://schemas.microsoft.com/office/powerpoint/2010/main" val="3193021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85750" indent="-285750">
              <a:buFont typeface="Arial" panose="020B0604020202020204" pitchFamily="34" charset="0"/>
              <a:buChar char="•"/>
            </a:pPr>
            <a:r>
              <a:rPr lang="sv-SE"/>
              <a:t>Varför har ni krigsplacerat alla/ingen? </a:t>
            </a:r>
          </a:p>
        </p:txBody>
      </p:sp>
      <p:sp>
        <p:nvSpPr>
          <p:cNvPr id="4" name="Platshållare för bildnummer 3"/>
          <p:cNvSpPr>
            <a:spLocks noGrp="1"/>
          </p:cNvSpPr>
          <p:nvPr>
            <p:ph type="sldNum" sz="quarter" idx="10"/>
          </p:nvPr>
        </p:nvSpPr>
        <p:spPr/>
        <p:txBody>
          <a:bodyPr/>
          <a:lstStyle/>
          <a:p>
            <a:fld id="{1A885D1D-61DE-406F-8114-F47C63AA3126}" type="slidenum">
              <a:rPr lang="sv-SE" smtClean="0"/>
              <a:t>4</a:t>
            </a:fld>
            <a:endParaRPr lang="sv-SE"/>
          </a:p>
        </p:txBody>
      </p:sp>
    </p:spTree>
    <p:extLst>
      <p:ext uri="{BB962C8B-B14F-4D97-AF65-F5344CB8AC3E}">
        <p14:creationId xmlns:p14="http://schemas.microsoft.com/office/powerpoint/2010/main" val="13388759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1A885D1D-61DE-406F-8114-F47C63AA3126}" type="slidenum">
              <a:rPr lang="sv-SE" smtClean="0"/>
              <a:t>5</a:t>
            </a:fld>
            <a:endParaRPr lang="sv-SE"/>
          </a:p>
        </p:txBody>
      </p:sp>
    </p:spTree>
    <p:extLst>
      <p:ext uri="{BB962C8B-B14F-4D97-AF65-F5344CB8AC3E}">
        <p14:creationId xmlns:p14="http://schemas.microsoft.com/office/powerpoint/2010/main" val="3735371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Staden har några olika</a:t>
            </a:r>
            <a:r>
              <a:rPr lang="sv-SE" baseline="0"/>
              <a:t> projekt som är igång inom civil beredskap som innebär att stärka stadens förmåga vid kriser och höjd beredskap.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aseline="0"/>
          </a:p>
          <a:p>
            <a:r>
              <a:rPr lang="sv-SE" b="0"/>
              <a:t>Delprojekt 1.1 Elförsörjning, reservkraft/drivmedelsförsörjning</a:t>
            </a:r>
            <a:br>
              <a:rPr lang="sv-SE" b="0"/>
            </a:br>
            <a:r>
              <a:rPr lang="sv-SE" b="0"/>
              <a:t>Delprojekt 1.2 Nödvattenförsörjning </a:t>
            </a:r>
            <a:br>
              <a:rPr lang="sv-SE" b="0"/>
            </a:br>
            <a:r>
              <a:rPr lang="sv-SE" b="0"/>
              <a:t>Delprojekt 1.3 Redundant kommunikation/samband</a:t>
            </a:r>
            <a:br>
              <a:rPr lang="sv-SE" b="0"/>
            </a:br>
            <a:r>
              <a:rPr lang="sv-SE" b="0"/>
              <a:t>Delprojekt 1.4 Krigsorganisation och bemanning</a:t>
            </a:r>
            <a:br>
              <a:rPr lang="sv-SE" b="0"/>
            </a:br>
            <a:r>
              <a:rPr lang="sv-SE" b="0"/>
              <a:t>Delprojekt 1.5 Säkerhetsskydd</a:t>
            </a:r>
            <a:br>
              <a:rPr lang="sv-SE" b="0"/>
            </a:br>
            <a:r>
              <a:rPr lang="sv-SE" b="0"/>
              <a:t>Delprojekt 1. 6 Beredskapslager </a:t>
            </a:r>
            <a:br>
              <a:rPr lang="sv-SE" b="0"/>
            </a:br>
            <a:r>
              <a:rPr lang="sv-SE" b="0"/>
              <a:t>Delprojekt 1.7 Service och trygghetspunkt SOT-punkt </a:t>
            </a:r>
            <a:br>
              <a:rPr lang="sv-SE" b="0"/>
            </a:br>
            <a:r>
              <a:rPr lang="sv-SE" b="0"/>
              <a:t>Delprojekt 1.8 Cybersäkerhet  </a:t>
            </a:r>
          </a:p>
          <a:p>
            <a:r>
              <a:rPr lang="sv-SE" sz="1400" b="1"/>
              <a:t>Angränsande projekt:</a:t>
            </a:r>
            <a:br>
              <a:rPr lang="sv-SE" b="1"/>
            </a:br>
            <a:r>
              <a:rPr lang="sv-SE" b="0"/>
              <a:t>Kontinuitetshantering</a:t>
            </a:r>
            <a:br>
              <a:rPr lang="sv-SE" b="0"/>
            </a:br>
            <a:r>
              <a:rPr lang="sv-SE" b="0"/>
              <a:t>Utbildning totalförsvar</a:t>
            </a:r>
            <a:br>
              <a:rPr lang="sv-SE" b="0"/>
            </a:br>
            <a:r>
              <a:rPr lang="sv-SE" b="0"/>
              <a:t>Fysisk säkerhet – ledningsplats</a:t>
            </a:r>
            <a:br>
              <a:rPr lang="sv-SE" b="0"/>
            </a:br>
            <a:r>
              <a:rPr lang="sv-SE" b="0"/>
              <a:t>VMA</a:t>
            </a:r>
            <a:br>
              <a:rPr lang="sv-SE" b="0"/>
            </a:br>
            <a:r>
              <a:rPr lang="sv-SE" b="0"/>
              <a:t>Hot och otillåten påverkan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endParaRPr lang="sv-SE"/>
          </a:p>
        </p:txBody>
      </p:sp>
      <p:sp>
        <p:nvSpPr>
          <p:cNvPr id="4" name="Platshållare för bildnummer 3"/>
          <p:cNvSpPr>
            <a:spLocks noGrp="1"/>
          </p:cNvSpPr>
          <p:nvPr>
            <p:ph type="sldNum" sz="quarter" idx="10"/>
          </p:nvPr>
        </p:nvSpPr>
        <p:spPr/>
        <p:txBody>
          <a:bodyPr/>
          <a:lstStyle/>
          <a:p>
            <a:fld id="{1A885D1D-61DE-406F-8114-F47C63AA3126}" type="slidenum">
              <a:rPr lang="sv-SE" smtClean="0"/>
              <a:t>6</a:t>
            </a:fld>
            <a:endParaRPr lang="sv-SE"/>
          </a:p>
        </p:txBody>
      </p:sp>
    </p:spTree>
    <p:extLst>
      <p:ext uri="{BB962C8B-B14F-4D97-AF65-F5344CB8AC3E}">
        <p14:creationId xmlns:p14="http://schemas.microsoft.com/office/powerpoint/2010/main" val="4280487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85750" indent="-285750">
              <a:buFont typeface="Arial" panose="020B0604020202020204" pitchFamily="34" charset="0"/>
              <a:buChar char="•"/>
            </a:pPr>
            <a:endParaRPr lang="sv-SE"/>
          </a:p>
        </p:txBody>
      </p:sp>
      <p:sp>
        <p:nvSpPr>
          <p:cNvPr id="4" name="Platshållare för bildnummer 3"/>
          <p:cNvSpPr>
            <a:spLocks noGrp="1"/>
          </p:cNvSpPr>
          <p:nvPr>
            <p:ph type="sldNum" sz="quarter" idx="10"/>
          </p:nvPr>
        </p:nvSpPr>
        <p:spPr/>
        <p:txBody>
          <a:bodyPr/>
          <a:lstStyle/>
          <a:p>
            <a:fld id="{1A885D1D-61DE-406F-8114-F47C63AA3126}" type="slidenum">
              <a:rPr lang="sv-SE" smtClean="0"/>
              <a:t>7</a:t>
            </a:fld>
            <a:endParaRPr lang="sv-SE"/>
          </a:p>
        </p:txBody>
      </p:sp>
    </p:spTree>
    <p:extLst>
      <p:ext uri="{BB962C8B-B14F-4D97-AF65-F5344CB8AC3E}">
        <p14:creationId xmlns:p14="http://schemas.microsoft.com/office/powerpoint/2010/main" val="13578835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7" name="Bildobjekt 6">
            <a:extLst>
              <a:ext uri="{FF2B5EF4-FFF2-40B4-BE49-F238E27FC236}">
                <a16:creationId xmlns:a16="http://schemas.microsoft.com/office/drawing/2014/main" id="{03E0DEE2-831C-2D92-5DF1-D6D2FC2512A8}"/>
              </a:ext>
            </a:extLst>
          </p:cNvPr>
          <p:cNvPicPr>
            <a:picLocks noChangeAspect="1"/>
          </p:cNvPicPr>
          <p:nvPr userDrawn="1"/>
        </p:nvPicPr>
        <p:blipFill>
          <a:blip r:embed="rId2"/>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40618214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7" name="Bildobjekt 6">
            <a:extLst>
              <a:ext uri="{FF2B5EF4-FFF2-40B4-BE49-F238E27FC236}">
                <a16:creationId xmlns:a16="http://schemas.microsoft.com/office/drawing/2014/main" id="{01DAEBCF-EC9C-96A0-630A-78C20B7D5BB7}"/>
              </a:ext>
            </a:extLst>
          </p:cNvPr>
          <p:cNvPicPr>
            <a:picLocks noChangeAspect="1"/>
          </p:cNvPicPr>
          <p:nvPr userDrawn="1"/>
        </p:nvPicPr>
        <p:blipFill>
          <a:blip r:embed="rId2"/>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17217284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6" name="Bildobjekt 5">
            <a:extLst>
              <a:ext uri="{FF2B5EF4-FFF2-40B4-BE49-F238E27FC236}">
                <a16:creationId xmlns:a16="http://schemas.microsoft.com/office/drawing/2014/main" id="{93063157-771C-F6C8-7F76-6142B337F8E2}"/>
              </a:ext>
            </a:extLst>
          </p:cNvPr>
          <p:cNvPicPr>
            <a:picLocks noChangeAspect="1"/>
          </p:cNvPicPr>
          <p:nvPr userDrawn="1"/>
        </p:nvPicPr>
        <p:blipFill>
          <a:blip r:embed="rId2"/>
          <a:stretch>
            <a:fillRect/>
          </a:stretch>
        </p:blipFill>
        <p:spPr>
          <a:xfrm>
            <a:off x="10824000" y="1268413"/>
            <a:ext cx="910799" cy="910799"/>
          </a:xfrm>
          <a:prstGeom prst="rect">
            <a:avLst/>
          </a:prstGeom>
        </p:spPr>
      </p:pic>
    </p:spTree>
    <p:extLst>
      <p:ext uri="{BB962C8B-B14F-4D97-AF65-F5344CB8AC3E}">
        <p14:creationId xmlns:p14="http://schemas.microsoft.com/office/powerpoint/2010/main" val="33521847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634B3C61-0B6D-F0CA-8C53-C6C8656E5145}"/>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418897255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objekt 5">
            <a:extLst>
              <a:ext uri="{FF2B5EF4-FFF2-40B4-BE49-F238E27FC236}">
                <a16:creationId xmlns:a16="http://schemas.microsoft.com/office/drawing/2014/main" id="{0180860D-BAC7-D497-A1A7-694C253D8958}"/>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9457313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69810092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176755636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C9C19F31-180F-33B0-2F6D-6FF71076FE08}"/>
              </a:ext>
            </a:extLst>
          </p:cNvPr>
          <p:cNvPicPr>
            <a:picLocks noChangeAspect="1"/>
          </p:cNvPicPr>
          <p:nvPr userDrawn="1"/>
        </p:nvPicPr>
        <p:blipFill>
          <a:blip r:embed="rId2"/>
          <a:stretch>
            <a:fillRect/>
          </a:stretch>
        </p:blipFill>
        <p:spPr>
          <a:xfrm>
            <a:off x="10824000" y="5491201"/>
            <a:ext cx="910799" cy="910799"/>
          </a:xfrm>
          <a:prstGeom prst="rect">
            <a:avLst/>
          </a:prstGeom>
        </p:spPr>
      </p:pic>
    </p:spTree>
    <p:extLst>
      <p:ext uri="{BB962C8B-B14F-4D97-AF65-F5344CB8AC3E}">
        <p14:creationId xmlns:p14="http://schemas.microsoft.com/office/powerpoint/2010/main" val="247234921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5" name="Bildobjekt 4">
            <a:extLst>
              <a:ext uri="{FF2B5EF4-FFF2-40B4-BE49-F238E27FC236}">
                <a16:creationId xmlns:a16="http://schemas.microsoft.com/office/drawing/2014/main" id="{A51F795E-1441-1477-A8CA-44A478A7650A}"/>
              </a:ext>
            </a:extLst>
          </p:cNvPr>
          <p:cNvPicPr>
            <a:picLocks noChangeAspect="1"/>
          </p:cNvPicPr>
          <p:nvPr userDrawn="1"/>
        </p:nvPicPr>
        <p:blipFill>
          <a:blip r:embed="rId2"/>
          <a:stretch>
            <a:fillRect/>
          </a:stretch>
        </p:blipFill>
        <p:spPr>
          <a:xfrm>
            <a:off x="10824000" y="5491200"/>
            <a:ext cx="910799" cy="910799"/>
          </a:xfrm>
          <a:prstGeom prst="rect">
            <a:avLst/>
          </a:prstGeom>
        </p:spPr>
      </p:pic>
    </p:spTree>
    <p:extLst>
      <p:ext uri="{BB962C8B-B14F-4D97-AF65-F5344CB8AC3E}">
        <p14:creationId xmlns:p14="http://schemas.microsoft.com/office/powerpoint/2010/main" val="30125284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3" name="Bildobjekt 2">
            <a:extLst>
              <a:ext uri="{FF2B5EF4-FFF2-40B4-BE49-F238E27FC236}">
                <a16:creationId xmlns:a16="http://schemas.microsoft.com/office/drawing/2014/main" id="{5815D81A-816A-C5FB-8999-AC305C684258}"/>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14341858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5" name="Bildobjekt 4">
            <a:extLst>
              <a:ext uri="{FF2B5EF4-FFF2-40B4-BE49-F238E27FC236}">
                <a16:creationId xmlns:a16="http://schemas.microsoft.com/office/drawing/2014/main" id="{ABB509AD-924F-09E1-A276-375395E3484B}"/>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26676438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objekt 3">
            <a:extLst>
              <a:ext uri="{FF2B5EF4-FFF2-40B4-BE49-F238E27FC236}">
                <a16:creationId xmlns:a16="http://schemas.microsoft.com/office/drawing/2014/main" id="{61798A76-8860-E7E1-F1DB-4F9F64FA8D4F}"/>
              </a:ext>
            </a:extLst>
          </p:cNvPr>
          <p:cNvPicPr>
            <a:picLocks noChangeAspect="1"/>
          </p:cNvPicPr>
          <p:nvPr userDrawn="1"/>
        </p:nvPicPr>
        <p:blipFill>
          <a:blip r:embed="rId2"/>
          <a:stretch>
            <a:fillRect/>
          </a:stretch>
        </p:blipFill>
        <p:spPr>
          <a:xfrm>
            <a:off x="10822800" y="1268116"/>
            <a:ext cx="910799" cy="910799"/>
          </a:xfrm>
          <a:prstGeom prst="rect">
            <a:avLst/>
          </a:prstGeom>
        </p:spPr>
      </p:pic>
    </p:spTree>
    <p:extLst>
      <p:ext uri="{BB962C8B-B14F-4D97-AF65-F5344CB8AC3E}">
        <p14:creationId xmlns:p14="http://schemas.microsoft.com/office/powerpoint/2010/main" val="42334536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B282E32C-4024-D884-E607-059B185C8973}"/>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28271797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150BF057-A8AD-255D-2327-0CFD1E61F790}"/>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8940168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377279949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3659BF82-4D19-633E-2728-5BD94DADC669}"/>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06645862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2" name="Bildobjekt 1">
            <a:extLst>
              <a:ext uri="{FF2B5EF4-FFF2-40B4-BE49-F238E27FC236}">
                <a16:creationId xmlns:a16="http://schemas.microsoft.com/office/drawing/2014/main" id="{17B0EC5F-53AD-9C6E-E66F-00464DC4EF2A}"/>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96465155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2" name="Bildobjekt 1">
            <a:extLst>
              <a:ext uri="{FF2B5EF4-FFF2-40B4-BE49-F238E27FC236}">
                <a16:creationId xmlns:a16="http://schemas.microsoft.com/office/drawing/2014/main" id="{8C59C2C8-8516-DC3C-1553-C2F8E4D8049B}"/>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16850760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330191810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25613674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6" name="Bildobjekt 5">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2405435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1268116"/>
            <a:ext cx="910799" cy="910799"/>
          </a:xfrm>
          <a:prstGeom prst="rect">
            <a:avLst/>
          </a:prstGeom>
        </p:spPr>
      </p:pic>
    </p:spTree>
    <p:extLst>
      <p:ext uri="{BB962C8B-B14F-4D97-AF65-F5344CB8AC3E}">
        <p14:creationId xmlns:p14="http://schemas.microsoft.com/office/powerpoint/2010/main" val="7389462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158800340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5791609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36376831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2124569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69223142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04024207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208783541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13020089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6" name="Bildobjekt 5">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35822943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1268116"/>
            <a:ext cx="910799" cy="910799"/>
          </a:xfrm>
          <a:prstGeom prst="rect">
            <a:avLst/>
          </a:prstGeom>
        </p:spPr>
      </p:pic>
    </p:spTree>
    <p:extLst>
      <p:ext uri="{BB962C8B-B14F-4D97-AF65-F5344CB8AC3E}">
        <p14:creationId xmlns:p14="http://schemas.microsoft.com/office/powerpoint/2010/main" val="42571085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46723147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9824626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18324174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88929859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72690090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02913617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36840637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theme" Target="../theme/theme3.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theme" Target="../theme/theme4.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686393589"/>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4" r:id="rId5"/>
    <p:sldLayoutId id="2147484055" r:id="rId6"/>
    <p:sldLayoutId id="2147484056" r:id="rId7"/>
    <p:sldLayoutId id="2147484062" r:id="rId8"/>
    <p:sldLayoutId id="2147484063" r:id="rId9"/>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userDrawn="1">
          <p15:clr>
            <a:srgbClr val="F26B43"/>
          </p15:clr>
        </p15:guide>
        <p15:guide id="4"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BE8E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612190008"/>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890153176"/>
      </p:ext>
    </p:extLst>
  </p:cSld>
  <p:clrMap bg1="lt1" tx1="dk1" bg2="lt2" tx2="dk2" accent1="accent1" accent2="accent2" accent3="accent3" accent4="accent4" accent5="accent5" accent6="accent6" hlink="hlink" folHlink="folHlink"/>
  <p:sldLayoutIdLst>
    <p:sldLayoutId id="2147484077" r:id="rId1"/>
    <p:sldLayoutId id="2147484078" r:id="rId2"/>
    <p:sldLayoutId id="2147484079" r:id="rId3"/>
    <p:sldLayoutId id="2147484080" r:id="rId4"/>
    <p:sldLayoutId id="2147484081" r:id="rId5"/>
    <p:sldLayoutId id="2147484082" r:id="rId6"/>
    <p:sldLayoutId id="2147484083" r:id="rId7"/>
    <p:sldLayoutId id="2147484084" r:id="rId8"/>
    <p:sldLayoutId id="2147484085" r:id="rId9"/>
    <p:sldLayoutId id="2147484086"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944629606"/>
      </p:ext>
    </p:extLst>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70" r:id="rId5"/>
    <p:sldLayoutId id="2147484071" r:id="rId6"/>
    <p:sldLayoutId id="2147484072" r:id="rId7"/>
    <p:sldLayoutId id="2147484073" r:id="rId8"/>
    <p:sldLayoutId id="2147484074" r:id="rId9"/>
    <p:sldLayoutId id="2147484075"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intranat.helsingborg.se/organisation/civil-beredskap/"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hyperlink" Target="https://www.krisinformation.se/detta-kan-handa/hojd-beredskap-och-krig/totalforsvarsplikt" TargetMode="External"/><Relationship Id="rId4" Type="http://schemas.openxmlformats.org/officeDocument/2006/relationships/hyperlink" Target="https://www.msb.se/sv/amnesomraden/krisberedskap--civilt-forsvar/krigsorganisation-och-krigsplacering/"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864000" y="3885897"/>
            <a:ext cx="9144000" cy="747897"/>
          </a:xfrm>
        </p:spPr>
        <p:txBody>
          <a:bodyPr/>
          <a:lstStyle/>
          <a:p>
            <a:r>
              <a:rPr lang="sv-SE"/>
              <a:t>Krigsplacering</a:t>
            </a:r>
          </a:p>
        </p:txBody>
      </p:sp>
      <p:sp>
        <p:nvSpPr>
          <p:cNvPr id="3" name="Underrubrik 2"/>
          <p:cNvSpPr>
            <a:spLocks noGrp="1"/>
          </p:cNvSpPr>
          <p:nvPr>
            <p:ph type="subTitle" idx="1"/>
          </p:nvPr>
        </p:nvSpPr>
        <p:spPr/>
        <p:txBody>
          <a:bodyPr vert="horz" lIns="0" tIns="0" rIns="0" bIns="0" rtlCol="0" anchor="t">
            <a:spAutoFit/>
          </a:bodyPr>
          <a:lstStyle/>
          <a:p>
            <a:r>
              <a:rPr lang="sv-SE">
                <a:latin typeface="Roboto Light"/>
                <a:ea typeface="Roboto Light"/>
                <a:cs typeface="Roboto Light"/>
              </a:rPr>
              <a:t>Mall till APT/möte</a:t>
            </a:r>
            <a:endParaRPr lang="sv-SE"/>
          </a:p>
        </p:txBody>
      </p:sp>
      <p:pic>
        <p:nvPicPr>
          <p:cNvPr id="5" name="Platshållare för bild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8933" b="28933"/>
          <a:stretch>
            <a:fillRect/>
          </a:stretch>
        </p:blipFill>
        <p:spPr/>
      </p:pic>
    </p:spTree>
    <p:extLst>
      <p:ext uri="{BB962C8B-B14F-4D97-AF65-F5344CB8AC3E}">
        <p14:creationId xmlns:p14="http://schemas.microsoft.com/office/powerpoint/2010/main" val="57220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a:t>Krigsplacering är en försäkring</a:t>
            </a:r>
          </a:p>
        </p:txBody>
      </p:sp>
      <p:sp>
        <p:nvSpPr>
          <p:cNvPr id="3" name="Underrubrik 2"/>
          <p:cNvSpPr>
            <a:spLocks noGrp="1"/>
          </p:cNvSpPr>
          <p:nvPr>
            <p:ph type="subTitle" idx="1"/>
          </p:nvPr>
        </p:nvSpPr>
        <p:spPr/>
        <p:txBody>
          <a:bodyPr/>
          <a:lstStyle/>
          <a:p>
            <a:pPr marL="342900" indent="-342900">
              <a:buFont typeface="Arial" panose="020B0604020202020204" pitchFamily="34" charset="0"/>
              <a:buChar char="•"/>
            </a:pPr>
            <a:r>
              <a:rPr lang="sv-SE"/>
              <a:t>Gäller enbart vid höjd beredskap, som regeringen tar beslut om</a:t>
            </a:r>
          </a:p>
          <a:p>
            <a:pPr marL="342900" indent="-342900">
              <a:buFont typeface="Arial" panose="020B0604020202020204" pitchFamily="34" charset="0"/>
              <a:buChar char="•"/>
            </a:pPr>
            <a:r>
              <a:rPr lang="sv-SE"/>
              <a:t>Är en planeringsåtgärd som säkrar våra resurser</a:t>
            </a:r>
          </a:p>
        </p:txBody>
      </p:sp>
    </p:spTree>
    <p:extLst>
      <p:ext uri="{BB962C8B-B14F-4D97-AF65-F5344CB8AC3E}">
        <p14:creationId xmlns:p14="http://schemas.microsoft.com/office/powerpoint/2010/main" val="2296730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a:t>Vad innebär en krigsplacering? </a:t>
            </a:r>
          </a:p>
        </p:txBody>
      </p:sp>
      <p:sp>
        <p:nvSpPr>
          <p:cNvPr id="3" name="Platshållare för text 2"/>
          <p:cNvSpPr>
            <a:spLocks noGrp="1"/>
          </p:cNvSpPr>
          <p:nvPr>
            <p:ph type="body" sz="half" idx="2"/>
          </p:nvPr>
        </p:nvSpPr>
        <p:spPr>
          <a:xfrm>
            <a:off x="864000" y="1440000"/>
            <a:ext cx="10464000" cy="1465937"/>
          </a:xfrm>
        </p:spPr>
        <p:txBody>
          <a:bodyPr/>
          <a:lstStyle/>
          <a:p>
            <a:pPr marL="285750" indent="-285750">
              <a:buFont typeface="Arial" panose="020B0604020202020204" pitchFamily="34" charset="0"/>
              <a:buChar char="•"/>
            </a:pPr>
            <a:r>
              <a:rPr lang="sv-SE"/>
              <a:t>En skyldighet att gå till sitt ordinarie jobb</a:t>
            </a:r>
          </a:p>
          <a:p>
            <a:pPr marL="285750" indent="-285750">
              <a:buFont typeface="Arial" panose="020B0604020202020204" pitchFamily="34" charset="0"/>
              <a:buChar char="•"/>
            </a:pPr>
            <a:r>
              <a:rPr lang="sv-SE"/>
              <a:t>Att du inte kan få andra uppdrag utanför vår organisation vid höjd beredskap</a:t>
            </a:r>
          </a:p>
          <a:p>
            <a:pPr marL="285750" indent="-285750">
              <a:buFont typeface="Arial" panose="020B0604020202020204" pitchFamily="34" charset="0"/>
              <a:buChar char="•"/>
            </a:pPr>
            <a:endParaRPr lang="sv-SE"/>
          </a:p>
        </p:txBody>
      </p:sp>
    </p:spTree>
    <p:extLst>
      <p:ext uri="{BB962C8B-B14F-4D97-AF65-F5344CB8AC3E}">
        <p14:creationId xmlns:p14="http://schemas.microsoft.com/office/powerpoint/2010/main" val="2042775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a:t>Så här har vi tänkt på </a:t>
            </a:r>
            <a:r>
              <a:rPr lang="sv-SE">
                <a:solidFill>
                  <a:srgbClr val="FF0000"/>
                </a:solidFill>
              </a:rPr>
              <a:t>förvaltningen</a:t>
            </a:r>
          </a:p>
        </p:txBody>
      </p:sp>
      <p:sp>
        <p:nvSpPr>
          <p:cNvPr id="3" name="Platshållare för text 2"/>
          <p:cNvSpPr>
            <a:spLocks noGrp="1"/>
          </p:cNvSpPr>
          <p:nvPr>
            <p:ph type="body" sz="half" idx="2"/>
          </p:nvPr>
        </p:nvSpPr>
        <p:spPr>
          <a:xfrm>
            <a:off x="864000" y="1440000"/>
            <a:ext cx="10464000" cy="2173823"/>
          </a:xfrm>
        </p:spPr>
        <p:txBody>
          <a:bodyPr vert="horz" wrap="square" lIns="0" tIns="324000" rIns="0" bIns="0" rtlCol="0" anchor="t">
            <a:spAutoFit/>
          </a:bodyPr>
          <a:lstStyle/>
          <a:p>
            <a:pPr marL="285750" indent="-285750">
              <a:buFont typeface="Arial" panose="020B0604020202020204" pitchFamily="34" charset="0"/>
              <a:buChar char="•"/>
            </a:pPr>
            <a:r>
              <a:rPr lang="sv-SE" i="1">
                <a:solidFill>
                  <a:srgbClr val="FF0000"/>
                </a:solidFill>
                <a:ea typeface="Roboto Light"/>
                <a:cs typeface="Roboto Light"/>
              </a:rPr>
              <a:t>Förvaltningens ledningsgrupp har gjort arbetet med att samordna förvaltningens beredskapsarbete och beslutat vilka som blir krigsplacerade</a:t>
            </a:r>
            <a:endParaRPr lang="sv-SE" i="1">
              <a:solidFill>
                <a:srgbClr val="FF0000"/>
              </a:solidFill>
            </a:endParaRPr>
          </a:p>
          <a:p>
            <a:pPr marL="285750" indent="-285750">
              <a:buFont typeface="Arial" panose="020B0604020202020204" pitchFamily="34" charset="0"/>
              <a:buChar char="•"/>
            </a:pPr>
            <a:r>
              <a:rPr lang="sv-SE" i="1">
                <a:solidFill>
                  <a:srgbClr val="FF0000"/>
                </a:solidFill>
                <a:ea typeface="Roboto Light"/>
                <a:cs typeface="Roboto Light"/>
              </a:rPr>
              <a:t>(Exempelvis 100 medarbetare är krigsplacerade?, tre är krigsplacerade?, ingen är krigsplacerad....)</a:t>
            </a:r>
            <a:endParaRPr lang="sv-SE" i="1">
              <a:solidFill>
                <a:srgbClr val="FF0000"/>
              </a:solidFill>
            </a:endParaRPr>
          </a:p>
          <a:p>
            <a:pPr marL="285750" indent="-285750">
              <a:buFont typeface="Arial" panose="020B0604020202020204" pitchFamily="34" charset="0"/>
              <a:buChar char="•"/>
            </a:pPr>
            <a:endParaRPr lang="sv-SE"/>
          </a:p>
          <a:p>
            <a:pPr marL="285750" indent="-285750">
              <a:buFont typeface="Arial" panose="020B0604020202020204" pitchFamily="34" charset="0"/>
              <a:buChar char="•"/>
            </a:pPr>
            <a:endParaRPr lang="sv-SE"/>
          </a:p>
        </p:txBody>
      </p:sp>
    </p:spTree>
    <p:extLst>
      <p:ext uri="{BB962C8B-B14F-4D97-AF65-F5344CB8AC3E}">
        <p14:creationId xmlns:p14="http://schemas.microsoft.com/office/powerpoint/2010/main" val="3957926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a:t>Frågor? Reflektioner?</a:t>
            </a:r>
          </a:p>
        </p:txBody>
      </p:sp>
      <p:sp>
        <p:nvSpPr>
          <p:cNvPr id="3" name="Platshållare för text 2"/>
          <p:cNvSpPr>
            <a:spLocks noGrp="1"/>
          </p:cNvSpPr>
          <p:nvPr>
            <p:ph type="body" sz="half" idx="2"/>
          </p:nvPr>
        </p:nvSpPr>
        <p:spPr>
          <a:xfrm>
            <a:off x="864000" y="1440000"/>
            <a:ext cx="10464000" cy="3833701"/>
          </a:xfrm>
        </p:spPr>
        <p:txBody>
          <a:bodyPr vert="horz" wrap="square" lIns="0" tIns="324000" rIns="0" bIns="0" rtlCol="0" anchor="t">
            <a:spAutoFit/>
          </a:bodyPr>
          <a:lstStyle/>
          <a:p>
            <a:pPr marL="285750" indent="-285750">
              <a:buFont typeface="Arial" panose="020B0604020202020204" pitchFamily="34" charset="0"/>
              <a:buChar char="•"/>
            </a:pPr>
            <a:r>
              <a:rPr lang="sv-SE"/>
              <a:t>Här finns mer information: </a:t>
            </a:r>
          </a:p>
          <a:p>
            <a:pPr marL="894715" lvl="1" indent="-285750">
              <a:buFont typeface="Arial" panose="020B0604020202020204" pitchFamily="34" charset="0"/>
              <a:buChar char="•"/>
            </a:pPr>
            <a:r>
              <a:rPr lang="sv-SE" sz="1850"/>
              <a:t>Intranätet frågor och svar:</a:t>
            </a:r>
            <a:r>
              <a:rPr lang="sv-SE" sz="1850">
                <a:hlinkClick r:id="rId3"/>
              </a:rPr>
              <a:t> https://intranat.helsingborg.se/organisation/civil-beredskap/</a:t>
            </a:r>
            <a:endParaRPr lang="sv-SE" sz="1850">
              <a:ea typeface="Roboto Light"/>
              <a:cs typeface="Roboto Light"/>
            </a:endParaRPr>
          </a:p>
          <a:p>
            <a:pPr marL="894715" lvl="1" indent="-285750">
              <a:buFont typeface="Arial" panose="020B0604020202020204" pitchFamily="34" charset="0"/>
              <a:buChar char="•"/>
            </a:pPr>
            <a:r>
              <a:rPr lang="sv-SE"/>
              <a:t>MSB: </a:t>
            </a:r>
            <a:r>
              <a:rPr lang="sv-SE">
                <a:hlinkClick r:id="rId4"/>
              </a:rPr>
              <a:t>https://www.msb.se/sv/amnesomraden/krisberedskap--civilt-forsvar/krigsorganisation-och-krigsplacering/</a:t>
            </a:r>
            <a:endParaRPr lang="sv-SE">
              <a:ea typeface="Roboto Light"/>
              <a:cs typeface="Roboto Light"/>
            </a:endParaRPr>
          </a:p>
          <a:p>
            <a:pPr marL="894715" lvl="1" indent="-285750">
              <a:buFont typeface="Arial" panose="020B0604020202020204" pitchFamily="34" charset="0"/>
              <a:buChar char="•"/>
            </a:pPr>
            <a:r>
              <a:rPr lang="sv-SE"/>
              <a:t>Krisinformation: </a:t>
            </a:r>
            <a:r>
              <a:rPr lang="sv-SE">
                <a:hlinkClick r:id="rId5"/>
              </a:rPr>
              <a:t>https://www.krisinformation.se/detta-kan-handa/hojd-beredskap-och-krig/totalforsvarsplikt</a:t>
            </a:r>
            <a:endParaRPr lang="sv-SE">
              <a:ea typeface="Roboto Light"/>
              <a:cs typeface="Roboto Light"/>
            </a:endParaRPr>
          </a:p>
          <a:p>
            <a:pPr marL="951865" lvl="1" indent="-342900">
              <a:buFont typeface="Arial" panose="020B0604020202020204" pitchFamily="34" charset="0"/>
              <a:buChar char="•"/>
            </a:pPr>
            <a:r>
              <a:rPr lang="sv-SE"/>
              <a:t>Har du några frågor kan du vända dig till din säkerhetssamordnare på förvaltningen.</a:t>
            </a:r>
            <a:endParaRPr lang="sv-SE">
              <a:ea typeface="Roboto Light"/>
              <a:cs typeface="Roboto Light"/>
            </a:endParaRPr>
          </a:p>
          <a:p>
            <a:pPr marL="894715" lvl="1" indent="-285750">
              <a:buFont typeface="Arial" panose="020B0604020202020204" pitchFamily="34" charset="0"/>
              <a:buChar char="•"/>
            </a:pPr>
            <a:endParaRPr lang="sv-SE">
              <a:ea typeface="Roboto Light"/>
              <a:cs typeface="Roboto Light"/>
            </a:endParaRPr>
          </a:p>
        </p:txBody>
      </p:sp>
    </p:spTree>
    <p:extLst>
      <p:ext uri="{BB962C8B-B14F-4D97-AF65-F5344CB8AC3E}">
        <p14:creationId xmlns:p14="http://schemas.microsoft.com/office/powerpoint/2010/main" val="2360943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p:cNvSpPr>
            <a:spLocks noGrp="1"/>
          </p:cNvSpPr>
          <p:nvPr>
            <p:ph type="ctrTitle"/>
          </p:nvPr>
        </p:nvSpPr>
        <p:spPr>
          <a:xfrm>
            <a:off x="864000" y="310002"/>
            <a:ext cx="10464000" cy="1107996"/>
          </a:xfrm>
        </p:spPr>
        <p:txBody>
          <a:bodyPr/>
          <a:lstStyle/>
          <a:p>
            <a:r>
              <a:rPr lang="sv-SE"/>
              <a:t>Exempel på fler projekt inom stadens arbete med civil beredskap</a:t>
            </a:r>
          </a:p>
        </p:txBody>
      </p:sp>
      <p:sp>
        <p:nvSpPr>
          <p:cNvPr id="3" name="Platshållare för text 2"/>
          <p:cNvSpPr>
            <a:spLocks noGrp="1"/>
          </p:cNvSpPr>
          <p:nvPr>
            <p:ph type="body" sz="half" idx="2"/>
          </p:nvPr>
        </p:nvSpPr>
        <p:spPr>
          <a:xfrm>
            <a:off x="864000" y="1440000"/>
            <a:ext cx="10464000" cy="1896825"/>
          </a:xfrm>
        </p:spPr>
        <p:txBody>
          <a:bodyPr/>
          <a:lstStyle/>
          <a:p>
            <a:pPr marL="285750" indent="-285750">
              <a:buFont typeface="Arial" panose="020B0604020202020204" pitchFamily="34" charset="0"/>
              <a:buChar char="•"/>
            </a:pPr>
            <a:r>
              <a:rPr lang="sv-SE"/>
              <a:t>Elförsörjning, reservkraft/drivmedelsförsörjning</a:t>
            </a:r>
          </a:p>
          <a:p>
            <a:pPr marL="285750" indent="-285750">
              <a:buFont typeface="Arial" panose="020B0604020202020204" pitchFamily="34" charset="0"/>
              <a:buChar char="•"/>
            </a:pPr>
            <a:r>
              <a:rPr lang="sv-SE"/>
              <a:t>Nödvattenförsörjning </a:t>
            </a:r>
          </a:p>
          <a:p>
            <a:pPr marL="285750" indent="-285750">
              <a:buFont typeface="Arial" panose="020B0604020202020204" pitchFamily="34" charset="0"/>
              <a:buChar char="•"/>
            </a:pPr>
            <a:r>
              <a:rPr lang="sv-SE"/>
              <a:t>Beredskapslager </a:t>
            </a:r>
          </a:p>
          <a:p>
            <a:pPr marL="285750" indent="-285750">
              <a:buFont typeface="Arial" panose="020B0604020202020204" pitchFamily="34" charset="0"/>
              <a:buChar char="•"/>
            </a:pPr>
            <a:r>
              <a:rPr lang="sv-SE"/>
              <a:t>Cybersäkerhet  </a:t>
            </a:r>
          </a:p>
        </p:txBody>
      </p:sp>
    </p:spTree>
    <p:extLst>
      <p:ext uri="{BB962C8B-B14F-4D97-AF65-F5344CB8AC3E}">
        <p14:creationId xmlns:p14="http://schemas.microsoft.com/office/powerpoint/2010/main" val="477171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a:t>Bakgrund till arbetet med civil beredskap</a:t>
            </a:r>
          </a:p>
        </p:txBody>
      </p:sp>
      <p:sp>
        <p:nvSpPr>
          <p:cNvPr id="3" name="Platshållare för text 2"/>
          <p:cNvSpPr>
            <a:spLocks noGrp="1"/>
          </p:cNvSpPr>
          <p:nvPr>
            <p:ph type="body" sz="half" idx="2"/>
          </p:nvPr>
        </p:nvSpPr>
        <p:spPr>
          <a:xfrm>
            <a:off x="864000" y="1440000"/>
            <a:ext cx="10464000" cy="3589596"/>
          </a:xfrm>
        </p:spPr>
        <p:txBody>
          <a:bodyPr vert="horz" wrap="square" lIns="0" tIns="324000" rIns="0" bIns="0" rtlCol="0" anchor="t">
            <a:spAutoFit/>
          </a:bodyPr>
          <a:lstStyle/>
          <a:p>
            <a:pPr marL="285750" indent="-285750">
              <a:buFont typeface="Arial" panose="020B0604020202020204" pitchFamily="34" charset="0"/>
              <a:buChar char="•"/>
            </a:pPr>
            <a:r>
              <a:rPr lang="sv-SE"/>
              <a:t>2018: Arbetet i Sverige startades med ett direktiv från Justitiedepartementet som beslutade att göra en utredning om en förbättring av Sveriges förmåga att hantera situationer vid höjd beredskap.</a:t>
            </a:r>
          </a:p>
          <a:p>
            <a:pPr marL="285750" indent="-285750">
              <a:buFont typeface="Arial" panose="020B0604020202020204" pitchFamily="34" charset="0"/>
              <a:buChar char="•"/>
            </a:pPr>
            <a:r>
              <a:rPr lang="sv-SE">
                <a:ea typeface="Roboto Light"/>
                <a:cs typeface="Roboto Light"/>
              </a:rPr>
              <a:t>2018: SKR och MSB tecknar en överenskommelse om kommuners arbete med civilt försvar till och med 2023.</a:t>
            </a:r>
          </a:p>
          <a:p>
            <a:pPr marL="285750" indent="-285750">
              <a:buFont typeface="Arial" panose="020B0604020202020204" pitchFamily="34" charset="0"/>
              <a:buChar char="•"/>
            </a:pPr>
            <a:r>
              <a:rPr lang="sv-SE"/>
              <a:t>2020: Covid-19 gjorde att vi fick träna skarpt på en internationell kris</a:t>
            </a:r>
          </a:p>
          <a:p>
            <a:pPr marL="285750" indent="-285750">
              <a:buFont typeface="Arial" panose="020B0604020202020204" pitchFamily="34" charset="0"/>
              <a:buChar char="•"/>
            </a:pPr>
            <a:r>
              <a:rPr lang="sv-SE">
                <a:ea typeface="Roboto Light"/>
                <a:cs typeface="Roboto Light"/>
              </a:rPr>
              <a:t>2021: En proposition antogs om Sveriges totalförsvar med övergripande mål om både militärt försvar och civilt försvar.</a:t>
            </a:r>
          </a:p>
          <a:p>
            <a:pPr marL="285750" indent="-285750">
              <a:buFont typeface="Arial" panose="020B0604020202020204" pitchFamily="34" charset="0"/>
              <a:buChar char="•"/>
            </a:pPr>
            <a:r>
              <a:rPr lang="sv-SE"/>
              <a:t>2022: Kommunfullmäktige i Helsingborg tog beslut om att stärka stadens arbete med civil beredskap</a:t>
            </a:r>
          </a:p>
          <a:p>
            <a:pPr marL="285750" indent="-285750">
              <a:buFont typeface="Arial" panose="020B0604020202020204" pitchFamily="34" charset="0"/>
              <a:buChar char="•"/>
            </a:pPr>
            <a:endParaRPr lang="sv-SE"/>
          </a:p>
        </p:txBody>
      </p:sp>
    </p:spTree>
    <p:extLst>
      <p:ext uri="{BB962C8B-B14F-4D97-AF65-F5344CB8AC3E}">
        <p14:creationId xmlns:p14="http://schemas.microsoft.com/office/powerpoint/2010/main" val="146529811"/>
      </p:ext>
    </p:extLst>
  </p:cSld>
  <p:clrMapOvr>
    <a:masterClrMapping/>
  </p:clrMapOvr>
</p:sld>
</file>

<file path=ppt/theme/theme1.xml><?xml version="1.0" encoding="utf-8"?>
<a:theme xmlns:a="http://schemas.openxmlformats.org/drawingml/2006/main" name="HBG-Helsingborgstegel">
  <a:themeElements>
    <a:clrScheme name="Helsingborgstegel">
      <a:dk1>
        <a:srgbClr val="1A355C"/>
      </a:dk1>
      <a:lt1>
        <a:srgbClr val="FEFFFF"/>
      </a:lt1>
      <a:dk2>
        <a:srgbClr val="75222E"/>
      </a:dk2>
      <a:lt2>
        <a:srgbClr val="FCDDE5"/>
      </a:lt2>
      <a:accent1>
        <a:srgbClr val="00BFB3"/>
      </a:accent1>
      <a:accent2>
        <a:srgbClr val="1A355C"/>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2D5D2EE0-0EB7-2E44-9E24-18DCDC75CA81}"/>
    </a:ext>
  </a:extLst>
</a:theme>
</file>

<file path=ppt/theme/theme2.xml><?xml version="1.0" encoding="utf-8"?>
<a:theme xmlns:a="http://schemas.openxmlformats.org/drawingml/2006/main" name="HBG-Pålsjö">
  <a:themeElements>
    <a:clrScheme name="Palsjo">
      <a:dk1>
        <a:srgbClr val="1A355C"/>
      </a:dk1>
      <a:lt1>
        <a:srgbClr val="FEFFFF"/>
      </a:lt1>
      <a:dk2>
        <a:srgbClr val="00833D"/>
      </a:dk2>
      <a:lt2>
        <a:srgbClr val="EAE8E1"/>
      </a:lt2>
      <a:accent1>
        <a:srgbClr val="0071CD"/>
      </a:accent1>
      <a:accent2>
        <a:srgbClr val="00BFB3"/>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1FB1F32C-29A3-F84E-AB36-56EF3C0E52D5}"/>
    </a:ext>
  </a:extLst>
</a:theme>
</file>

<file path=ppt/theme/theme3.xml><?xml version="1.0" encoding="utf-8"?>
<a:theme xmlns:a="http://schemas.openxmlformats.org/drawingml/2006/main" name="HBG-Vintersund">
  <a:themeElements>
    <a:clrScheme name="HBG_Blå">
      <a:dk1>
        <a:srgbClr val="1A355C"/>
      </a:dk1>
      <a:lt1>
        <a:srgbClr val="FEFFFF"/>
      </a:lt1>
      <a:dk2>
        <a:srgbClr val="1A355C"/>
      </a:dk2>
      <a:lt2>
        <a:srgbClr val="EEF5FB"/>
      </a:lt2>
      <a:accent1>
        <a:srgbClr val="E25103"/>
      </a:accent1>
      <a:accent2>
        <a:srgbClr val="1A355C"/>
      </a:accent2>
      <a:accent3>
        <a:srgbClr val="EFB323"/>
      </a:accent3>
      <a:accent4>
        <a:srgbClr val="00BFB3"/>
      </a:accent4>
      <a:accent5>
        <a:srgbClr val="D4EB8E"/>
      </a:accent5>
      <a:accent6>
        <a:srgbClr val="D5D2C3"/>
      </a:accent6>
      <a:hlink>
        <a:srgbClr val="75222E"/>
      </a:hlink>
      <a:folHlink>
        <a:srgbClr val="1A355C"/>
      </a:folHlink>
    </a:clrScheme>
    <a:fontScheme name="Helsingborg Sans - Roboto Light">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0CED7DC9-F604-404C-BF1E-FA46ECD6AC8D}"/>
    </a:ext>
  </a:extLst>
</a:theme>
</file>

<file path=ppt/theme/theme4.xml><?xml version="1.0" encoding="utf-8"?>
<a:theme xmlns:a="http://schemas.openxmlformats.org/drawingml/2006/main" name="HBG-Raps">
  <a:themeElements>
    <a:clrScheme name="Raps">
      <a:dk1>
        <a:srgbClr val="1A355C"/>
      </a:dk1>
      <a:lt1>
        <a:srgbClr val="FEFFFF"/>
      </a:lt1>
      <a:dk2>
        <a:srgbClr val="EFB323"/>
      </a:dk2>
      <a:lt2>
        <a:srgbClr val="EAE8E1"/>
      </a:lt2>
      <a:accent1>
        <a:srgbClr val="E25103"/>
      </a:accent1>
      <a:accent2>
        <a:srgbClr val="1A355C"/>
      </a:accent2>
      <a:accent3>
        <a:srgbClr val="D9281C"/>
      </a:accent3>
      <a:accent4>
        <a:srgbClr val="75222E"/>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A4E0B890-6B5B-8B48-8C83-0617A08EA4BC}"/>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Project Team Document" ma:contentTypeID="0x010100B16161C1156749828247A73D7190880000F142D64C5524479287B1CAE1A74A2E58007E24D18843C84942B3DE52C27A7983C6" ma:contentTypeVersion="8" ma:contentTypeDescription="Project Team Document Content Type" ma:contentTypeScope="" ma:versionID="6c355f726919782d4b52e5a07df5ba7e">
  <xsd:schema xmlns:xsd="http://www.w3.org/2001/XMLSchema" xmlns:xs="http://www.w3.org/2001/XMLSchema" xmlns:p="http://schemas.microsoft.com/office/2006/metadata/properties" xmlns:ns2="66a23404-d4dd-442b-8e22-6abfd5039510" xmlns:ns3="926b2424-fd85-4030-bcb9-ed83bdc65e04" targetNamespace="http://schemas.microsoft.com/office/2006/metadata/properties" ma:root="true" ma:fieldsID="7cf9e1a60f971a271f53b4377d1c3bc5" ns2:_="" ns3:_="">
    <xsd:import namespace="66a23404-d4dd-442b-8e22-6abfd5039510"/>
    <xsd:import namespace="926b2424-fd85-4030-bcb9-ed83bdc65e04"/>
    <xsd:element name="properties">
      <xsd:complexType>
        <xsd:sequence>
          <xsd:element name="documentManagement">
            <xsd:complexType>
              <xsd:all>
                <xsd:element ref="ns2:f1aee8533cf548f1ae3f00b1ba124e03" minOccurs="0"/>
                <xsd:element ref="ns2:TaxCatchAll" minOccurs="0"/>
                <xsd:element ref="ns2:TaxCatchAllLabel" minOccurs="0"/>
                <xsd:element ref="ns2:b89223313b284f2a879bf9c1e2dff829" minOccurs="0"/>
                <xsd:element ref="ns3:MediaServiceMetadata" minOccurs="0"/>
                <xsd:element ref="ns3:MediaServiceFastMetadata"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a23404-d4dd-442b-8e22-6abfd5039510" elementFormDefault="qualified">
    <xsd:import namespace="http://schemas.microsoft.com/office/2006/documentManagement/types"/>
    <xsd:import namespace="http://schemas.microsoft.com/office/infopath/2007/PartnerControls"/>
    <xsd:element name="f1aee8533cf548f1ae3f00b1ba124e03" ma:index="8" nillable="true" ma:taxonomy="true" ma:internalName="f1aee8533cf548f1ae3f00b1ba124e03" ma:taxonomyFieldName="DWDivisions" ma:displayName="Förvaltning/bolag" ma:default="1;#Stadsledningsförvaltningen|b6fc8a29-992e-469d-83ac-4d8ea7b94e08" ma:fieldId="{f1aee853-3cf5-48f1-ae3f-00b1ba124e03}" ma:taxonomyMulti="true" ma:sspId="754130b2-2ff3-49ba-9a00-32ff45e7998b" ma:termSetId="575a2405-2654-44ea-af94-f4d16c8f5d45"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84f4a411-5fcc-49b5-b74f-f98e155e3808}" ma:internalName="TaxCatchAll" ma:showField="CatchAllData" ma:web="66a23404-d4dd-442b-8e22-6abfd5039510">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84f4a411-5fcc-49b5-b74f-f98e155e3808}" ma:internalName="TaxCatchAllLabel" ma:readOnly="true" ma:showField="CatchAllDataLabel" ma:web="66a23404-d4dd-442b-8e22-6abfd5039510">
      <xsd:complexType>
        <xsd:complexContent>
          <xsd:extension base="dms:MultiChoiceLookup">
            <xsd:sequence>
              <xsd:element name="Value" type="dms:Lookup" maxOccurs="unbounded" minOccurs="0" nillable="true"/>
            </xsd:sequence>
          </xsd:extension>
        </xsd:complexContent>
      </xsd:complexType>
    </xsd:element>
    <xsd:element name="b89223313b284f2a879bf9c1e2dff829" ma:index="12" nillable="true" ma:taxonomy="true" ma:internalName="b89223313b284f2a879bf9c1e2dff829" ma:taxonomyFieldName="DWTaxonomyDocumentType" ma:displayName="Dokumenttyp (taggar)" ma:fieldId="{b8922331-3b28-4f2a-879b-f9c1e2dff829}" ma:sspId="754130b2-2ff3-49ba-9a00-32ff45e7998b" ma:termSetId="8d307d21-41b6-4f7d-a6c8-085fb531d5a1" ma:anchorId="00000000-0000-0000-0000-000000000000" ma:open="false" ma:isKeyword="false">
      <xsd:complexType>
        <xsd:sequence>
          <xsd:element ref="pc:Terms" minOccurs="0" maxOccurs="1"/>
        </xsd:sequence>
      </xsd:complexType>
    </xsd:element>
    <xsd:element name="SharedWithUsers" ma:index="16"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26b2424-fd85-4030-bcb9-ed83bdc65e04"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66a23404-d4dd-442b-8e22-6abfd5039510">
      <Value>1</Value>
    </TaxCatchAll>
    <f1aee8533cf548f1ae3f00b1ba124e03 xmlns="66a23404-d4dd-442b-8e22-6abfd5039510">
      <Terms xmlns="http://schemas.microsoft.com/office/infopath/2007/PartnerControls">
        <TermInfo xmlns="http://schemas.microsoft.com/office/infopath/2007/PartnerControls">
          <TermName xmlns="http://schemas.microsoft.com/office/infopath/2007/PartnerControls">Stadsledningsförvaltningen</TermName>
          <TermId xmlns="http://schemas.microsoft.com/office/infopath/2007/PartnerControls">b6fc8a29-992e-469d-83ac-4d8ea7b94e08</TermId>
        </TermInfo>
      </Terms>
    </f1aee8533cf548f1ae3f00b1ba124e03>
    <b89223313b284f2a879bf9c1e2dff829 xmlns="66a23404-d4dd-442b-8e22-6abfd5039510">
      <Terms xmlns="http://schemas.microsoft.com/office/infopath/2007/PartnerControls"/>
    </b89223313b284f2a879bf9c1e2dff829>
  </documentManagement>
</p:properties>
</file>

<file path=customXml/itemProps1.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2.xml><?xml version="1.0" encoding="utf-8"?>
<ds:datastoreItem xmlns:ds="http://schemas.openxmlformats.org/officeDocument/2006/customXml" ds:itemID="{3C6725E2-865F-49BA-922D-E0C4F4F78E3F}">
  <ds:schemaRefs>
    <ds:schemaRef ds:uri="66a23404-d4dd-442b-8e22-6abfd5039510"/>
    <ds:schemaRef ds:uri="926b2424-fd85-4030-bcb9-ed83bdc65e0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0512BB2-E732-436A-B277-2DBDCAA4D4D2}">
  <ds:schemaRefs>
    <ds:schemaRef ds:uri="66a23404-d4dd-442b-8e22-6abfd5039510"/>
    <ds:schemaRef ds:uri="926b2424-fd85-4030-bcb9-ed83bdc65e0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HBG_PPT_Mall</Template>
  <Application>Microsoft Office PowerPoint</Application>
  <PresentationFormat>Widescreen</PresentationFormat>
  <Slides>7</Slides>
  <Notes>7</Notes>
  <HiddenSlides>2</HiddenSlides>
  <ScaleCrop>false</ScaleCrop>
  <HeadingPairs>
    <vt:vector size="4" baseType="variant">
      <vt:variant>
        <vt:lpstr>Theme</vt:lpstr>
      </vt:variant>
      <vt:variant>
        <vt:i4>4</vt:i4>
      </vt:variant>
      <vt:variant>
        <vt:lpstr>Slide Titles</vt:lpstr>
      </vt:variant>
      <vt:variant>
        <vt:i4>7</vt:i4>
      </vt:variant>
    </vt:vector>
  </HeadingPairs>
  <TitlesOfParts>
    <vt:vector size="11" baseType="lpstr">
      <vt:lpstr>HBG-Helsingborgstegel</vt:lpstr>
      <vt:lpstr>HBG-Pålsjö</vt:lpstr>
      <vt:lpstr>HBG-Vintersund</vt:lpstr>
      <vt:lpstr>HBG-Raps</vt:lpstr>
      <vt:lpstr>Krigsplacering</vt:lpstr>
      <vt:lpstr>Krigsplacering är en försäkring</vt:lpstr>
      <vt:lpstr>Vad innebär en krigsplacering? </vt:lpstr>
      <vt:lpstr>Så här har vi tänkt på förvaltningen</vt:lpstr>
      <vt:lpstr>Frågor? Reflektioner?</vt:lpstr>
      <vt:lpstr>Exempel på fler projekt inom stadens arbete med civil beredskap</vt:lpstr>
      <vt:lpstr>Bakgrund till arbetet med civil beredskap</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Krigsplacering (Civilt försvar)</dc:title>
  <dc:creator>Tapper Martina - SLF</dc:creator>
  <cp:revision>1</cp:revision>
  <dcterms:created xsi:type="dcterms:W3CDTF">2023-03-07T09:51:05Z</dcterms:created>
  <dcterms:modified xsi:type="dcterms:W3CDTF">2023-03-16T14:36:47Z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0x010100B16161C1156749828247A73D7190880000F142D64C5524479287B1CAE1A74A2E58007E24D18843C84942B3DE52C27A7983C6</vt:lpwstr>
  </property>
  <property fmtid="{D5CDD505-2E9C-101B-9397-08002B2CF9AE}" pid="3" name="DWDivisions">
    <vt:lpwstr>1;#Stadsledningsförvaltningen|b6fc8a29-992e-469d-83ac-4d8ea7b94e08</vt:lpwstr>
  </property>
  <property fmtid="{D5CDD505-2E9C-101B-9397-08002B2CF9AE}" pid="4" name="DWTaxonomyDocumentType">
    <vt:lpwstr/>
  </property>
</Properties>
</file>