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28"/>
  </p:notesMasterIdLst>
  <p:handoutMasterIdLst>
    <p:handoutMasterId r:id="rId29"/>
  </p:handoutMasterIdLst>
  <p:sldIdLst>
    <p:sldId id="996" r:id="rId11"/>
    <p:sldId id="990" r:id="rId12"/>
    <p:sldId id="979" r:id="rId13"/>
    <p:sldId id="980" r:id="rId14"/>
    <p:sldId id="981" r:id="rId15"/>
    <p:sldId id="982" r:id="rId16"/>
    <p:sldId id="983" r:id="rId17"/>
    <p:sldId id="984" r:id="rId18"/>
    <p:sldId id="985" r:id="rId19"/>
    <p:sldId id="986" r:id="rId20"/>
    <p:sldId id="987" r:id="rId21"/>
    <p:sldId id="989" r:id="rId22"/>
    <p:sldId id="991" r:id="rId23"/>
    <p:sldId id="992" r:id="rId24"/>
    <p:sldId id="993" r:id="rId25"/>
    <p:sldId id="994" r:id="rId26"/>
    <p:sldId id="995" r:id="rId27"/>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Helsingborg Sans" pitchFamily="2" charset="0"/>
      <p:regular r:id="rId34"/>
      <p:bold r:id="rId35"/>
    </p:embeddedFont>
    <p:embeddedFont>
      <p:font typeface="Roboto Light" panose="02000000000000000000" pitchFamily="2" charset="0"/>
      <p:regular r:id="rId36"/>
      <p:italic r:id="rId37"/>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B4"/>
    <a:srgbClr val="F74200"/>
    <a:srgbClr val="FCB000"/>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6327" autoAdjust="0"/>
  </p:normalViewPr>
  <p:slideViewPr>
    <p:cSldViewPr snapToGrid="0">
      <p:cViewPr varScale="1">
        <p:scale>
          <a:sx n="159" d="100"/>
          <a:sy n="159" d="100"/>
        </p:scale>
        <p:origin x="150" y="132"/>
      </p:cViewPr>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font" Target="fonts/font5.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font" Target="fonts/font4.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2023-06-30</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2023-06-30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endParaRPr lang="sv-SE" dirty="0"/>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endParaRPr lang="sv-SE" dirty="0"/>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dirty="0"/>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dirty="0"/>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dirty="0"/>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ikoner för att lägga till innehåll</a:t>
            </a:r>
          </a:p>
          <a:p>
            <a:pPr lvl="1"/>
            <a:endParaRPr lang="sv-SE" dirty="0"/>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dirty="0"/>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dirty="0"/>
              <a:t>Klicka på ikonen för att </a:t>
            </a:r>
            <a:br>
              <a:rPr lang="sv-SE" dirty="0"/>
            </a:br>
            <a:r>
              <a:rPr lang="sv-SE" dirty="0"/>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dirty="0"/>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dirty="0"/>
              <a:t>Klicka på ikonen för att </a:t>
            </a:r>
            <a:br>
              <a:rPr lang="sv-SE" dirty="0"/>
            </a:br>
            <a:r>
              <a:rPr lang="sv-SE" dirty="0"/>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dirty="0"/>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dirty="0"/>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dirty="0"/>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6845B16B-F75C-16DA-4966-193E64E627BE}"/>
              </a:ext>
            </a:extLst>
          </p:cNvPr>
          <p:cNvPicPr>
            <a:picLocks noChangeAspect="1"/>
          </p:cNvPicPr>
          <p:nvPr/>
        </p:nvPicPr>
        <p:blipFill rotWithShape="1">
          <a:blip r:embed="rId2">
            <a:extLst>
              <a:ext uri="{28A0092B-C50C-407E-A947-70E740481C1C}">
                <a14:useLocalDpi xmlns:a14="http://schemas.microsoft.com/office/drawing/2010/main" val="0"/>
              </a:ext>
            </a:extLst>
          </a:blip>
          <a:srcRect b="15652"/>
          <a:stretch/>
        </p:blipFill>
        <p:spPr>
          <a:xfrm>
            <a:off x="0" y="-1"/>
            <a:ext cx="12192000" cy="6858001"/>
          </a:xfrm>
          <a:prstGeom prst="rect">
            <a:avLst/>
          </a:prstGeom>
        </p:spPr>
      </p:pic>
      <p:sp>
        <p:nvSpPr>
          <p:cNvPr id="11" name="Rektangel 10">
            <a:extLst>
              <a:ext uri="{FF2B5EF4-FFF2-40B4-BE49-F238E27FC236}">
                <a16:creationId xmlns:a16="http://schemas.microsoft.com/office/drawing/2014/main" id="{3C097173-E32E-9CB5-DE2A-27F6E72E33E4}"/>
              </a:ext>
            </a:extLst>
          </p:cNvPr>
          <p:cNvSpPr/>
          <p:nvPr/>
        </p:nvSpPr>
        <p:spPr>
          <a:xfrm>
            <a:off x="0" y="4686300"/>
            <a:ext cx="12192000" cy="2171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9">
            <a:extLst>
              <a:ext uri="{FF2B5EF4-FFF2-40B4-BE49-F238E27FC236}">
                <a16:creationId xmlns:a16="http://schemas.microsoft.com/office/drawing/2014/main" id="{47217165-7FE8-4B40-2FBB-C75C55B639B3}"/>
              </a:ext>
            </a:extLst>
          </p:cNvPr>
          <p:cNvSpPr>
            <a:spLocks noGrp="1"/>
          </p:cNvSpPr>
          <p:nvPr>
            <p:ph type="ctrTitle"/>
          </p:nvPr>
        </p:nvSpPr>
        <p:spPr>
          <a:xfrm>
            <a:off x="486092" y="5094604"/>
            <a:ext cx="11606848" cy="498598"/>
          </a:xfrm>
        </p:spPr>
        <p:txBody>
          <a:bodyPr/>
          <a:lstStyle/>
          <a:p>
            <a:r>
              <a:rPr lang="sv-SE" sz="3600" dirty="0">
                <a:solidFill>
                  <a:schemeClr val="bg1"/>
                </a:solidFill>
              </a:rPr>
              <a:t>Planera och följa upp mål och ekonomi i nämnden</a:t>
            </a:r>
          </a:p>
        </p:txBody>
      </p:sp>
      <p:sp>
        <p:nvSpPr>
          <p:cNvPr id="13" name="Underrubrik 10">
            <a:extLst>
              <a:ext uri="{FF2B5EF4-FFF2-40B4-BE49-F238E27FC236}">
                <a16:creationId xmlns:a16="http://schemas.microsoft.com/office/drawing/2014/main" id="{B06AAF7C-370E-4F85-A32E-AA83A59583F6}"/>
              </a:ext>
            </a:extLst>
          </p:cNvPr>
          <p:cNvSpPr txBox="1">
            <a:spLocks/>
          </p:cNvSpPr>
          <p:nvPr/>
        </p:nvSpPr>
        <p:spPr>
          <a:xfrm>
            <a:off x="387032" y="5783581"/>
            <a:ext cx="10875328" cy="800100"/>
          </a:xfrm>
          <a:prstGeom prst="rect">
            <a:avLst/>
          </a:prstGeom>
        </p:spPr>
        <p:txBody>
          <a:bodyPr>
            <a:normAutofit/>
          </a:bodyPr>
          <a:lst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sv-SE" sz="1800" dirty="0">
                <a:solidFill>
                  <a:schemeClr val="bg1"/>
                </a:solidFill>
              </a:rPr>
              <a:t>Mål och ekonomi är namnet på den politiska planerings- och uppföljningsprocessen. I processen sätter nämnden inriktning och mål, fastställer budget samt följer upp resultat och ekonomi.</a:t>
            </a:r>
          </a:p>
        </p:txBody>
      </p:sp>
      <p:pic>
        <p:nvPicPr>
          <p:cNvPr id="14" name="Bildobjekt 13" descr="En bild som visar text, Teckensnitt, design, logotyp&#10;&#10;Automatiskt genererad beskrivning">
            <a:extLst>
              <a:ext uri="{FF2B5EF4-FFF2-40B4-BE49-F238E27FC236}">
                <a16:creationId xmlns:a16="http://schemas.microsoft.com/office/drawing/2014/main" id="{BAD1CEDC-6761-3FCA-5C1A-7753E62A45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601" y="4206161"/>
            <a:ext cx="936000" cy="936000"/>
          </a:xfrm>
          <a:prstGeom prst="rect">
            <a:avLst/>
          </a:prstGeom>
        </p:spPr>
      </p:pic>
    </p:spTree>
    <p:extLst>
      <p:ext uri="{BB962C8B-B14F-4D97-AF65-F5344CB8AC3E}">
        <p14:creationId xmlns:p14="http://schemas.microsoft.com/office/powerpoint/2010/main" val="231347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 name="Rak pil 5">
            <a:extLst>
              <a:ext uri="{FF2B5EF4-FFF2-40B4-BE49-F238E27FC236}">
                <a16:creationId xmlns:a16="http://schemas.microsoft.com/office/drawing/2014/main" id="{AD47198A-0C4C-B0C6-DE85-4FC17451A84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20ECCA0F-6634-F0DB-56C1-27B175DB2EBA}"/>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8" name="textruta 17">
            <a:extLst>
              <a:ext uri="{FF2B5EF4-FFF2-40B4-BE49-F238E27FC236}">
                <a16:creationId xmlns:a16="http://schemas.microsoft.com/office/drawing/2014/main" id="{EE2FCEC3-46D3-5178-0AC3-A9A9152B723A}"/>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p:txBody>
          <a:bodyPr/>
          <a:lstStyle/>
          <a:p>
            <a:r>
              <a:rPr lang="sv-SE" dirty="0"/>
              <a:t>Planera mål och ekonomi</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type="subTitle" idx="1"/>
          </p:nvPr>
        </p:nvSpPr>
        <p:spPr>
          <a:xfrm>
            <a:off x="874713" y="2026812"/>
            <a:ext cx="9144000" cy="1655233"/>
          </a:xfrm>
        </p:spPr>
        <p:txBody>
          <a:bodyPr/>
          <a:lstStyle/>
          <a:p>
            <a:r>
              <a:rPr lang="sv-SE" sz="1600" b="0" dirty="0">
                <a:latin typeface="+mn-lt"/>
              </a:rPr>
              <a:t>Stadens planeringsprocess för mål och ekonomi innefattar att ange inriktning och mål och fastställa drift- och investeringsbudget. I kommunstyrelsens planeringsanvisningar får nämnderna i uppdrag att ta fram förslag till inriktning, mål och ekonomi. Därefter följer dialogmöten. I juni beslutar kommun-fullmäktige om inriktning, mål och ekonomisk tilldelning för stadens nämnder samt för staden som helhet. I slutet på året beslutar nämnden om internbudgeten.</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1944827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ak pil 5">
            <a:extLst>
              <a:ext uri="{FF2B5EF4-FFF2-40B4-BE49-F238E27FC236}">
                <a16:creationId xmlns:a16="http://schemas.microsoft.com/office/drawing/2014/main" id="{403DD5BD-DD05-0A0E-A18B-21ED6792172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6"/>
            <a:ext cx="1048038" cy="4243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F93EF70A-2472-0A4D-2CF2-F4CF6AACEEC7}"/>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18768"/>
            <a:ext cx="2700000" cy="493775"/>
          </a:xfrm>
          <a:prstGeom prst="rect">
            <a:avLst/>
          </a:prstGeom>
          <a:noFill/>
        </p:spPr>
        <p:txBody>
          <a:bodyPr wrap="square" lIns="144000" tIns="108000" rIns="144000" rtlCol="0" anchor="ctr">
            <a:spAutoFit/>
          </a:bodyPr>
          <a:lstStyle/>
          <a:p>
            <a:pPr>
              <a:defRPr/>
            </a:pPr>
            <a:r>
              <a:rPr lang="sv-SE" sz="1100" dirty="0">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4" name="textruta 3">
            <a:extLst>
              <a:ext uri="{FF2B5EF4-FFF2-40B4-BE49-F238E27FC236}">
                <a16:creationId xmlns:a16="http://schemas.microsoft.com/office/drawing/2014/main" id="{8F4B40D8-F5B0-2A7B-33ED-FD20D8D1F6A5}"/>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pPr>
              <a:spcAft>
                <a:spcPts val="600"/>
              </a:spcAft>
            </a:pPr>
            <a:r>
              <a:rPr lang="sv-SE" sz="1600" dirty="0"/>
              <a:t>I början av året presenterar förvaltningen sin nulägesanalys för nämnden med stöd av en nulägeskarta.</a:t>
            </a:r>
          </a:p>
          <a:p>
            <a:pPr>
              <a:spcBef>
                <a:spcPts val="600"/>
              </a:spcBef>
            </a:pPr>
            <a:r>
              <a:rPr lang="sv-SE" sz="1600" dirty="0"/>
              <a:t>Genom nulägesanalysen försöker vi skapa en objektiv och faktabaserad bild av vårt nuläge genom att bland annat titta på behoven hos de vi finns till för, verksamhetens resultat och utmaningar.</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Nulägesanalys</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376215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9"/>
            <a:ext cx="842298" cy="5213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ak pil 5">
            <a:extLst>
              <a:ext uri="{FF2B5EF4-FFF2-40B4-BE49-F238E27FC236}">
                <a16:creationId xmlns:a16="http://schemas.microsoft.com/office/drawing/2014/main" id="{403DD5BD-DD05-0A0E-A18B-21ED6792172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6"/>
            <a:ext cx="1048038" cy="4243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71E09CD5-CBE6-F6E3-E10C-EF26FDDC9BDA}"/>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18768"/>
            <a:ext cx="2700000" cy="493775"/>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57331"/>
            <a:ext cx="2700000" cy="493775"/>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effectLst/>
                <a:uLnTx/>
                <a:uFillTx/>
                <a:ea typeface="Roboto" charset="0"/>
                <a:cs typeface="Arial" panose="020B0604020202020204" pitchFamily="34" charset="0"/>
              </a:rPr>
            </a:br>
            <a:r>
              <a:rPr kumimoji="0" lang="sv-SE" sz="1100" b="0" i="0" u="none" strike="noStrike" kern="1200" cap="none" spc="0" normalizeH="0" baseline="0" noProof="0" dirty="0">
                <a:ln>
                  <a:noFill/>
                </a:ln>
                <a:effectLst/>
                <a:uLnTx/>
                <a:uFillTx/>
                <a:ea typeface="Roboto" charset="0"/>
                <a:cs typeface="Arial" panose="020B0604020202020204" pitchFamily="34" charset="0"/>
              </a:rPr>
              <a:t>och ekonomi till stadens nämnder </a:t>
            </a:r>
          </a:p>
        </p:txBody>
      </p:sp>
      <p:sp>
        <p:nvSpPr>
          <p:cNvPr id="4" name="textruta 3">
            <a:extLst>
              <a:ext uri="{FF2B5EF4-FFF2-40B4-BE49-F238E27FC236}">
                <a16:creationId xmlns:a16="http://schemas.microsoft.com/office/drawing/2014/main" id="{4BE40F53-BDD3-FFE1-1428-A91FA99910C4}"/>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231815" cy="4973635"/>
          </a:xfrm>
        </p:spPr>
        <p:txBody>
          <a:bodyPr/>
          <a:lstStyle/>
          <a:p>
            <a:pPr>
              <a:spcAft>
                <a:spcPts val="600"/>
              </a:spcAft>
            </a:pPr>
            <a:r>
              <a:rPr lang="sv-SE" sz="1600" dirty="0"/>
              <a:t>I februari tar kommunstyrelsen beslut om stadens planeringsanvisningar för mål och ekonomi.</a:t>
            </a:r>
          </a:p>
          <a:p>
            <a:pPr>
              <a:spcBef>
                <a:spcPts val="600"/>
              </a:spcBef>
              <a:spcAft>
                <a:spcPts val="600"/>
              </a:spcAft>
            </a:pPr>
            <a:r>
              <a:rPr lang="sv-SE" sz="1600" dirty="0"/>
              <a:t>Anvisningarna kommuniceras till stadens nämnder som får i uppdrag att ta fram förslag till inriktning, mål och ekonomi för nämnden.</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Planeringsanvisningar</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266294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ak pil 5">
            <a:extLst>
              <a:ext uri="{FF2B5EF4-FFF2-40B4-BE49-F238E27FC236}">
                <a16:creationId xmlns:a16="http://schemas.microsoft.com/office/drawing/2014/main" id="{403DD5BD-DD05-0A0E-A18B-21ED6792172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879375A2-01C1-28BF-BF58-11B5D0B8D545}"/>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198267"/>
            <a:ext cx="2664000" cy="478387"/>
          </a:xfrm>
          <a:prstGeom prst="rect">
            <a:avLst/>
          </a:prstGeom>
          <a:noFill/>
        </p:spPr>
        <p:txBody>
          <a:bodyPr wrap="square" lIns="144000" tIns="108000" rIns="144000" rtlCol="0" anchor="ctr">
            <a:spAutoFit/>
          </a:bodyPr>
          <a:lstStyle/>
          <a:p>
            <a:pPr>
              <a:defRPr/>
            </a:pPr>
            <a:r>
              <a:rPr lang="sv-SE" sz="1050" dirty="0">
                <a:ea typeface="Roboto" charset="0"/>
                <a:cs typeface="Arial" panose="020B0604020202020204" pitchFamily="34" charset="0"/>
              </a:rPr>
              <a:t>Dialog i nämnden om inriktning, mål</a:t>
            </a:r>
            <a:br>
              <a:rPr lang="sv-SE" sz="1050" dirty="0">
                <a:ea typeface="Roboto" charset="0"/>
                <a:cs typeface="Arial" panose="020B0604020202020204" pitchFamily="34" charset="0"/>
              </a:rPr>
            </a:br>
            <a:r>
              <a:rPr lang="sv-SE" sz="1050" dirty="0">
                <a:ea typeface="Roboto" charset="0"/>
                <a:cs typeface="Arial" panose="020B0604020202020204" pitchFamily="34" charset="0"/>
              </a:rPr>
              <a:t>och ekonomi</a:t>
            </a:r>
            <a:endParaRPr lang="sv-SE" sz="900" dirty="0">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4" name="textruta 3">
            <a:extLst>
              <a:ext uri="{FF2B5EF4-FFF2-40B4-BE49-F238E27FC236}">
                <a16:creationId xmlns:a16="http://schemas.microsoft.com/office/drawing/2014/main" id="{B099E625-48E1-072A-FB7C-D6381ACF7A2A}"/>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r>
              <a:rPr lang="sv-SE" sz="1600" dirty="0"/>
              <a:t>I februari och mars har nämnden och förvaltningen en dialog om prioriteringar utifrån planerings-anvisningarna, förvaltningens nulägesanalys och politiska viljeinriktningar och ambitioner. Dialogen är en del i arbetet med att ta fram nämndens förslag till inriktning och mål samt drift- och investeringsbudget.</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Dialog i nämnden</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3154380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ak pil 5">
            <a:extLst>
              <a:ext uri="{FF2B5EF4-FFF2-40B4-BE49-F238E27FC236}">
                <a16:creationId xmlns:a16="http://schemas.microsoft.com/office/drawing/2014/main" id="{403DD5BD-DD05-0A0E-A18B-21ED6792172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D978EF70-EE1C-8696-E059-5F7A11037F39}"/>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07742"/>
            <a:ext cx="2700000" cy="478387"/>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4" name="textruta 3">
            <a:extLst>
              <a:ext uri="{FF2B5EF4-FFF2-40B4-BE49-F238E27FC236}">
                <a16:creationId xmlns:a16="http://schemas.microsoft.com/office/drawing/2014/main" id="{3FC09B92-05BE-CADF-4D95-FDFCE8B8CAB4}"/>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pPr>
              <a:spcAft>
                <a:spcPts val="600"/>
              </a:spcAft>
            </a:pPr>
            <a:r>
              <a:rPr lang="sv-SE" sz="1600" dirty="0"/>
              <a:t>I mars eller i början av april beslutar nämnden om sitt förslag till inriktning, mål och ekonomi.</a:t>
            </a:r>
          </a:p>
          <a:p>
            <a:pPr>
              <a:spcBef>
                <a:spcPts val="600"/>
              </a:spcBef>
            </a:pPr>
            <a:r>
              <a:rPr lang="sv-SE" sz="1600" dirty="0"/>
              <a:t>Nämnden överlämnar sitt förslag till kommunstyrelsen i mitten av april.</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Nämndens förslag</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1778646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 name="Rak pil 5">
            <a:extLst>
              <a:ext uri="{FF2B5EF4-FFF2-40B4-BE49-F238E27FC236}">
                <a16:creationId xmlns:a16="http://schemas.microsoft.com/office/drawing/2014/main" id="{4DB0F237-73C4-2FAE-E961-5FE77719EAB2}"/>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20ECCA0F-6634-F0DB-56C1-27B175DB2EBA}"/>
              </a:ext>
            </a:extLst>
          </p:cNvPr>
          <p:cNvSpPr/>
          <p:nvPr/>
        </p:nvSpPr>
        <p:spPr>
          <a:xfrm>
            <a:off x="6910814" y="5254172"/>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8" name="textruta 17">
            <a:extLst>
              <a:ext uri="{FF2B5EF4-FFF2-40B4-BE49-F238E27FC236}">
                <a16:creationId xmlns:a16="http://schemas.microsoft.com/office/drawing/2014/main" id="{EE2FCEC3-46D3-5178-0AC3-A9A9152B723A}"/>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effectLst/>
                <a:uLnTx/>
                <a:uFillTx/>
                <a:ea typeface="Roboto" charset="0"/>
                <a:cs typeface="Arial" panose="020B0604020202020204" pitchFamily="34" charset="0"/>
              </a:rPr>
              <a:t>Majoritetsberedningen och nämnderna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r>
              <a:rPr lang="sv-SE" sz="1600" dirty="0"/>
              <a:t>I april bjuder kommunstyrelsens ordförande in majoritetsberedningen, nämndernas ordförande från de styrande och förvaltningen till en dialog om nämndernas inlämnade förslag till inriktning, mål och ekonomi.</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Dialogmöte med de styrande</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353138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ak pil 5">
            <a:extLst>
              <a:ext uri="{FF2B5EF4-FFF2-40B4-BE49-F238E27FC236}">
                <a16:creationId xmlns:a16="http://schemas.microsoft.com/office/drawing/2014/main" id="{403DD5BD-DD05-0A0E-A18B-21ED6792172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BFB9C959-027D-8637-0163-525D7D5B3EF1}"/>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4" name="textruta 3">
            <a:extLst>
              <a:ext uri="{FF2B5EF4-FFF2-40B4-BE49-F238E27FC236}">
                <a16:creationId xmlns:a16="http://schemas.microsoft.com/office/drawing/2014/main" id="{CD277C16-FCFE-5B59-9D8A-9BE487E184D6}"/>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r>
              <a:rPr lang="sv-SE" sz="1600" dirty="0"/>
              <a:t>I maj bjuder ekonomidirektören in representanter från oppositionen, förvaltningschefer och berörda tjänstepersoner till dialog om nämndernas förslag till inriktning, mål och ekonomi.</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Dialogmöte med oppositionen</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4191614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ak pil 5">
            <a:extLst>
              <a:ext uri="{FF2B5EF4-FFF2-40B4-BE49-F238E27FC236}">
                <a16:creationId xmlns:a16="http://schemas.microsoft.com/office/drawing/2014/main" id="{403DD5BD-DD05-0A0E-A18B-21ED6792172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88702BD8-1E5D-2F40-E011-98DF992AA0AA}"/>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4" name="textruta 3">
            <a:extLst>
              <a:ext uri="{FF2B5EF4-FFF2-40B4-BE49-F238E27FC236}">
                <a16:creationId xmlns:a16="http://schemas.microsoft.com/office/drawing/2014/main" id="{3D2BB481-9569-48D4-7BEB-094853D64FD1}"/>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r>
              <a:rPr lang="sv-SE" sz="1600" dirty="0"/>
              <a:t>I juni beslutar kommunfullmäktige om inriktning, mål och ekonomisk tilldelning för stadens nämnder samt för staden som helhet.</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Kommunfullmäktigebeslut</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2924447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16" idx="2"/>
          </p:cNvCxnSpPr>
          <p:nvPr/>
        </p:nvCxnSpPr>
        <p:spPr>
          <a:xfrm>
            <a:off x="3006775" y="3869292"/>
            <a:ext cx="1381915" cy="10782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 name="Rak pil 5">
            <a:extLst>
              <a:ext uri="{FF2B5EF4-FFF2-40B4-BE49-F238E27FC236}">
                <a16:creationId xmlns:a16="http://schemas.microsoft.com/office/drawing/2014/main" id="{65E308B2-69BD-CE48-E091-44DC54F277D8}"/>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0BA2427E-CC7F-9A9A-D7ED-D4C4CDF3C48D}"/>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0129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4" name="textruta 3">
            <a:extLst>
              <a:ext uri="{FF2B5EF4-FFF2-40B4-BE49-F238E27FC236}">
                <a16:creationId xmlns:a16="http://schemas.microsoft.com/office/drawing/2014/main" id="{154C8E85-2116-8F82-03DC-E277ACA202BF}"/>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pPr>
              <a:spcAft>
                <a:spcPts val="600"/>
              </a:spcAft>
            </a:pPr>
            <a:r>
              <a:rPr lang="sv-SE" sz="1600" dirty="0"/>
              <a:t>Förvaltningschefen tar årligen fram förvaltningens verksamhetsplan utifrån nämndens inriktning och mål, ekonomiska förutsättningar samt förvaltningens nulägesanalys. Förvaltningens verksamhetsplan ger ledning och stöd till verksamheternas planering (verksamhetsområde, avdelning eller enhet).</a:t>
            </a:r>
          </a:p>
          <a:p>
            <a:pPr>
              <a:spcBef>
                <a:spcPts val="600"/>
              </a:spcBef>
            </a:pPr>
            <a:r>
              <a:rPr lang="sv-SE" sz="1600" dirty="0"/>
              <a:t>Senast den 30 september fastställer förvaltningschefen förvaltningens verksamhetsplan och informerar nämnden under hösten. Verksamhetsplanen uppdateras vid behov under året.</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Förvaltningens verksamhetsplan</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3179" y="3183448"/>
            <a:ext cx="3568700" cy="3568700"/>
          </a:xfrm>
          <a:prstGeom prst="rect">
            <a:avLst/>
          </a:prstGeom>
        </p:spPr>
      </p:pic>
    </p:spTree>
    <p:extLst>
      <p:ext uri="{BB962C8B-B14F-4D97-AF65-F5344CB8AC3E}">
        <p14:creationId xmlns:p14="http://schemas.microsoft.com/office/powerpoint/2010/main" val="270095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068516" y="3904218"/>
            <a:ext cx="842298" cy="5213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 8">
            <a:extLst>
              <a:ext uri="{FF2B5EF4-FFF2-40B4-BE49-F238E27FC236}">
                <a16:creationId xmlns:a16="http://schemas.microsoft.com/office/drawing/2014/main" id="{8D791854-6538-F0A7-E6DC-2FC68F3C42DC}"/>
              </a:ext>
            </a:extLst>
          </p:cNvPr>
          <p:cNvCxnSpPr>
            <a:cxnSpLocks/>
          </p:cNvCxnSpPr>
          <p:nvPr/>
        </p:nvCxnSpPr>
        <p:spPr>
          <a:xfrm flipH="1">
            <a:off x="6505380" y="4875017"/>
            <a:ext cx="405436" cy="103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ak pil 7">
            <a:extLst>
              <a:ext uri="{FF2B5EF4-FFF2-40B4-BE49-F238E27FC236}">
                <a16:creationId xmlns:a16="http://schemas.microsoft.com/office/drawing/2014/main" id="{DA3B5D68-7410-AD7B-6F94-8C915047680F}"/>
              </a:ext>
            </a:extLst>
          </p:cNvPr>
          <p:cNvCxnSpPr>
            <a:cxnSpLocks/>
            <a:stCxn id="14" idx="1"/>
          </p:cNvCxnSpPr>
          <p:nvPr/>
        </p:nvCxnSpPr>
        <p:spPr>
          <a:xfrm flipH="1" flipV="1">
            <a:off x="5710034" y="6207061"/>
            <a:ext cx="1200782" cy="3068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a:stCxn id="35" idx="2"/>
          </p:cNvCxnSpPr>
          <p:nvPr/>
        </p:nvCxnSpPr>
        <p:spPr>
          <a:xfrm>
            <a:off x="3031263" y="3879790"/>
            <a:ext cx="1357427" cy="9732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ak pil 5">
            <a:extLst>
              <a:ext uri="{FF2B5EF4-FFF2-40B4-BE49-F238E27FC236}">
                <a16:creationId xmlns:a16="http://schemas.microsoft.com/office/drawing/2014/main" id="{403DD5BD-DD05-0A0E-A18B-21ED6792172F}"/>
              </a:ext>
            </a:extLst>
          </p:cNvPr>
          <p:cNvCxnSpPr>
            <a:cxnSpLocks/>
          </p:cNvCxnSpPr>
          <p:nvPr/>
        </p:nvCxnSpPr>
        <p:spPr>
          <a:xfrm flipH="1" flipV="1">
            <a:off x="6400085" y="5463969"/>
            <a:ext cx="510731" cy="298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flipV="1">
            <a:off x="6283447" y="5728874"/>
            <a:ext cx="627369" cy="2639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 3">
            <a:extLst>
              <a:ext uri="{FF2B5EF4-FFF2-40B4-BE49-F238E27FC236}">
                <a16:creationId xmlns:a16="http://schemas.microsoft.com/office/drawing/2014/main" id="{B278C7AA-923C-1C36-8BFB-4C1D64F5FC0A}"/>
              </a:ext>
            </a:extLst>
          </p:cNvPr>
          <p:cNvCxnSpPr>
            <a:cxnSpLocks/>
          </p:cNvCxnSpPr>
          <p:nvPr/>
        </p:nvCxnSpPr>
        <p:spPr>
          <a:xfrm flipH="1">
            <a:off x="6370020" y="4261408"/>
            <a:ext cx="55879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232150" y="5165424"/>
            <a:ext cx="720079" cy="2281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ak pil 1">
            <a:extLst>
              <a:ext uri="{FF2B5EF4-FFF2-40B4-BE49-F238E27FC236}">
                <a16:creationId xmlns:a16="http://schemas.microsoft.com/office/drawing/2014/main" id="{C0C8E835-BA32-12A1-5478-A7DFE4FE6702}"/>
              </a:ext>
            </a:extLst>
          </p:cNvPr>
          <p:cNvCxnSpPr>
            <a:cxnSpLocks/>
            <a:stCxn id="24" idx="1"/>
          </p:cNvCxnSpPr>
          <p:nvPr/>
        </p:nvCxnSpPr>
        <p:spPr>
          <a:xfrm flipH="1">
            <a:off x="5862776" y="3365655"/>
            <a:ext cx="1048038" cy="42435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091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681263" y="3411790"/>
            <a:ext cx="2700000" cy="468000"/>
          </a:xfrm>
          <a:prstGeom prst="rect">
            <a:avLst/>
          </a:prstGeom>
          <a:noFill/>
          <a:ln>
            <a:solidFill>
              <a:srgbClr val="00C3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7DFB4871-C1B8-830C-F609-579F86DB6253}"/>
              </a:ext>
            </a:extLst>
          </p:cNvPr>
          <p:cNvSpPr/>
          <p:nvPr/>
        </p:nvSpPr>
        <p:spPr>
          <a:xfrm>
            <a:off x="6910814" y="628874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77674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42DB078-4BA0-6EF5-BFEF-23B92D855934}"/>
              </a:ext>
            </a:extLst>
          </p:cNvPr>
          <p:cNvSpPr/>
          <p:nvPr/>
        </p:nvSpPr>
        <p:spPr>
          <a:xfrm>
            <a:off x="6910814" y="4721628"/>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209631"/>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677090"/>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3A974474-75ED-CAF5-9A5D-218701802F41}"/>
              </a:ext>
            </a:extLst>
          </p:cNvPr>
          <p:cNvSpPr/>
          <p:nvPr/>
        </p:nvSpPr>
        <p:spPr>
          <a:xfrm>
            <a:off x="6910814" y="314454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3775EBCC-E058-7DF1-ED5F-C66F95C6C147}"/>
              </a:ext>
            </a:extLst>
          </p:cNvPr>
          <p:cNvSpPr/>
          <p:nvPr/>
        </p:nvSpPr>
        <p:spPr>
          <a:xfrm>
            <a:off x="6910814" y="5254172"/>
            <a:ext cx="2700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393579"/>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Förvaltningens verksamhetsplan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50" dirty="0">
                <a:solidFill>
                  <a:schemeClr val="bg1"/>
                </a:solidFill>
                <a:ea typeface="Roboto" charset="0"/>
                <a:cs typeface="Arial" panose="020B0604020202020204" pitchFamily="34" charset="0"/>
              </a:rPr>
              <a:t>Fastställs av förvaltningschefen</a:t>
            </a:r>
            <a:endPar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endParaRPr>
          </a:p>
        </p:txBody>
      </p:sp>
      <p:sp>
        <p:nvSpPr>
          <p:cNvPr id="24" name="textruta 23">
            <a:extLst>
              <a:ext uri="{FF2B5EF4-FFF2-40B4-BE49-F238E27FC236}">
                <a16:creationId xmlns:a16="http://schemas.microsoft.com/office/drawing/2014/main" id="{CFC32BFC-C462-86C2-BAD3-4BD032FE9F3C}"/>
              </a:ext>
            </a:extLst>
          </p:cNvPr>
          <p:cNvSpPr txBox="1"/>
          <p:nvPr/>
        </p:nvSpPr>
        <p:spPr>
          <a:xfrm>
            <a:off x="6910814" y="3131655"/>
            <a:ext cx="2700000" cy="468000"/>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Presentation av nulägesanalys och nulägeskarta för nämnden</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203460"/>
            <a:ext cx="2664000" cy="468000"/>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Dialog i nämnden om inriktning, mål</a:t>
            </a:r>
            <a:br>
              <a:rPr lang="sv-SE" sz="1050" dirty="0">
                <a:solidFill>
                  <a:schemeClr val="bg1"/>
                </a:solidFill>
                <a:ea typeface="Roboto" charset="0"/>
                <a:cs typeface="Arial" panose="020B0604020202020204" pitchFamily="34" charset="0"/>
              </a:rPr>
            </a:br>
            <a:r>
              <a:rPr lang="sv-SE" sz="1050" dirty="0">
                <a:solidFill>
                  <a:schemeClr val="bg1"/>
                </a:solidFill>
                <a:ea typeface="Roboto" charset="0"/>
                <a:cs typeface="Arial" panose="020B0604020202020204" pitchFamily="34" charset="0"/>
              </a:rPr>
              <a:t>och ekonomi</a:t>
            </a:r>
            <a:endParaRPr lang="sv-SE" sz="900" dirty="0">
              <a:solidFill>
                <a:schemeClr val="bg1"/>
              </a:solidFill>
              <a:ea typeface="Roboto" charset="0"/>
              <a:cs typeface="Arial" panose="020B0604020202020204" pitchFamily="34" charset="0"/>
            </a:endParaRP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75886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Oppositionen och förvaltningarna</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656775" y="3473043"/>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Nämndbeslut om internbudget</a:t>
            </a:r>
          </a:p>
        </p:txBody>
      </p:sp>
      <p:sp>
        <p:nvSpPr>
          <p:cNvPr id="14" name="textruta 13">
            <a:extLst>
              <a:ext uri="{FF2B5EF4-FFF2-40B4-BE49-F238E27FC236}">
                <a16:creationId xmlns:a16="http://schemas.microsoft.com/office/drawing/2014/main" id="{E35EC448-9665-1D6F-4B04-FBE88C693EB3}"/>
              </a:ext>
            </a:extLst>
          </p:cNvPr>
          <p:cNvSpPr txBox="1"/>
          <p:nvPr/>
        </p:nvSpPr>
        <p:spPr>
          <a:xfrm>
            <a:off x="6910816" y="627987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Kommunfullmäktigebeslut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Mål och ekonomi för staden och nämnderna</a:t>
            </a:r>
          </a:p>
        </p:txBody>
      </p:sp>
      <p:sp>
        <p:nvSpPr>
          <p:cNvPr id="12" name="textruta 11">
            <a:extLst>
              <a:ext uri="{FF2B5EF4-FFF2-40B4-BE49-F238E27FC236}">
                <a16:creationId xmlns:a16="http://schemas.microsoft.com/office/drawing/2014/main" id="{72250916-6993-6ED1-B9F3-CEFCBCE41C3B}"/>
              </a:ext>
            </a:extLst>
          </p:cNvPr>
          <p:cNvSpPr txBox="1"/>
          <p:nvPr/>
        </p:nvSpPr>
        <p:spPr>
          <a:xfrm>
            <a:off x="6910816" y="4712935"/>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chemeClr val="bg1"/>
                </a:solidFill>
                <a:effectLst/>
                <a:uLnTx/>
                <a:uFillTx/>
                <a:ea typeface="Roboto" charset="0"/>
                <a:cs typeface="Arial" panose="020B0604020202020204" pitchFamily="34" charset="0"/>
              </a:rPr>
              <a:t>Beslut i nämnden om förslag till inriktning, mål och ekonomi</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670218"/>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Planeringsanvisningar för mål</a:t>
            </a:r>
            <a:b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b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och ekonomi till stadens nämnder </a:t>
            </a:r>
          </a:p>
        </p:txBody>
      </p:sp>
      <p:sp>
        <p:nvSpPr>
          <p:cNvPr id="8" name="textruta 7">
            <a:extLst>
              <a:ext uri="{FF2B5EF4-FFF2-40B4-BE49-F238E27FC236}">
                <a16:creationId xmlns:a16="http://schemas.microsoft.com/office/drawing/2014/main" id="{434198C1-8AEC-703E-93E7-04791C81E80B}"/>
              </a:ext>
            </a:extLst>
          </p:cNvPr>
          <p:cNvSpPr txBox="1"/>
          <p:nvPr/>
        </p:nvSpPr>
        <p:spPr>
          <a:xfrm>
            <a:off x="6910816" y="5239252"/>
            <a:ext cx="2700000" cy="468000"/>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Dialogmöten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50" b="0" i="0" u="none" strike="noStrike" kern="1200" cap="none" spc="0" normalizeH="0" baseline="0" noProof="0" dirty="0">
                <a:ln>
                  <a:noFill/>
                </a:ln>
                <a:solidFill>
                  <a:schemeClr val="bg1"/>
                </a:solidFill>
                <a:effectLst/>
                <a:uLnTx/>
                <a:uFillTx/>
                <a:ea typeface="Roboto" charset="0"/>
                <a:cs typeface="Arial" panose="020B0604020202020204" pitchFamily="34" charset="0"/>
              </a:rPr>
              <a:t>Majoritetsberedningen och nämnderna</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sz="quarter" idx="10"/>
          </p:nvPr>
        </p:nvSpPr>
        <p:spPr>
          <a:xfrm>
            <a:off x="874711" y="1337260"/>
            <a:ext cx="9576882" cy="4973635"/>
          </a:xfrm>
        </p:spPr>
        <p:txBody>
          <a:bodyPr/>
          <a:lstStyle/>
          <a:p>
            <a:r>
              <a:rPr lang="sv-SE" sz="1600" dirty="0"/>
              <a:t>Under hösten har nämnden och förvaltningen en dialog om nämndens internbudget. Dialogen utgår från kommunfullmäktiges beslut i juni om ekonomisk tilldelning. I november eller december beslutar nämnden om internbudgeten där det framgår hur nämnden fördelar den ekonomiska tilldelningen inom verksamheten.</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70385"/>
            <a:ext cx="9576883" cy="553998"/>
          </a:xfrm>
        </p:spPr>
        <p:txBody>
          <a:bodyPr/>
          <a:lstStyle/>
          <a:p>
            <a:r>
              <a:rPr lang="sv-SE" dirty="0"/>
              <a:t>Internbudget</a:t>
            </a:r>
          </a:p>
        </p:txBody>
      </p:sp>
      <p:pic>
        <p:nvPicPr>
          <p:cNvPr id="3" name="Bildobjekt 2" descr="En bild som visar cirkel, skärmbild, Färggrann, Grafik&#10;&#10;Automatiskt genererad beskrivning">
            <a:extLst>
              <a:ext uri="{FF2B5EF4-FFF2-40B4-BE49-F238E27FC236}">
                <a16:creationId xmlns:a16="http://schemas.microsoft.com/office/drawing/2014/main" id="{C3CC0FF6-1AD8-F67D-AFFF-151FCA0B1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8837" y="3188041"/>
            <a:ext cx="3568700" cy="3568700"/>
          </a:xfrm>
          <a:prstGeom prst="rect">
            <a:avLst/>
          </a:prstGeom>
        </p:spPr>
      </p:pic>
    </p:spTree>
    <p:extLst>
      <p:ext uri="{BB962C8B-B14F-4D97-AF65-F5344CB8AC3E}">
        <p14:creationId xmlns:p14="http://schemas.microsoft.com/office/powerpoint/2010/main" val="4200367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Rak pil 6">
            <a:extLst>
              <a:ext uri="{FF2B5EF4-FFF2-40B4-BE49-F238E27FC236}">
                <a16:creationId xmlns:a16="http://schemas.microsoft.com/office/drawing/2014/main" id="{C754656F-8AE3-447B-0999-204B8201013F}"/>
              </a:ext>
            </a:extLst>
          </p:cNvPr>
          <p:cNvCxnSpPr>
            <a:cxnSpLocks/>
          </p:cNvCxnSpPr>
          <p:nvPr/>
        </p:nvCxnSpPr>
        <p:spPr>
          <a:xfrm>
            <a:off x="3775852" y="4614866"/>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a:off x="6096000" y="6069062"/>
            <a:ext cx="8148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181350" y="5241624"/>
            <a:ext cx="770879" cy="243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Rak pil 9">
            <a:extLst>
              <a:ext uri="{FF2B5EF4-FFF2-40B4-BE49-F238E27FC236}">
                <a16:creationId xmlns:a16="http://schemas.microsoft.com/office/drawing/2014/main" id="{25496667-8633-266C-3B33-51B473685243}"/>
              </a:ext>
            </a:extLst>
          </p:cNvPr>
          <p:cNvCxnSpPr>
            <a:cxnSpLocks/>
            <a:stCxn id="5" idx="1"/>
          </p:cNvCxnSpPr>
          <p:nvPr/>
        </p:nvCxnSpPr>
        <p:spPr>
          <a:xfrm flipH="1">
            <a:off x="6195060" y="4090353"/>
            <a:ext cx="715754" cy="549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853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075852" y="4376993"/>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8529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474F482D-5721-FA9C-5FC9-7B4A6D66CB01}"/>
              </a:ext>
            </a:extLst>
          </p:cNvPr>
          <p:cNvSpPr/>
          <p:nvPr/>
        </p:nvSpPr>
        <p:spPr>
          <a:xfrm>
            <a:off x="6910814" y="4501585"/>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a:extLst>
              <a:ext uri="{FF2B5EF4-FFF2-40B4-BE49-F238E27FC236}">
                <a16:creationId xmlns:a16="http://schemas.microsoft.com/office/drawing/2014/main" id="{DA6A7619-ADC9-DB3A-9216-7D5E1F2A8709}"/>
              </a:ext>
            </a:extLst>
          </p:cNvPr>
          <p:cNvSpPr/>
          <p:nvPr/>
        </p:nvSpPr>
        <p:spPr>
          <a:xfrm>
            <a:off x="6910814" y="3863226"/>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541530"/>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augusti</a:t>
            </a:r>
          </a:p>
        </p:txBody>
      </p:sp>
      <p:sp>
        <p:nvSpPr>
          <p:cNvPr id="22" name="textruta 21">
            <a:extLst>
              <a:ext uri="{FF2B5EF4-FFF2-40B4-BE49-F238E27FC236}">
                <a16:creationId xmlns:a16="http://schemas.microsoft.com/office/drawing/2014/main" id="{B0796BF0-889E-0248-D0DE-4070CA994573}"/>
              </a:ext>
            </a:extLst>
          </p:cNvPr>
          <p:cNvSpPr txBox="1"/>
          <p:nvPr/>
        </p:nvSpPr>
        <p:spPr>
          <a:xfrm>
            <a:off x="6910815" y="4490220"/>
            <a:ext cx="2664000" cy="478387"/>
          </a:xfrm>
          <a:prstGeom prst="rect">
            <a:avLst/>
          </a:prstGeom>
          <a:noFill/>
        </p:spPr>
        <p:txBody>
          <a:bodyPr wrap="square" lIns="144000" tIns="108000" rIns="144000" rtlCol="0" anchor="ctr">
            <a:spAutoFit/>
          </a:bodyPr>
          <a:lstStyle/>
          <a:p>
            <a:pPr>
              <a:defRPr/>
            </a:pPr>
            <a:r>
              <a:rPr lang="sv-SE" sz="1050" dirty="0">
                <a:solidFill>
                  <a:schemeClr val="bg1"/>
                </a:solidFill>
                <a:ea typeface="Roboto" charset="0"/>
                <a:cs typeface="Arial" panose="020B0604020202020204" pitchFamily="34" charset="0"/>
              </a:rPr>
              <a:t>Kontinuerlig dialog under året</a:t>
            </a:r>
          </a:p>
          <a:p>
            <a:pPr>
              <a:defRPr/>
            </a:pPr>
            <a:r>
              <a:rPr lang="sv-SE" sz="1050" dirty="0">
                <a:solidFill>
                  <a:schemeClr val="bg1"/>
                </a:solidFill>
                <a:ea typeface="Roboto" charset="0"/>
                <a:cs typeface="Arial" panose="020B0604020202020204" pitchFamily="34" charset="0"/>
              </a:rPr>
              <a:t>Förvaltningen och nämnden</a:t>
            </a: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906813"/>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april</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078576" y="4438246"/>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Resultatdialog med de styrande</a:t>
            </a:r>
          </a:p>
        </p:txBody>
      </p:sp>
      <p:sp>
        <p:nvSpPr>
          <p:cNvPr id="5" name="textruta 4">
            <a:extLst>
              <a:ext uri="{FF2B5EF4-FFF2-40B4-BE49-F238E27FC236}">
                <a16:creationId xmlns:a16="http://schemas.microsoft.com/office/drawing/2014/main" id="{B0B36762-E4BF-EC7E-4C97-37CE13F85082}"/>
              </a:ext>
            </a:extLst>
          </p:cNvPr>
          <p:cNvSpPr txBox="1"/>
          <p:nvPr/>
        </p:nvSpPr>
        <p:spPr>
          <a:xfrm>
            <a:off x="6910814" y="3928104"/>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Årsbokslut och årsredovisning</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p:txBody>
          <a:bodyPr/>
          <a:lstStyle/>
          <a:p>
            <a:r>
              <a:rPr lang="sv-SE" dirty="0"/>
              <a:t>Följa upp mål och ekonomi</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type="subTitle" idx="1"/>
          </p:nvPr>
        </p:nvSpPr>
        <p:spPr>
          <a:xfrm>
            <a:off x="874713" y="2026812"/>
            <a:ext cx="9144000" cy="1258461"/>
          </a:xfrm>
        </p:spPr>
        <p:txBody>
          <a:bodyPr>
            <a:normAutofit/>
          </a:bodyPr>
          <a:lstStyle/>
          <a:p>
            <a:r>
              <a:rPr lang="sv-SE" sz="1600" b="0" dirty="0">
                <a:latin typeface="+mn-lt"/>
              </a:rPr>
              <a:t>Stadens uppföljningsprocess för mål och ekonomi innebär att vi följer upp och analyserar verksamheten och ekonomin hos nämnden. Förvaltningen har en kontinuerlig dialog med nämnden under året och återkopplar dessutom i två delårsrapporter och i årsbokslutet. Dessa rapporter är också underlag för återkopplingen till kommunfullmäktige.</a:t>
            </a:r>
          </a:p>
        </p:txBody>
      </p:sp>
      <p:pic>
        <p:nvPicPr>
          <p:cNvPr id="2" name="Bildobjekt 1" descr="En bild som visar cirkel, skärmbild&#10;&#10;Automatiskt genererad beskrivning">
            <a:extLst>
              <a:ext uri="{FF2B5EF4-FFF2-40B4-BE49-F238E27FC236}">
                <a16:creationId xmlns:a16="http://schemas.microsoft.com/office/drawing/2014/main" id="{0A16C975-423D-2286-372E-4212845DD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0795" y="3280355"/>
            <a:ext cx="3568700" cy="3568700"/>
          </a:xfrm>
          <a:prstGeom prst="rect">
            <a:avLst/>
          </a:prstGeom>
        </p:spPr>
      </p:pic>
    </p:spTree>
    <p:extLst>
      <p:ext uri="{BB962C8B-B14F-4D97-AF65-F5344CB8AC3E}">
        <p14:creationId xmlns:p14="http://schemas.microsoft.com/office/powerpoint/2010/main" val="2017673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Rak pil 6">
            <a:extLst>
              <a:ext uri="{FF2B5EF4-FFF2-40B4-BE49-F238E27FC236}">
                <a16:creationId xmlns:a16="http://schemas.microsoft.com/office/drawing/2014/main" id="{C754656F-8AE3-447B-0999-204B8201013F}"/>
              </a:ext>
            </a:extLst>
          </p:cNvPr>
          <p:cNvCxnSpPr>
            <a:cxnSpLocks/>
          </p:cNvCxnSpPr>
          <p:nvPr/>
        </p:nvCxnSpPr>
        <p:spPr>
          <a:xfrm>
            <a:off x="3775852" y="4614866"/>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a:off x="6096000" y="6069062"/>
            <a:ext cx="8148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181350" y="5241624"/>
            <a:ext cx="770879" cy="243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Rak pil 9">
            <a:extLst>
              <a:ext uri="{FF2B5EF4-FFF2-40B4-BE49-F238E27FC236}">
                <a16:creationId xmlns:a16="http://schemas.microsoft.com/office/drawing/2014/main" id="{5E660195-0AE8-239E-C807-8C6CBE867454}"/>
              </a:ext>
            </a:extLst>
          </p:cNvPr>
          <p:cNvCxnSpPr>
            <a:cxnSpLocks/>
            <a:stCxn id="9" idx="1"/>
          </p:cNvCxnSpPr>
          <p:nvPr/>
        </p:nvCxnSpPr>
        <p:spPr>
          <a:xfrm flipH="1">
            <a:off x="6195060" y="4090353"/>
            <a:ext cx="715754" cy="549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853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075852" y="4376993"/>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8529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FA1F3424-799B-B4A8-0E2C-0224BDB13726}"/>
              </a:ext>
            </a:extLst>
          </p:cNvPr>
          <p:cNvSpPr/>
          <p:nvPr/>
        </p:nvSpPr>
        <p:spPr>
          <a:xfrm>
            <a:off x="6910814" y="4501585"/>
            <a:ext cx="2700000"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B62DE80C-2AA7-68AE-08DC-68D3536B35D6}"/>
              </a:ext>
            </a:extLst>
          </p:cNvPr>
          <p:cNvSpPr/>
          <p:nvPr/>
        </p:nvSpPr>
        <p:spPr>
          <a:xfrm>
            <a:off x="6910814" y="3863226"/>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541530"/>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augusti</a:t>
            </a: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906813"/>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april</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078576" y="4438246"/>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Resultatdialog med de styrande</a:t>
            </a:r>
          </a:p>
        </p:txBody>
      </p:sp>
      <p:sp>
        <p:nvSpPr>
          <p:cNvPr id="4" name="textruta 3">
            <a:extLst>
              <a:ext uri="{FF2B5EF4-FFF2-40B4-BE49-F238E27FC236}">
                <a16:creationId xmlns:a16="http://schemas.microsoft.com/office/drawing/2014/main" id="{F4EBB5FF-6495-9EA6-63D0-B8FAB17AD47C}"/>
              </a:ext>
            </a:extLst>
          </p:cNvPr>
          <p:cNvSpPr txBox="1"/>
          <p:nvPr/>
        </p:nvSpPr>
        <p:spPr>
          <a:xfrm>
            <a:off x="6910815" y="4494067"/>
            <a:ext cx="2664000" cy="470692"/>
          </a:xfrm>
          <a:prstGeom prst="rect">
            <a:avLst/>
          </a:prstGeom>
          <a:noFill/>
        </p:spPr>
        <p:txBody>
          <a:bodyPr wrap="square" lIns="144000" tIns="108000" rIns="144000" rtlCol="0" anchor="ctr">
            <a:spAutoFit/>
          </a:bodyPr>
          <a:lstStyle/>
          <a:p>
            <a:pPr>
              <a:defRPr/>
            </a:pPr>
            <a:r>
              <a:rPr lang="sv-SE" sz="1100" dirty="0">
                <a:ea typeface="Roboto" charset="0"/>
                <a:cs typeface="Arial" panose="020B0604020202020204" pitchFamily="34" charset="0"/>
              </a:rPr>
              <a:t>Kontinuerlig dialog under året</a:t>
            </a:r>
            <a:endParaRPr lang="sv-SE" sz="1050" dirty="0">
              <a:ea typeface="Roboto" charset="0"/>
              <a:cs typeface="Arial" panose="020B0604020202020204" pitchFamily="34" charset="0"/>
            </a:endParaRPr>
          </a:p>
          <a:p>
            <a:pPr>
              <a:defRPr/>
            </a:pPr>
            <a:r>
              <a:rPr lang="sv-SE" sz="950" dirty="0">
                <a:ea typeface="Roboto" charset="0"/>
                <a:cs typeface="Arial" panose="020B0604020202020204" pitchFamily="34" charset="0"/>
              </a:rPr>
              <a:t>Förvaltningen och nämnden</a:t>
            </a:r>
          </a:p>
        </p:txBody>
      </p:sp>
      <p:sp>
        <p:nvSpPr>
          <p:cNvPr id="9" name="textruta 8">
            <a:extLst>
              <a:ext uri="{FF2B5EF4-FFF2-40B4-BE49-F238E27FC236}">
                <a16:creationId xmlns:a16="http://schemas.microsoft.com/office/drawing/2014/main" id="{8083EC33-893E-00BA-E3CB-5EC901353319}"/>
              </a:ext>
            </a:extLst>
          </p:cNvPr>
          <p:cNvSpPr txBox="1"/>
          <p:nvPr/>
        </p:nvSpPr>
        <p:spPr>
          <a:xfrm>
            <a:off x="6910814" y="3928104"/>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Årsbokslut och årsredovisning</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type="body" sz="half" idx="2"/>
          </p:nvPr>
        </p:nvSpPr>
        <p:spPr>
          <a:xfrm>
            <a:off x="874712" y="1363800"/>
            <a:ext cx="9576883" cy="1635801"/>
          </a:xfrm>
        </p:spPr>
        <p:txBody>
          <a:bodyPr>
            <a:noAutofit/>
          </a:bodyPr>
          <a:lstStyle/>
          <a:p>
            <a:r>
              <a:rPr lang="sv-SE" b="0" dirty="0">
                <a:latin typeface="+mn-lt"/>
              </a:rPr>
              <a:t>Kommunfullmäktige har beslutat om uppdrag, inriktning och mål för nämnden. Förvaltningen arbetar utifrån detta och har en kontinuerlig dialog med nämnden om utvecklingen inom dessa tre områden.</a:t>
            </a:r>
          </a:p>
        </p:txBody>
      </p:sp>
      <p:pic>
        <p:nvPicPr>
          <p:cNvPr id="2" name="Bildobjekt 1" descr="En bild som visar cirkel, skärmbild&#10;&#10;Automatiskt genererad beskrivning">
            <a:extLst>
              <a:ext uri="{FF2B5EF4-FFF2-40B4-BE49-F238E27FC236}">
                <a16:creationId xmlns:a16="http://schemas.microsoft.com/office/drawing/2014/main" id="{0A16C975-423D-2286-372E-4212845DD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0795" y="3280355"/>
            <a:ext cx="3568700" cy="3568700"/>
          </a:xfrm>
          <a:prstGeom prst="rect">
            <a:avLst/>
          </a:prstGeom>
        </p:spPr>
      </p:pic>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96925"/>
            <a:ext cx="9576883" cy="553998"/>
          </a:xfrm>
        </p:spPr>
        <p:txBody>
          <a:bodyPr/>
          <a:lstStyle/>
          <a:p>
            <a:r>
              <a:rPr lang="sv-SE" dirty="0"/>
              <a:t>Kontinuerlig dialog</a:t>
            </a:r>
          </a:p>
        </p:txBody>
      </p:sp>
    </p:spTree>
    <p:extLst>
      <p:ext uri="{BB962C8B-B14F-4D97-AF65-F5344CB8AC3E}">
        <p14:creationId xmlns:p14="http://schemas.microsoft.com/office/powerpoint/2010/main" val="2284296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Rak pil 6">
            <a:extLst>
              <a:ext uri="{FF2B5EF4-FFF2-40B4-BE49-F238E27FC236}">
                <a16:creationId xmlns:a16="http://schemas.microsoft.com/office/drawing/2014/main" id="{C754656F-8AE3-447B-0999-204B8201013F}"/>
              </a:ext>
            </a:extLst>
          </p:cNvPr>
          <p:cNvCxnSpPr>
            <a:cxnSpLocks/>
          </p:cNvCxnSpPr>
          <p:nvPr/>
        </p:nvCxnSpPr>
        <p:spPr>
          <a:xfrm>
            <a:off x="3775852" y="4614866"/>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a:off x="6096000" y="6069062"/>
            <a:ext cx="8148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181350" y="5241624"/>
            <a:ext cx="770879" cy="243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Rak pil 9">
            <a:extLst>
              <a:ext uri="{FF2B5EF4-FFF2-40B4-BE49-F238E27FC236}">
                <a16:creationId xmlns:a16="http://schemas.microsoft.com/office/drawing/2014/main" id="{907ACB2A-122F-BEB7-7280-00993AF488A6}"/>
              </a:ext>
            </a:extLst>
          </p:cNvPr>
          <p:cNvCxnSpPr>
            <a:cxnSpLocks/>
            <a:stCxn id="9" idx="1"/>
          </p:cNvCxnSpPr>
          <p:nvPr/>
        </p:nvCxnSpPr>
        <p:spPr>
          <a:xfrm flipH="1">
            <a:off x="6195060" y="4090353"/>
            <a:ext cx="715754" cy="549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853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075852" y="4376993"/>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852948"/>
            <a:ext cx="2700000"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A6D78EAA-A36A-38EE-23C8-72AEDA34FA5C}"/>
              </a:ext>
            </a:extLst>
          </p:cNvPr>
          <p:cNvSpPr/>
          <p:nvPr/>
        </p:nvSpPr>
        <p:spPr>
          <a:xfrm>
            <a:off x="6910814" y="4501585"/>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694ACC86-FCFE-B8D6-2C0C-3B84B5CA68A8}"/>
              </a:ext>
            </a:extLst>
          </p:cNvPr>
          <p:cNvSpPr/>
          <p:nvPr/>
        </p:nvSpPr>
        <p:spPr>
          <a:xfrm>
            <a:off x="6910814" y="3863226"/>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541530"/>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augusti</a:t>
            </a: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906813"/>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Delårsrapport mål och ekonomi april</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078576" y="4438246"/>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Resultatdialog med de styrande</a:t>
            </a:r>
          </a:p>
        </p:txBody>
      </p:sp>
      <p:sp>
        <p:nvSpPr>
          <p:cNvPr id="4" name="textruta 3">
            <a:extLst>
              <a:ext uri="{FF2B5EF4-FFF2-40B4-BE49-F238E27FC236}">
                <a16:creationId xmlns:a16="http://schemas.microsoft.com/office/drawing/2014/main" id="{13619CEE-B580-2C5C-BF04-126AEAA8F0F8}"/>
              </a:ext>
            </a:extLst>
          </p:cNvPr>
          <p:cNvSpPr txBox="1"/>
          <p:nvPr/>
        </p:nvSpPr>
        <p:spPr>
          <a:xfrm>
            <a:off x="6910815" y="4494067"/>
            <a:ext cx="2664000" cy="470692"/>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Kontinuerlig dialog under året</a:t>
            </a:r>
            <a:endParaRPr lang="sv-SE" sz="1050" dirty="0">
              <a:solidFill>
                <a:schemeClr val="bg1"/>
              </a:solidFill>
              <a:ea typeface="Roboto" charset="0"/>
              <a:cs typeface="Arial" panose="020B0604020202020204" pitchFamily="34" charset="0"/>
            </a:endParaRPr>
          </a:p>
          <a:p>
            <a:pPr>
              <a:defRPr/>
            </a:pPr>
            <a:r>
              <a:rPr lang="sv-SE" sz="950" dirty="0">
                <a:solidFill>
                  <a:schemeClr val="bg1"/>
                </a:solidFill>
                <a:ea typeface="Roboto" charset="0"/>
                <a:cs typeface="Arial" panose="020B0604020202020204" pitchFamily="34" charset="0"/>
              </a:rPr>
              <a:t>Förvaltningen och nämnden</a:t>
            </a:r>
          </a:p>
        </p:txBody>
      </p:sp>
      <p:sp>
        <p:nvSpPr>
          <p:cNvPr id="9" name="textruta 8">
            <a:extLst>
              <a:ext uri="{FF2B5EF4-FFF2-40B4-BE49-F238E27FC236}">
                <a16:creationId xmlns:a16="http://schemas.microsoft.com/office/drawing/2014/main" id="{A05E77B9-9730-7C19-34C0-0373FA4C7CC3}"/>
              </a:ext>
            </a:extLst>
          </p:cNvPr>
          <p:cNvSpPr txBox="1"/>
          <p:nvPr/>
        </p:nvSpPr>
        <p:spPr>
          <a:xfrm>
            <a:off x="6910814" y="3928104"/>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Årsbokslut och årsredovisning</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type="body" sz="half" idx="2"/>
          </p:nvPr>
        </p:nvSpPr>
        <p:spPr>
          <a:xfrm>
            <a:off x="874712" y="1363800"/>
            <a:ext cx="9576883" cy="1635801"/>
          </a:xfrm>
        </p:spPr>
        <p:txBody>
          <a:bodyPr>
            <a:noAutofit/>
          </a:bodyPr>
          <a:lstStyle/>
          <a:p>
            <a:pPr>
              <a:spcAft>
                <a:spcPts val="600"/>
              </a:spcAft>
            </a:pPr>
            <a:r>
              <a:rPr lang="sv-SE" b="0" dirty="0">
                <a:latin typeface="+mn-lt"/>
              </a:rPr>
              <a:t>Förvaltningen tar fram en delårsrapport efter årets första fyra månader. I delårsrapporten följer förvaltningen upp verksamheten utifrån uppdrag, inriktning och mål samt gör en ekonomisk helårsprognos och följer upp nämndens investeringar. Delårsrapport april presenteras som ett anmälningsärende i nämnden.</a:t>
            </a:r>
          </a:p>
          <a:p>
            <a:pPr>
              <a:spcBef>
                <a:spcPts val="600"/>
              </a:spcBef>
            </a:pPr>
            <a:r>
              <a:rPr lang="sv-SE" b="0" dirty="0">
                <a:latin typeface="+mn-lt"/>
              </a:rPr>
              <a:t>Nämndernas (och bolagens) delårsrapporter är underlag för koncernens delårsrapport som presenteras för kommunfullmäktige.</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96925"/>
            <a:ext cx="9576883" cy="553998"/>
          </a:xfrm>
        </p:spPr>
        <p:txBody>
          <a:bodyPr/>
          <a:lstStyle/>
          <a:p>
            <a:r>
              <a:rPr lang="sv-SE" dirty="0"/>
              <a:t>Delårsrapport april</a:t>
            </a:r>
          </a:p>
        </p:txBody>
      </p:sp>
      <p:pic>
        <p:nvPicPr>
          <p:cNvPr id="2" name="Bildobjekt 1" descr="En bild som visar cirkel, skärmbild&#10;&#10;Automatiskt genererad beskrivning">
            <a:extLst>
              <a:ext uri="{FF2B5EF4-FFF2-40B4-BE49-F238E27FC236}">
                <a16:creationId xmlns:a16="http://schemas.microsoft.com/office/drawing/2014/main" id="{0A16C975-423D-2286-372E-4212845DD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0795" y="3280355"/>
            <a:ext cx="3568700" cy="3568700"/>
          </a:xfrm>
          <a:prstGeom prst="rect">
            <a:avLst/>
          </a:prstGeom>
        </p:spPr>
      </p:pic>
    </p:spTree>
    <p:extLst>
      <p:ext uri="{BB962C8B-B14F-4D97-AF65-F5344CB8AC3E}">
        <p14:creationId xmlns:p14="http://schemas.microsoft.com/office/powerpoint/2010/main" val="1585353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Rak pil 6">
            <a:extLst>
              <a:ext uri="{FF2B5EF4-FFF2-40B4-BE49-F238E27FC236}">
                <a16:creationId xmlns:a16="http://schemas.microsoft.com/office/drawing/2014/main" id="{C754656F-8AE3-447B-0999-204B8201013F}"/>
              </a:ext>
            </a:extLst>
          </p:cNvPr>
          <p:cNvCxnSpPr>
            <a:cxnSpLocks/>
          </p:cNvCxnSpPr>
          <p:nvPr/>
        </p:nvCxnSpPr>
        <p:spPr>
          <a:xfrm>
            <a:off x="3775852" y="4614866"/>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a:off x="6096000" y="6069062"/>
            <a:ext cx="8148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181350" y="5241624"/>
            <a:ext cx="770879" cy="243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Rak pil 9">
            <a:extLst>
              <a:ext uri="{FF2B5EF4-FFF2-40B4-BE49-F238E27FC236}">
                <a16:creationId xmlns:a16="http://schemas.microsoft.com/office/drawing/2014/main" id="{A9000BD0-0211-D1CF-AA28-216C737C0AEE}"/>
              </a:ext>
            </a:extLst>
          </p:cNvPr>
          <p:cNvCxnSpPr>
            <a:cxnSpLocks/>
            <a:stCxn id="9" idx="1"/>
          </p:cNvCxnSpPr>
          <p:nvPr/>
        </p:nvCxnSpPr>
        <p:spPr>
          <a:xfrm flipH="1">
            <a:off x="6195060" y="4090353"/>
            <a:ext cx="715754" cy="549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85348"/>
            <a:ext cx="2700000"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075852" y="4376993"/>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8529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A6D78EAA-A36A-38EE-23C8-72AEDA34FA5C}"/>
              </a:ext>
            </a:extLst>
          </p:cNvPr>
          <p:cNvSpPr/>
          <p:nvPr/>
        </p:nvSpPr>
        <p:spPr>
          <a:xfrm>
            <a:off x="6910814" y="4501585"/>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424AB015-F364-B592-2778-0ED100519605}"/>
              </a:ext>
            </a:extLst>
          </p:cNvPr>
          <p:cNvSpPr/>
          <p:nvPr/>
        </p:nvSpPr>
        <p:spPr>
          <a:xfrm>
            <a:off x="6910814" y="3863226"/>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541530"/>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Delårsrapport mål och ekonomi augusti</a:t>
            </a: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906813"/>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april</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078576" y="4438246"/>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Resultatdialog med de styrande</a:t>
            </a:r>
          </a:p>
        </p:txBody>
      </p:sp>
      <p:sp>
        <p:nvSpPr>
          <p:cNvPr id="4" name="textruta 3">
            <a:extLst>
              <a:ext uri="{FF2B5EF4-FFF2-40B4-BE49-F238E27FC236}">
                <a16:creationId xmlns:a16="http://schemas.microsoft.com/office/drawing/2014/main" id="{13619CEE-B580-2C5C-BF04-126AEAA8F0F8}"/>
              </a:ext>
            </a:extLst>
          </p:cNvPr>
          <p:cNvSpPr txBox="1"/>
          <p:nvPr/>
        </p:nvSpPr>
        <p:spPr>
          <a:xfrm>
            <a:off x="6910815" y="4494067"/>
            <a:ext cx="2664000" cy="470692"/>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Kontinuerlig dialog under året</a:t>
            </a:r>
            <a:endParaRPr lang="sv-SE" sz="1050" dirty="0">
              <a:solidFill>
                <a:schemeClr val="bg1"/>
              </a:solidFill>
              <a:ea typeface="Roboto" charset="0"/>
              <a:cs typeface="Arial" panose="020B0604020202020204" pitchFamily="34" charset="0"/>
            </a:endParaRPr>
          </a:p>
          <a:p>
            <a:pPr>
              <a:defRPr/>
            </a:pPr>
            <a:r>
              <a:rPr lang="sv-SE" sz="950" dirty="0">
                <a:solidFill>
                  <a:schemeClr val="bg1"/>
                </a:solidFill>
                <a:ea typeface="Roboto" charset="0"/>
                <a:cs typeface="Arial" panose="020B0604020202020204" pitchFamily="34" charset="0"/>
              </a:rPr>
              <a:t>Förvaltningen och nämnden</a:t>
            </a:r>
          </a:p>
        </p:txBody>
      </p:sp>
      <p:sp>
        <p:nvSpPr>
          <p:cNvPr id="9" name="textruta 8">
            <a:extLst>
              <a:ext uri="{FF2B5EF4-FFF2-40B4-BE49-F238E27FC236}">
                <a16:creationId xmlns:a16="http://schemas.microsoft.com/office/drawing/2014/main" id="{ECAECE7B-03CC-4C24-C888-DDA98D8CA3EB}"/>
              </a:ext>
            </a:extLst>
          </p:cNvPr>
          <p:cNvSpPr txBox="1"/>
          <p:nvPr/>
        </p:nvSpPr>
        <p:spPr>
          <a:xfrm>
            <a:off x="6910814" y="3928104"/>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Årsbokslut och årsredovisning</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type="body" sz="half" idx="2"/>
          </p:nvPr>
        </p:nvSpPr>
        <p:spPr>
          <a:xfrm>
            <a:off x="874712" y="1363800"/>
            <a:ext cx="9576883" cy="1635801"/>
          </a:xfrm>
        </p:spPr>
        <p:txBody>
          <a:bodyPr>
            <a:noAutofit/>
          </a:bodyPr>
          <a:lstStyle/>
          <a:p>
            <a:pPr>
              <a:spcAft>
                <a:spcPts val="600"/>
              </a:spcAft>
            </a:pPr>
            <a:r>
              <a:rPr lang="sv-SE" b="0" dirty="0">
                <a:latin typeface="+mn-lt"/>
              </a:rPr>
              <a:t>Efter åtta månader upprättar staden en andra delårsrapport för koncernen. Förvaltningen följer upp och analyserar verksamheten utifrån uppdrag, inriktning och mål, ekonomiskt periodutfall och helårsprognos samt investeringar. Delårsrapport augusti är ett beslutsärende i nämnden i september.</a:t>
            </a:r>
          </a:p>
          <a:p>
            <a:pPr>
              <a:spcBef>
                <a:spcPts val="600"/>
              </a:spcBef>
            </a:pPr>
            <a:r>
              <a:rPr lang="sv-SE" b="0" dirty="0">
                <a:latin typeface="+mn-lt"/>
              </a:rPr>
              <a:t>Nämndernas (och bolagens) delårsrapporter är underlag för koncernens delårsrapport som fastställs av kommunfullmäktige i oktober.</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96925"/>
            <a:ext cx="9576883" cy="553998"/>
          </a:xfrm>
        </p:spPr>
        <p:txBody>
          <a:bodyPr/>
          <a:lstStyle/>
          <a:p>
            <a:r>
              <a:rPr lang="sv-SE" dirty="0"/>
              <a:t>Delårsrapport augusti</a:t>
            </a:r>
          </a:p>
        </p:txBody>
      </p:sp>
      <p:pic>
        <p:nvPicPr>
          <p:cNvPr id="2" name="Bildobjekt 1" descr="En bild som visar cirkel, skärmbild&#10;&#10;Automatiskt genererad beskrivning">
            <a:extLst>
              <a:ext uri="{FF2B5EF4-FFF2-40B4-BE49-F238E27FC236}">
                <a16:creationId xmlns:a16="http://schemas.microsoft.com/office/drawing/2014/main" id="{0A16C975-423D-2286-372E-4212845DD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0795" y="3280355"/>
            <a:ext cx="3568700" cy="3568700"/>
          </a:xfrm>
          <a:prstGeom prst="rect">
            <a:avLst/>
          </a:prstGeom>
        </p:spPr>
      </p:pic>
    </p:spTree>
    <p:extLst>
      <p:ext uri="{BB962C8B-B14F-4D97-AF65-F5344CB8AC3E}">
        <p14:creationId xmlns:p14="http://schemas.microsoft.com/office/powerpoint/2010/main" val="1889686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Rak pil 6">
            <a:extLst>
              <a:ext uri="{FF2B5EF4-FFF2-40B4-BE49-F238E27FC236}">
                <a16:creationId xmlns:a16="http://schemas.microsoft.com/office/drawing/2014/main" id="{C754656F-8AE3-447B-0999-204B8201013F}"/>
              </a:ext>
            </a:extLst>
          </p:cNvPr>
          <p:cNvCxnSpPr>
            <a:cxnSpLocks/>
          </p:cNvCxnSpPr>
          <p:nvPr/>
        </p:nvCxnSpPr>
        <p:spPr>
          <a:xfrm>
            <a:off x="3775852" y="4614866"/>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a:off x="6096000" y="6069062"/>
            <a:ext cx="8148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181350" y="5241624"/>
            <a:ext cx="770879" cy="243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Rak pil 9">
            <a:extLst>
              <a:ext uri="{FF2B5EF4-FFF2-40B4-BE49-F238E27FC236}">
                <a16:creationId xmlns:a16="http://schemas.microsoft.com/office/drawing/2014/main" id="{A16E28EF-3019-E495-EEE1-64D9FFDD661D}"/>
              </a:ext>
            </a:extLst>
          </p:cNvPr>
          <p:cNvCxnSpPr>
            <a:cxnSpLocks/>
            <a:stCxn id="9" idx="1"/>
          </p:cNvCxnSpPr>
          <p:nvPr/>
        </p:nvCxnSpPr>
        <p:spPr>
          <a:xfrm flipH="1">
            <a:off x="6195060" y="4090353"/>
            <a:ext cx="715754" cy="549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853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075852" y="4376993"/>
            <a:ext cx="2700000"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8529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A6D78EAA-A36A-38EE-23C8-72AEDA34FA5C}"/>
              </a:ext>
            </a:extLst>
          </p:cNvPr>
          <p:cNvSpPr/>
          <p:nvPr/>
        </p:nvSpPr>
        <p:spPr>
          <a:xfrm>
            <a:off x="6910814" y="4501585"/>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7D741048-5972-3472-D10D-1798A4D3C573}"/>
              </a:ext>
            </a:extLst>
          </p:cNvPr>
          <p:cNvSpPr/>
          <p:nvPr/>
        </p:nvSpPr>
        <p:spPr>
          <a:xfrm>
            <a:off x="6910814" y="3863226"/>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541530"/>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augusti</a:t>
            </a: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906813"/>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april</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078576" y="4438246"/>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Resultatdialog med de styrande</a:t>
            </a:r>
          </a:p>
        </p:txBody>
      </p:sp>
      <p:sp>
        <p:nvSpPr>
          <p:cNvPr id="4" name="textruta 3">
            <a:extLst>
              <a:ext uri="{FF2B5EF4-FFF2-40B4-BE49-F238E27FC236}">
                <a16:creationId xmlns:a16="http://schemas.microsoft.com/office/drawing/2014/main" id="{13619CEE-B580-2C5C-BF04-126AEAA8F0F8}"/>
              </a:ext>
            </a:extLst>
          </p:cNvPr>
          <p:cNvSpPr txBox="1"/>
          <p:nvPr/>
        </p:nvSpPr>
        <p:spPr>
          <a:xfrm>
            <a:off x="6910815" y="4494067"/>
            <a:ext cx="2664000" cy="470692"/>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Kontinuerlig dialog under året</a:t>
            </a:r>
            <a:endParaRPr lang="sv-SE" sz="1050" dirty="0">
              <a:solidFill>
                <a:schemeClr val="bg1"/>
              </a:solidFill>
              <a:ea typeface="Roboto" charset="0"/>
              <a:cs typeface="Arial" panose="020B0604020202020204" pitchFamily="34" charset="0"/>
            </a:endParaRPr>
          </a:p>
          <a:p>
            <a:pPr>
              <a:defRPr/>
            </a:pPr>
            <a:r>
              <a:rPr lang="sv-SE" sz="950" dirty="0">
                <a:solidFill>
                  <a:schemeClr val="bg1"/>
                </a:solidFill>
                <a:ea typeface="Roboto" charset="0"/>
                <a:cs typeface="Arial" panose="020B0604020202020204" pitchFamily="34" charset="0"/>
              </a:rPr>
              <a:t>Förvaltningen och nämnden</a:t>
            </a:r>
          </a:p>
        </p:txBody>
      </p:sp>
      <p:sp>
        <p:nvSpPr>
          <p:cNvPr id="9" name="textruta 8">
            <a:extLst>
              <a:ext uri="{FF2B5EF4-FFF2-40B4-BE49-F238E27FC236}">
                <a16:creationId xmlns:a16="http://schemas.microsoft.com/office/drawing/2014/main" id="{181DCA2F-6EDF-73DD-DA62-D50A0FA0CD58}"/>
              </a:ext>
            </a:extLst>
          </p:cNvPr>
          <p:cNvSpPr txBox="1"/>
          <p:nvPr/>
        </p:nvSpPr>
        <p:spPr>
          <a:xfrm>
            <a:off x="6910814" y="3928104"/>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Årsbokslut och årsredovisning</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type="body" sz="half" idx="2"/>
          </p:nvPr>
        </p:nvSpPr>
        <p:spPr>
          <a:xfrm>
            <a:off x="874712" y="1363800"/>
            <a:ext cx="9576883" cy="1635801"/>
          </a:xfrm>
        </p:spPr>
        <p:txBody>
          <a:bodyPr>
            <a:noAutofit/>
          </a:bodyPr>
          <a:lstStyle/>
          <a:p>
            <a:r>
              <a:rPr lang="sv-SE" b="0" dirty="0">
                <a:latin typeface="+mn-lt"/>
              </a:rPr>
              <a:t>I oktober bjuder kommunstyrelsens ordförande in majoritetsberedningen, nämndernas ordförande från de styrande och förvaltningarna till en dialog om nämndens resultat och prognos utifrån nämndens uppdrag, inriktning, mål och ekonomi.</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96925"/>
            <a:ext cx="9576883" cy="553998"/>
          </a:xfrm>
        </p:spPr>
        <p:txBody>
          <a:bodyPr/>
          <a:lstStyle/>
          <a:p>
            <a:r>
              <a:rPr lang="sv-SE" dirty="0"/>
              <a:t>Resultatdialog</a:t>
            </a:r>
          </a:p>
        </p:txBody>
      </p:sp>
      <p:pic>
        <p:nvPicPr>
          <p:cNvPr id="2" name="Bildobjekt 1" descr="En bild som visar cirkel, skärmbild&#10;&#10;Automatiskt genererad beskrivning">
            <a:extLst>
              <a:ext uri="{FF2B5EF4-FFF2-40B4-BE49-F238E27FC236}">
                <a16:creationId xmlns:a16="http://schemas.microsoft.com/office/drawing/2014/main" id="{0A16C975-423D-2286-372E-4212845DD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0795" y="3280355"/>
            <a:ext cx="3568700" cy="3568700"/>
          </a:xfrm>
          <a:prstGeom prst="rect">
            <a:avLst/>
          </a:prstGeom>
        </p:spPr>
      </p:pic>
    </p:spTree>
    <p:extLst>
      <p:ext uri="{BB962C8B-B14F-4D97-AF65-F5344CB8AC3E}">
        <p14:creationId xmlns:p14="http://schemas.microsoft.com/office/powerpoint/2010/main" val="3353505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Rak pil 9">
            <a:extLst>
              <a:ext uri="{FF2B5EF4-FFF2-40B4-BE49-F238E27FC236}">
                <a16:creationId xmlns:a16="http://schemas.microsoft.com/office/drawing/2014/main" id="{E4EA725A-F2AD-CEB2-6B03-21FCD6B8E475}"/>
              </a:ext>
            </a:extLst>
          </p:cNvPr>
          <p:cNvCxnSpPr>
            <a:cxnSpLocks/>
            <a:stCxn id="10" idx="1"/>
          </p:cNvCxnSpPr>
          <p:nvPr/>
        </p:nvCxnSpPr>
        <p:spPr>
          <a:xfrm flipH="1">
            <a:off x="6195060" y="4090353"/>
            <a:ext cx="715754" cy="549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ak pil 6">
            <a:extLst>
              <a:ext uri="{FF2B5EF4-FFF2-40B4-BE49-F238E27FC236}">
                <a16:creationId xmlns:a16="http://schemas.microsoft.com/office/drawing/2014/main" id="{C754656F-8AE3-447B-0999-204B8201013F}"/>
              </a:ext>
            </a:extLst>
          </p:cNvPr>
          <p:cNvCxnSpPr>
            <a:cxnSpLocks/>
          </p:cNvCxnSpPr>
          <p:nvPr/>
        </p:nvCxnSpPr>
        <p:spPr>
          <a:xfrm>
            <a:off x="3775852" y="4614866"/>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Rak pil 4">
            <a:extLst>
              <a:ext uri="{FF2B5EF4-FFF2-40B4-BE49-F238E27FC236}">
                <a16:creationId xmlns:a16="http://schemas.microsoft.com/office/drawing/2014/main" id="{6731B846-B6C9-4F49-12E7-C0163EB1604B}"/>
              </a:ext>
            </a:extLst>
          </p:cNvPr>
          <p:cNvCxnSpPr>
            <a:cxnSpLocks/>
            <a:stCxn id="20" idx="1"/>
          </p:cNvCxnSpPr>
          <p:nvPr/>
        </p:nvCxnSpPr>
        <p:spPr>
          <a:xfrm flipH="1">
            <a:off x="6096000" y="6069062"/>
            <a:ext cx="8148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ak pil 2">
            <a:extLst>
              <a:ext uri="{FF2B5EF4-FFF2-40B4-BE49-F238E27FC236}">
                <a16:creationId xmlns:a16="http://schemas.microsoft.com/office/drawing/2014/main" id="{7687447B-94D4-6CB7-3287-5A176E0759DD}"/>
              </a:ext>
            </a:extLst>
          </p:cNvPr>
          <p:cNvCxnSpPr>
            <a:cxnSpLocks/>
          </p:cNvCxnSpPr>
          <p:nvPr/>
        </p:nvCxnSpPr>
        <p:spPr>
          <a:xfrm flipV="1">
            <a:off x="3181350" y="5241624"/>
            <a:ext cx="770879" cy="243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ktangel 35">
            <a:extLst>
              <a:ext uri="{FF2B5EF4-FFF2-40B4-BE49-F238E27FC236}">
                <a16:creationId xmlns:a16="http://schemas.microsoft.com/office/drawing/2014/main" id="{23565A6E-8065-7678-375C-88BBEEBF7F32}"/>
              </a:ext>
            </a:extLst>
          </p:cNvPr>
          <p:cNvSpPr/>
          <p:nvPr/>
        </p:nvSpPr>
        <p:spPr>
          <a:xfrm>
            <a:off x="1075852" y="54853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2F3E6B9A-66E9-A527-3251-C6CD061ACB94}"/>
              </a:ext>
            </a:extLst>
          </p:cNvPr>
          <p:cNvSpPr/>
          <p:nvPr/>
        </p:nvSpPr>
        <p:spPr>
          <a:xfrm>
            <a:off x="1075852" y="4376993"/>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BC271301-106B-5989-62E9-85EC23A34E9E}"/>
              </a:ext>
            </a:extLst>
          </p:cNvPr>
          <p:cNvSpPr/>
          <p:nvPr/>
        </p:nvSpPr>
        <p:spPr>
          <a:xfrm>
            <a:off x="6910814" y="5852948"/>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A6D78EAA-A36A-38EE-23C8-72AEDA34FA5C}"/>
              </a:ext>
            </a:extLst>
          </p:cNvPr>
          <p:cNvSpPr/>
          <p:nvPr/>
        </p:nvSpPr>
        <p:spPr>
          <a:xfrm>
            <a:off x="6910814" y="4501585"/>
            <a:ext cx="2700000" cy="46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32365B36-712B-2862-3AFA-20E7B51FCB53}"/>
              </a:ext>
            </a:extLst>
          </p:cNvPr>
          <p:cNvSpPr/>
          <p:nvPr/>
        </p:nvSpPr>
        <p:spPr>
          <a:xfrm>
            <a:off x="6910814" y="3863226"/>
            <a:ext cx="2700000"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a:extLst>
              <a:ext uri="{FF2B5EF4-FFF2-40B4-BE49-F238E27FC236}">
                <a16:creationId xmlns:a16="http://schemas.microsoft.com/office/drawing/2014/main" id="{83406F47-02A0-0B37-6D74-9C932817C51A}"/>
              </a:ext>
            </a:extLst>
          </p:cNvPr>
          <p:cNvSpPr txBox="1"/>
          <p:nvPr/>
        </p:nvSpPr>
        <p:spPr>
          <a:xfrm>
            <a:off x="1078576" y="5541530"/>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augusti</a:t>
            </a:r>
          </a:p>
        </p:txBody>
      </p:sp>
      <p:sp>
        <p:nvSpPr>
          <p:cNvPr id="20" name="textruta 19">
            <a:extLst>
              <a:ext uri="{FF2B5EF4-FFF2-40B4-BE49-F238E27FC236}">
                <a16:creationId xmlns:a16="http://schemas.microsoft.com/office/drawing/2014/main" id="{1DF2BF60-755D-56BD-3BEF-17551CA965C1}"/>
              </a:ext>
            </a:extLst>
          </p:cNvPr>
          <p:cNvSpPr txBox="1"/>
          <p:nvPr/>
        </p:nvSpPr>
        <p:spPr>
          <a:xfrm>
            <a:off x="6910816" y="5906813"/>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Delårsrapport mål och ekonomi april</a:t>
            </a:r>
          </a:p>
        </p:txBody>
      </p:sp>
      <p:sp>
        <p:nvSpPr>
          <p:cNvPr id="16" name="textruta 15">
            <a:extLst>
              <a:ext uri="{FF2B5EF4-FFF2-40B4-BE49-F238E27FC236}">
                <a16:creationId xmlns:a16="http://schemas.microsoft.com/office/drawing/2014/main" id="{6D7544FB-5A26-776C-4177-D4521E681199}"/>
              </a:ext>
            </a:extLst>
          </p:cNvPr>
          <p:cNvSpPr txBox="1"/>
          <p:nvPr/>
        </p:nvSpPr>
        <p:spPr>
          <a:xfrm>
            <a:off x="1078576" y="4438246"/>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chemeClr val="bg1"/>
                </a:solidFill>
                <a:effectLst/>
                <a:uLnTx/>
                <a:uFillTx/>
                <a:ea typeface="Roboto" charset="0"/>
                <a:cs typeface="Arial" panose="020B0604020202020204" pitchFamily="34" charset="0"/>
              </a:rPr>
              <a:t>Resultatdialog med de styrande</a:t>
            </a:r>
          </a:p>
        </p:txBody>
      </p:sp>
      <p:sp>
        <p:nvSpPr>
          <p:cNvPr id="4" name="textruta 3">
            <a:extLst>
              <a:ext uri="{FF2B5EF4-FFF2-40B4-BE49-F238E27FC236}">
                <a16:creationId xmlns:a16="http://schemas.microsoft.com/office/drawing/2014/main" id="{13619CEE-B580-2C5C-BF04-126AEAA8F0F8}"/>
              </a:ext>
            </a:extLst>
          </p:cNvPr>
          <p:cNvSpPr txBox="1"/>
          <p:nvPr/>
        </p:nvSpPr>
        <p:spPr>
          <a:xfrm>
            <a:off x="6910815" y="4494067"/>
            <a:ext cx="2664000" cy="470692"/>
          </a:xfrm>
          <a:prstGeom prst="rect">
            <a:avLst/>
          </a:prstGeom>
          <a:noFill/>
        </p:spPr>
        <p:txBody>
          <a:bodyPr wrap="square" lIns="144000" tIns="108000" rIns="144000" rtlCol="0" anchor="ctr">
            <a:spAutoFit/>
          </a:bodyPr>
          <a:lstStyle/>
          <a:p>
            <a:pPr>
              <a:defRPr/>
            </a:pPr>
            <a:r>
              <a:rPr lang="sv-SE" sz="1100" dirty="0">
                <a:solidFill>
                  <a:schemeClr val="bg1"/>
                </a:solidFill>
                <a:ea typeface="Roboto" charset="0"/>
                <a:cs typeface="Arial" panose="020B0604020202020204" pitchFamily="34" charset="0"/>
              </a:rPr>
              <a:t>Kontinuerlig dialog under året</a:t>
            </a:r>
            <a:endParaRPr lang="sv-SE" sz="1050" dirty="0">
              <a:solidFill>
                <a:schemeClr val="bg1"/>
              </a:solidFill>
              <a:ea typeface="Roboto" charset="0"/>
              <a:cs typeface="Arial" panose="020B0604020202020204" pitchFamily="34" charset="0"/>
            </a:endParaRPr>
          </a:p>
          <a:p>
            <a:pPr>
              <a:defRPr/>
            </a:pPr>
            <a:r>
              <a:rPr lang="sv-SE" sz="950" dirty="0">
                <a:solidFill>
                  <a:schemeClr val="bg1"/>
                </a:solidFill>
                <a:ea typeface="Roboto" charset="0"/>
                <a:cs typeface="Arial" panose="020B0604020202020204" pitchFamily="34" charset="0"/>
              </a:rPr>
              <a:t>Förvaltningen och nämnden</a:t>
            </a:r>
          </a:p>
        </p:txBody>
      </p:sp>
      <p:sp>
        <p:nvSpPr>
          <p:cNvPr id="10" name="textruta 9">
            <a:extLst>
              <a:ext uri="{FF2B5EF4-FFF2-40B4-BE49-F238E27FC236}">
                <a16:creationId xmlns:a16="http://schemas.microsoft.com/office/drawing/2014/main" id="{480FFE23-38A4-BD34-103C-5A4F6A9ADFF0}"/>
              </a:ext>
            </a:extLst>
          </p:cNvPr>
          <p:cNvSpPr txBox="1"/>
          <p:nvPr/>
        </p:nvSpPr>
        <p:spPr>
          <a:xfrm>
            <a:off x="6910814" y="3928104"/>
            <a:ext cx="2700000" cy="324498"/>
          </a:xfrm>
          <a:prstGeom prst="rect">
            <a:avLst/>
          </a:prstGeom>
          <a:noFill/>
        </p:spPr>
        <p:txBody>
          <a:bodyPr wrap="square" lIns="144000" tIns="108000" r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effectLst/>
                <a:uLnTx/>
                <a:uFillTx/>
                <a:ea typeface="Roboto" charset="0"/>
                <a:cs typeface="Arial" panose="020B0604020202020204" pitchFamily="34" charset="0"/>
              </a:rPr>
              <a:t>Årsbokslut och årsredovisning</a:t>
            </a:r>
          </a:p>
        </p:txBody>
      </p:sp>
      <p:sp>
        <p:nvSpPr>
          <p:cNvPr id="7" name="Platshållare för text 6">
            <a:extLst>
              <a:ext uri="{FF2B5EF4-FFF2-40B4-BE49-F238E27FC236}">
                <a16:creationId xmlns:a16="http://schemas.microsoft.com/office/drawing/2014/main" id="{5F0C3F6D-C9A0-3DB9-B2FD-35EB2E92CA43}"/>
              </a:ext>
            </a:extLst>
          </p:cNvPr>
          <p:cNvSpPr>
            <a:spLocks noGrp="1"/>
          </p:cNvSpPr>
          <p:nvPr>
            <p:ph type="body" sz="half" idx="2"/>
          </p:nvPr>
        </p:nvSpPr>
        <p:spPr>
          <a:xfrm>
            <a:off x="874712" y="1363800"/>
            <a:ext cx="9576883" cy="2150073"/>
          </a:xfrm>
        </p:spPr>
        <p:txBody>
          <a:bodyPr>
            <a:noAutofit/>
          </a:bodyPr>
          <a:lstStyle/>
          <a:p>
            <a:pPr>
              <a:spcAft>
                <a:spcPts val="600"/>
              </a:spcAft>
            </a:pPr>
            <a:r>
              <a:rPr lang="sv-SE" b="0" dirty="0">
                <a:latin typeface="+mn-lt"/>
              </a:rPr>
              <a:t>Uppföljningen avslutas med nämndernas och bolagens årsbokslut samt en koncerngemensam årsredovisning. Förvaltningen följer upp och analyserar verksamheten utifrån uppdrag, inriktning och mål, ekonomiskt utfall och investeringar. Årsbokslutet är ett beslutsärende i nämnden i januari eller i början av februari och ett underlag för koncernens årsredovisning.</a:t>
            </a:r>
          </a:p>
          <a:p>
            <a:pPr>
              <a:spcBef>
                <a:spcPts val="600"/>
              </a:spcBef>
            </a:pPr>
            <a:r>
              <a:rPr lang="sv-SE" b="0" dirty="0">
                <a:latin typeface="+mn-lt"/>
              </a:rPr>
              <a:t>Årsredovisningen innehåller stadsövergripande analyser och uppföljning av koncernens resultat. Stadsrevisionen gör en övergripande granskning av nämndernas årsbokslut och koncernens årsredovisning. Kommunfullmäktige fastställer koncernens årsredovisning i april.</a:t>
            </a:r>
          </a:p>
        </p:txBody>
      </p:sp>
      <p:sp>
        <p:nvSpPr>
          <p:cNvPr id="6" name="Rubrik 5">
            <a:extLst>
              <a:ext uri="{FF2B5EF4-FFF2-40B4-BE49-F238E27FC236}">
                <a16:creationId xmlns:a16="http://schemas.microsoft.com/office/drawing/2014/main" id="{FC8E7E8B-172B-748D-148B-446C8CA22280}"/>
              </a:ext>
            </a:extLst>
          </p:cNvPr>
          <p:cNvSpPr>
            <a:spLocks noGrp="1"/>
          </p:cNvSpPr>
          <p:nvPr>
            <p:ph type="ctrTitle"/>
          </p:nvPr>
        </p:nvSpPr>
        <p:spPr>
          <a:xfrm>
            <a:off x="874713" y="796925"/>
            <a:ext cx="9576883" cy="553998"/>
          </a:xfrm>
        </p:spPr>
        <p:txBody>
          <a:bodyPr/>
          <a:lstStyle/>
          <a:p>
            <a:r>
              <a:rPr lang="sv-SE" dirty="0"/>
              <a:t>Årsbokslut och årsredovisning</a:t>
            </a:r>
          </a:p>
        </p:txBody>
      </p:sp>
      <p:pic>
        <p:nvPicPr>
          <p:cNvPr id="2" name="Bildobjekt 1" descr="En bild som visar cirkel, skärmbild&#10;&#10;Automatiskt genererad beskrivning">
            <a:extLst>
              <a:ext uri="{FF2B5EF4-FFF2-40B4-BE49-F238E27FC236}">
                <a16:creationId xmlns:a16="http://schemas.microsoft.com/office/drawing/2014/main" id="{0A16C975-423D-2286-372E-4212845DD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0795" y="3280355"/>
            <a:ext cx="3568700" cy="3568700"/>
          </a:xfrm>
          <a:prstGeom prst="rect">
            <a:avLst/>
          </a:prstGeom>
        </p:spPr>
      </p:pic>
    </p:spTree>
    <p:extLst>
      <p:ext uri="{BB962C8B-B14F-4D97-AF65-F5344CB8AC3E}">
        <p14:creationId xmlns:p14="http://schemas.microsoft.com/office/powerpoint/2010/main" val="3261253379"/>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ab45f467-b5b2-40de-b0ea-a1591ac2096d"/>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HBG_PPT_Mall_01</Template>
  <TotalTime>212</TotalTime>
  <Words>1535</Words>
  <Application>Microsoft Office PowerPoint</Application>
  <PresentationFormat>Bredbild</PresentationFormat>
  <Paragraphs>207</Paragraphs>
  <Slides>17</Slides>
  <Notes>0</Notes>
  <HiddenSlides>0</HiddenSlides>
  <MMClips>0</MMClips>
  <ScaleCrop>false</ScaleCrop>
  <HeadingPairs>
    <vt:vector size="6" baseType="variant">
      <vt:variant>
        <vt:lpstr>Använt teckensnitt</vt:lpstr>
      </vt:variant>
      <vt:variant>
        <vt:i4>4</vt:i4>
      </vt:variant>
      <vt:variant>
        <vt:lpstr>Tema</vt:lpstr>
      </vt:variant>
      <vt:variant>
        <vt:i4>7</vt:i4>
      </vt:variant>
      <vt:variant>
        <vt:lpstr>Bildrubriker</vt:lpstr>
      </vt:variant>
      <vt:variant>
        <vt:i4>17</vt:i4>
      </vt:variant>
    </vt:vector>
  </HeadingPairs>
  <TitlesOfParts>
    <vt:vector size="28" baseType="lpstr">
      <vt:lpstr>Calibri</vt:lpstr>
      <vt:lpstr>Roboto Light</vt:lpstr>
      <vt:lpstr>Arial</vt:lpstr>
      <vt:lpstr>Helsingborg Sans</vt:lpstr>
      <vt:lpstr>1_HBG-Helsingborgstegel</vt:lpstr>
      <vt:lpstr>2_HBG-Palsjo</vt:lpstr>
      <vt:lpstr>3_HBG-Vintersund</vt:lpstr>
      <vt:lpstr>4_HBG-Raps</vt:lpstr>
      <vt:lpstr>5_HBG-Sommarsund</vt:lpstr>
      <vt:lpstr>6_HBG-Vit-Rhododendron</vt:lpstr>
      <vt:lpstr>7_HBG-Vit-Bris</vt:lpstr>
      <vt:lpstr>Planera och följa upp mål och ekonomi i nämnden</vt:lpstr>
      <vt:lpstr>Planera mål och ekonomi</vt:lpstr>
      <vt:lpstr>Nulägesanalys</vt:lpstr>
      <vt:lpstr>Planeringsanvisningar</vt:lpstr>
      <vt:lpstr>Dialog i nämnden</vt:lpstr>
      <vt:lpstr>Nämndens förslag</vt:lpstr>
      <vt:lpstr>Dialogmöte med de styrande</vt:lpstr>
      <vt:lpstr>Dialogmöte med oppositionen</vt:lpstr>
      <vt:lpstr>Kommunfullmäktigebeslut</vt:lpstr>
      <vt:lpstr>Förvaltningens verksamhetsplan</vt:lpstr>
      <vt:lpstr>Internbudget</vt:lpstr>
      <vt:lpstr>Följa upp mål och ekonomi</vt:lpstr>
      <vt:lpstr>Kontinuerlig dialog</vt:lpstr>
      <vt:lpstr>Delårsrapport april</vt:lpstr>
      <vt:lpstr>Delårsrapport augusti</vt:lpstr>
      <vt:lpstr>Resultatdialog</vt:lpstr>
      <vt:lpstr>Årsbokslut och årsredovisning</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Nunc consequat et arcu sed commodo</dc:title>
  <dc:creator>Thornberg Anders - SLF</dc:creator>
  <cp:lastModifiedBy>Thornberg Anders - SLF</cp:lastModifiedBy>
  <cp:revision>31</cp:revision>
  <dcterms:created xsi:type="dcterms:W3CDTF">2023-04-24T07:06:30Z</dcterms:created>
  <dcterms:modified xsi:type="dcterms:W3CDTF">2023-06-30T07:16:35Z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