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8"/>
  </p:notesMasterIdLst>
  <p:handoutMasterIdLst>
    <p:handoutMasterId r:id="rId29"/>
  </p:handoutMasterIdLst>
  <p:sldIdLst>
    <p:sldId id="1017" r:id="rId11"/>
    <p:sldId id="985" r:id="rId12"/>
    <p:sldId id="999" r:id="rId13"/>
    <p:sldId id="1020" r:id="rId14"/>
    <p:sldId id="1008" r:id="rId15"/>
    <p:sldId id="1009" r:id="rId16"/>
    <p:sldId id="1007" r:id="rId17"/>
    <p:sldId id="1005" r:id="rId18"/>
    <p:sldId id="991" r:id="rId19"/>
    <p:sldId id="1003" r:id="rId20"/>
    <p:sldId id="1018" r:id="rId21"/>
    <p:sldId id="1011" r:id="rId22"/>
    <p:sldId id="1019" r:id="rId23"/>
    <p:sldId id="1012" r:id="rId24"/>
    <p:sldId id="1015" r:id="rId25"/>
    <p:sldId id="1013" r:id="rId26"/>
    <p:sldId id="986" r:id="rId27"/>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Helsingborg Sans" pitchFamily="2" charset="0"/>
      <p:regular r:id="rId34"/>
      <p:bold r:id="rId35"/>
    </p:embeddedFont>
    <p:embeddedFont>
      <p:font typeface="Roboto Black" panose="02000000000000000000" pitchFamily="2" charset="0"/>
      <p:bold r:id="rId36"/>
      <p:boldItalic r:id="rId37"/>
    </p:embeddedFont>
    <p:embeddedFont>
      <p:font typeface="Roboto Light" panose="02000000000000000000" pitchFamily="2" charset="0"/>
      <p:regular r:id="rId38"/>
      <p:italic r:id="rId39"/>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EF2"/>
    <a:srgbClr val="FABBCB"/>
    <a:srgbClr val="00C3B4"/>
    <a:srgbClr val="F74200"/>
    <a:srgbClr val="FCB000"/>
    <a:srgbClr val="EBE8E1"/>
    <a:srgbClr val="F6F4F0"/>
    <a:srgbClr val="FFEEF3"/>
    <a:srgbClr val="FEFAD3"/>
    <a:srgbClr val="FCF5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6327" autoAdjust="0"/>
  </p:normalViewPr>
  <p:slideViewPr>
    <p:cSldViewPr snapToGrid="0">
      <p:cViewPr varScale="1">
        <p:scale>
          <a:sx n="159" d="100"/>
          <a:sy n="159" d="100"/>
        </p:scale>
        <p:origin x="150" y="132"/>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font" Target="fonts/font10.fntdata"/><Relationship Id="rId21" Type="http://schemas.openxmlformats.org/officeDocument/2006/relationships/slide" Target="slides/slide11.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font" Target="fonts/font4.fntdata"/><Relationship Id="rId38"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2023-06-30</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2023-06-30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eg"/><Relationship Id="rId1" Type="http://schemas.openxmlformats.org/officeDocument/2006/relationships/slideLayout" Target="../slideLayouts/slideLayout69.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png"/><Relationship Id="rId1" Type="http://schemas.openxmlformats.org/officeDocument/2006/relationships/slideLayout" Target="../slideLayouts/slideLayout69.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8" name="Rubrik 3">
            <a:extLst>
              <a:ext uri="{FF2B5EF4-FFF2-40B4-BE49-F238E27FC236}">
                <a16:creationId xmlns:a16="http://schemas.microsoft.com/office/drawing/2014/main" id="{3CEAAB8C-1BEF-AE66-C4B7-3D66A657356E}"/>
              </a:ext>
            </a:extLst>
          </p:cNvPr>
          <p:cNvSpPr>
            <a:spLocks noGrp="1"/>
          </p:cNvSpPr>
          <p:nvPr>
            <p:ph type="ctrTitle"/>
          </p:nvPr>
        </p:nvSpPr>
        <p:spPr>
          <a:xfrm>
            <a:off x="874713" y="5176467"/>
            <a:ext cx="10464000" cy="914096"/>
          </a:xfrm>
        </p:spPr>
        <p:txBody>
          <a:bodyPr/>
          <a:lstStyle/>
          <a:p>
            <a:r>
              <a:rPr lang="sv-SE" sz="6600" dirty="0">
                <a:solidFill>
                  <a:schemeClr val="bg1"/>
                </a:solidFill>
              </a:rPr>
              <a:t>Stadens styrmodell</a:t>
            </a:r>
          </a:p>
        </p:txBody>
      </p:sp>
      <p:pic>
        <p:nvPicPr>
          <p:cNvPr id="9" name="Bildobjekt 8">
            <a:extLst>
              <a:ext uri="{FF2B5EF4-FFF2-40B4-BE49-F238E27FC236}">
                <a16:creationId xmlns:a16="http://schemas.microsoft.com/office/drawing/2014/main" id="{66B37C4C-0E95-6DE2-674E-8324FF2810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1"/>
          <a:stretch/>
        </p:blipFill>
        <p:spPr>
          <a:xfrm>
            <a:off x="0" y="0"/>
            <a:ext cx="12192000" cy="4716780"/>
          </a:xfrm>
          <a:prstGeom prst="rect">
            <a:avLst/>
          </a:prstGeom>
        </p:spPr>
      </p:pic>
    </p:spTree>
    <p:extLst>
      <p:ext uri="{BB962C8B-B14F-4D97-AF65-F5344CB8AC3E}">
        <p14:creationId xmlns:p14="http://schemas.microsoft.com/office/powerpoint/2010/main" val="4207505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E5ED3AAC-4931-19C7-DBBD-F2D3DC2A7908}"/>
              </a:ext>
            </a:extLst>
          </p:cNvPr>
          <p:cNvSpPr/>
          <p:nvPr/>
        </p:nvSpPr>
        <p:spPr>
          <a:xfrm>
            <a:off x="2998885" y="948267"/>
            <a:ext cx="2808000" cy="387705"/>
          </a:xfrm>
          <a:prstGeom prst="rect">
            <a:avLst/>
          </a:prstGeom>
          <a:solidFill>
            <a:srgbClr val="FEEEF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2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Kommunfullmäktige</a:t>
            </a:r>
          </a:p>
        </p:txBody>
      </p:sp>
      <p:sp>
        <p:nvSpPr>
          <p:cNvPr id="5" name="Rektangel 4">
            <a:extLst>
              <a:ext uri="{FF2B5EF4-FFF2-40B4-BE49-F238E27FC236}">
                <a16:creationId xmlns:a16="http://schemas.microsoft.com/office/drawing/2014/main" id="{E7CC6BBF-644C-E2BC-9145-F89F29147365}"/>
              </a:ext>
            </a:extLst>
          </p:cNvPr>
          <p:cNvSpPr/>
          <p:nvPr/>
        </p:nvSpPr>
        <p:spPr>
          <a:xfrm>
            <a:off x="2998885" y="1636356"/>
            <a:ext cx="2808000" cy="500630"/>
          </a:xfrm>
          <a:prstGeom prst="rect">
            <a:avLst/>
          </a:prstGeom>
          <a:solidFill>
            <a:srgbClr val="FEEEF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Kommunstyrelsen</a:t>
            </a:r>
            <a:endParaRPr kumimoji="0" lang="sv-SE" sz="10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endParaRPr>
          </a:p>
        </p:txBody>
      </p:sp>
      <p:sp>
        <p:nvSpPr>
          <p:cNvPr id="6" name="Rektangel 5">
            <a:extLst>
              <a:ext uri="{FF2B5EF4-FFF2-40B4-BE49-F238E27FC236}">
                <a16:creationId xmlns:a16="http://schemas.microsoft.com/office/drawing/2014/main" id="{703AF1BC-71EA-87CB-5BF4-CB06BE52A418}"/>
              </a:ext>
            </a:extLst>
          </p:cNvPr>
          <p:cNvSpPr/>
          <p:nvPr/>
        </p:nvSpPr>
        <p:spPr>
          <a:xfrm>
            <a:off x="1596754" y="3266432"/>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Barn- och utbildningsnämnden</a:t>
            </a:r>
          </a:p>
        </p:txBody>
      </p:sp>
      <p:sp>
        <p:nvSpPr>
          <p:cNvPr id="7" name="Rektangel 6">
            <a:extLst>
              <a:ext uri="{FF2B5EF4-FFF2-40B4-BE49-F238E27FC236}">
                <a16:creationId xmlns:a16="http://schemas.microsoft.com/office/drawing/2014/main" id="{383E899E-F9C4-96E6-7489-87B1D6FC8685}"/>
              </a:ext>
            </a:extLst>
          </p:cNvPr>
          <p:cNvSpPr/>
          <p:nvPr/>
        </p:nvSpPr>
        <p:spPr>
          <a:xfrm>
            <a:off x="1594750" y="3689317"/>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Vård- och omsorgsnämnden</a:t>
            </a:r>
          </a:p>
        </p:txBody>
      </p:sp>
      <p:sp>
        <p:nvSpPr>
          <p:cNvPr id="8" name="Rektangel 7">
            <a:extLst>
              <a:ext uri="{FF2B5EF4-FFF2-40B4-BE49-F238E27FC236}">
                <a16:creationId xmlns:a16="http://schemas.microsoft.com/office/drawing/2014/main" id="{F4422F7C-88DD-E0BC-55D9-BDF7DA8A2C1E}"/>
              </a:ext>
            </a:extLst>
          </p:cNvPr>
          <p:cNvSpPr/>
          <p:nvPr/>
        </p:nvSpPr>
        <p:spPr>
          <a:xfrm>
            <a:off x="1594749" y="4112202"/>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Stadsbyggnadsnämnden</a:t>
            </a:r>
            <a:endPar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endParaRPr>
          </a:p>
        </p:txBody>
      </p:sp>
      <p:sp>
        <p:nvSpPr>
          <p:cNvPr id="9" name="Rektangel 8">
            <a:extLst>
              <a:ext uri="{FF2B5EF4-FFF2-40B4-BE49-F238E27FC236}">
                <a16:creationId xmlns:a16="http://schemas.microsoft.com/office/drawing/2014/main" id="{206924BD-6F12-E48E-B7D0-0E33F4FA2C00}"/>
              </a:ext>
            </a:extLst>
          </p:cNvPr>
          <p:cNvSpPr/>
          <p:nvPr/>
        </p:nvSpPr>
        <p:spPr>
          <a:xfrm>
            <a:off x="1594750" y="4535771"/>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Socialnämnden</a:t>
            </a:r>
          </a:p>
        </p:txBody>
      </p:sp>
      <p:sp>
        <p:nvSpPr>
          <p:cNvPr id="10" name="Rektangel 9">
            <a:extLst>
              <a:ext uri="{FF2B5EF4-FFF2-40B4-BE49-F238E27FC236}">
                <a16:creationId xmlns:a16="http://schemas.microsoft.com/office/drawing/2014/main" id="{8BE44B0D-5B66-5369-3AD0-771B7C509B94}"/>
              </a:ext>
            </a:extLst>
          </p:cNvPr>
          <p:cNvSpPr/>
          <p:nvPr/>
        </p:nvSpPr>
        <p:spPr>
          <a:xfrm>
            <a:off x="1594750" y="4959630"/>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Arbetsmarknadsnämnden</a:t>
            </a:r>
          </a:p>
        </p:txBody>
      </p:sp>
      <p:sp>
        <p:nvSpPr>
          <p:cNvPr id="11" name="Rektangel 10">
            <a:extLst>
              <a:ext uri="{FF2B5EF4-FFF2-40B4-BE49-F238E27FC236}">
                <a16:creationId xmlns:a16="http://schemas.microsoft.com/office/drawing/2014/main" id="{59747CAA-6688-2F96-ECA6-094A4047C1A8}"/>
              </a:ext>
            </a:extLst>
          </p:cNvPr>
          <p:cNvSpPr/>
          <p:nvPr/>
        </p:nvSpPr>
        <p:spPr>
          <a:xfrm>
            <a:off x="4471867" y="3266432"/>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Idrotts- och fritidsnämnden</a:t>
            </a:r>
          </a:p>
        </p:txBody>
      </p:sp>
      <p:sp>
        <p:nvSpPr>
          <p:cNvPr id="12" name="Rektangel 11">
            <a:extLst>
              <a:ext uri="{FF2B5EF4-FFF2-40B4-BE49-F238E27FC236}">
                <a16:creationId xmlns:a16="http://schemas.microsoft.com/office/drawing/2014/main" id="{0108DB03-B1A0-E2E1-70AF-BD021C9DB34D}"/>
              </a:ext>
            </a:extLst>
          </p:cNvPr>
          <p:cNvSpPr/>
          <p:nvPr/>
        </p:nvSpPr>
        <p:spPr>
          <a:xfrm>
            <a:off x="4471867" y="3689317"/>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Kulturnämnden</a:t>
            </a:r>
          </a:p>
        </p:txBody>
      </p:sp>
      <p:sp>
        <p:nvSpPr>
          <p:cNvPr id="13" name="Rektangel 12">
            <a:extLst>
              <a:ext uri="{FF2B5EF4-FFF2-40B4-BE49-F238E27FC236}">
                <a16:creationId xmlns:a16="http://schemas.microsoft.com/office/drawing/2014/main" id="{4EB000E8-1BBF-7981-F85B-DCA9B9305A12}"/>
              </a:ext>
            </a:extLst>
          </p:cNvPr>
          <p:cNvSpPr/>
          <p:nvPr/>
        </p:nvSpPr>
        <p:spPr>
          <a:xfrm>
            <a:off x="4471867" y="4112202"/>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Fastighetsnämnden</a:t>
            </a:r>
          </a:p>
        </p:txBody>
      </p:sp>
      <p:sp>
        <p:nvSpPr>
          <p:cNvPr id="14" name="Rektangel 13">
            <a:extLst>
              <a:ext uri="{FF2B5EF4-FFF2-40B4-BE49-F238E27FC236}">
                <a16:creationId xmlns:a16="http://schemas.microsoft.com/office/drawing/2014/main" id="{BB6151E0-EE1C-4C33-1744-78F8595BE4B6}"/>
              </a:ext>
            </a:extLst>
          </p:cNvPr>
          <p:cNvSpPr/>
          <p:nvPr/>
        </p:nvSpPr>
        <p:spPr>
          <a:xfrm>
            <a:off x="4471867" y="4535771"/>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Miljönämnden</a:t>
            </a:r>
          </a:p>
        </p:txBody>
      </p:sp>
      <p:sp>
        <p:nvSpPr>
          <p:cNvPr id="15" name="Rektangel 14">
            <a:extLst>
              <a:ext uri="{FF2B5EF4-FFF2-40B4-BE49-F238E27FC236}">
                <a16:creationId xmlns:a16="http://schemas.microsoft.com/office/drawing/2014/main" id="{E4BDD199-EBA0-EF3C-0057-DEE091023CB1}"/>
              </a:ext>
            </a:extLst>
          </p:cNvPr>
          <p:cNvSpPr/>
          <p:nvPr/>
        </p:nvSpPr>
        <p:spPr>
          <a:xfrm>
            <a:off x="4471867" y="4959630"/>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Överförmyndarnämnden</a:t>
            </a:r>
          </a:p>
        </p:txBody>
      </p:sp>
      <p:sp>
        <p:nvSpPr>
          <p:cNvPr id="16" name="Rektangel 15">
            <a:extLst>
              <a:ext uri="{FF2B5EF4-FFF2-40B4-BE49-F238E27FC236}">
                <a16:creationId xmlns:a16="http://schemas.microsoft.com/office/drawing/2014/main" id="{F01E27F2-3E15-194F-52A6-3793180825E1}"/>
              </a:ext>
            </a:extLst>
          </p:cNvPr>
          <p:cNvSpPr/>
          <p:nvPr/>
        </p:nvSpPr>
        <p:spPr>
          <a:xfrm>
            <a:off x="4471867" y="5383489"/>
            <a:ext cx="273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Valnämnden</a:t>
            </a:r>
          </a:p>
        </p:txBody>
      </p:sp>
      <p:sp>
        <p:nvSpPr>
          <p:cNvPr id="17" name="Rektangel 16">
            <a:extLst>
              <a:ext uri="{FF2B5EF4-FFF2-40B4-BE49-F238E27FC236}">
                <a16:creationId xmlns:a16="http://schemas.microsoft.com/office/drawing/2014/main" id="{3339E3CD-9D10-2F4C-2565-55C59113858F}"/>
              </a:ext>
            </a:extLst>
          </p:cNvPr>
          <p:cNvSpPr/>
          <p:nvPr/>
        </p:nvSpPr>
        <p:spPr>
          <a:xfrm>
            <a:off x="869311" y="1289727"/>
            <a:ext cx="1728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Valberedning</a:t>
            </a:r>
          </a:p>
        </p:txBody>
      </p:sp>
      <p:sp>
        <p:nvSpPr>
          <p:cNvPr id="18" name="Rektangel 17">
            <a:extLst>
              <a:ext uri="{FF2B5EF4-FFF2-40B4-BE49-F238E27FC236}">
                <a16:creationId xmlns:a16="http://schemas.microsoft.com/office/drawing/2014/main" id="{FA234A4A-8DB1-ACA5-136C-432874319D93}"/>
              </a:ext>
            </a:extLst>
          </p:cNvPr>
          <p:cNvSpPr/>
          <p:nvPr/>
        </p:nvSpPr>
        <p:spPr>
          <a:xfrm>
            <a:off x="869311" y="1679283"/>
            <a:ext cx="1728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Stadsrevision</a:t>
            </a:r>
          </a:p>
        </p:txBody>
      </p:sp>
      <p:cxnSp>
        <p:nvCxnSpPr>
          <p:cNvPr id="19" name="Rak koppling 18">
            <a:extLst>
              <a:ext uri="{FF2B5EF4-FFF2-40B4-BE49-F238E27FC236}">
                <a16:creationId xmlns:a16="http://schemas.microsoft.com/office/drawing/2014/main" id="{AA84C10B-817D-760D-877D-4D829DA86787}"/>
              </a:ext>
            </a:extLst>
          </p:cNvPr>
          <p:cNvCxnSpPr>
            <a:stCxn id="5" idx="2"/>
          </p:cNvCxnSpPr>
          <p:nvPr/>
        </p:nvCxnSpPr>
        <p:spPr>
          <a:xfrm>
            <a:off x="4402885" y="2136986"/>
            <a:ext cx="0" cy="3779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94183F0F-8558-ECE8-1D8D-A0D14C8698D3}"/>
              </a:ext>
            </a:extLst>
          </p:cNvPr>
          <p:cNvCxnSpPr>
            <a:stCxn id="4" idx="2"/>
            <a:endCxn id="5" idx="0"/>
          </p:cNvCxnSpPr>
          <p:nvPr/>
        </p:nvCxnSpPr>
        <p:spPr>
          <a:xfrm>
            <a:off x="4402885" y="1335972"/>
            <a:ext cx="0" cy="3003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Rektangel 20">
            <a:extLst>
              <a:ext uri="{FF2B5EF4-FFF2-40B4-BE49-F238E27FC236}">
                <a16:creationId xmlns:a16="http://schemas.microsoft.com/office/drawing/2014/main" id="{73AD6D6E-6E39-ACEC-D747-C6764D1B4355}"/>
              </a:ext>
            </a:extLst>
          </p:cNvPr>
          <p:cNvSpPr/>
          <p:nvPr/>
        </p:nvSpPr>
        <p:spPr>
          <a:xfrm>
            <a:off x="7523331" y="1645514"/>
            <a:ext cx="2844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Helsingborgs Stads Förvaltning AB</a:t>
            </a:r>
          </a:p>
        </p:txBody>
      </p:sp>
      <p:cxnSp>
        <p:nvCxnSpPr>
          <p:cNvPr id="22" name="Rak koppling 21">
            <a:extLst>
              <a:ext uri="{FF2B5EF4-FFF2-40B4-BE49-F238E27FC236}">
                <a16:creationId xmlns:a16="http://schemas.microsoft.com/office/drawing/2014/main" id="{45E8057C-23B7-39E0-0508-0A0E3CEF695D}"/>
              </a:ext>
            </a:extLst>
          </p:cNvPr>
          <p:cNvCxnSpPr/>
          <p:nvPr/>
        </p:nvCxnSpPr>
        <p:spPr>
          <a:xfrm>
            <a:off x="7427210" y="1885772"/>
            <a:ext cx="0" cy="3466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3C048A3-F4DA-9189-A1D8-08B8FF1AE93C}"/>
              </a:ext>
            </a:extLst>
          </p:cNvPr>
          <p:cNvSpPr/>
          <p:nvPr/>
        </p:nvSpPr>
        <p:spPr>
          <a:xfrm>
            <a:off x="7523330" y="2611110"/>
            <a:ext cx="2700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err="1">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Öresundskraft</a:t>
            </a: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 AB</a:t>
            </a:r>
          </a:p>
        </p:txBody>
      </p:sp>
      <p:sp>
        <p:nvSpPr>
          <p:cNvPr id="24" name="Rektangel 23">
            <a:extLst>
              <a:ext uri="{FF2B5EF4-FFF2-40B4-BE49-F238E27FC236}">
                <a16:creationId xmlns:a16="http://schemas.microsoft.com/office/drawing/2014/main" id="{F3734E31-DE68-D1D6-57C4-8FE626ABA10A}"/>
              </a:ext>
            </a:extLst>
          </p:cNvPr>
          <p:cNvSpPr/>
          <p:nvPr/>
        </p:nvSpPr>
        <p:spPr>
          <a:xfrm>
            <a:off x="7523330" y="3238964"/>
            <a:ext cx="2700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Helsingborg Arena och Scen AB</a:t>
            </a:r>
          </a:p>
        </p:txBody>
      </p:sp>
      <p:sp>
        <p:nvSpPr>
          <p:cNvPr id="25" name="Rektangel 24">
            <a:extLst>
              <a:ext uri="{FF2B5EF4-FFF2-40B4-BE49-F238E27FC236}">
                <a16:creationId xmlns:a16="http://schemas.microsoft.com/office/drawing/2014/main" id="{0D2CFAC8-5F8E-63B2-DAE2-A6F01DC12D1A}"/>
              </a:ext>
            </a:extLst>
          </p:cNvPr>
          <p:cNvSpPr/>
          <p:nvPr/>
        </p:nvSpPr>
        <p:spPr>
          <a:xfrm>
            <a:off x="7523330" y="3861726"/>
            <a:ext cx="2700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Helsingborgshem AB</a:t>
            </a:r>
          </a:p>
        </p:txBody>
      </p:sp>
      <p:sp>
        <p:nvSpPr>
          <p:cNvPr id="26" name="Rektangel 25">
            <a:extLst>
              <a:ext uri="{FF2B5EF4-FFF2-40B4-BE49-F238E27FC236}">
                <a16:creationId xmlns:a16="http://schemas.microsoft.com/office/drawing/2014/main" id="{D144B6AF-95DC-566F-FC12-F0DE00A724EF}"/>
              </a:ext>
            </a:extLst>
          </p:cNvPr>
          <p:cNvSpPr/>
          <p:nvPr/>
        </p:nvSpPr>
        <p:spPr>
          <a:xfrm>
            <a:off x="7523330" y="4484488"/>
            <a:ext cx="2700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Nordvästra Skånes Renhållning AB</a:t>
            </a:r>
          </a:p>
        </p:txBody>
      </p:sp>
      <p:sp>
        <p:nvSpPr>
          <p:cNvPr id="27" name="Rektangel 26">
            <a:extLst>
              <a:ext uri="{FF2B5EF4-FFF2-40B4-BE49-F238E27FC236}">
                <a16:creationId xmlns:a16="http://schemas.microsoft.com/office/drawing/2014/main" id="{52E876D5-F53F-D863-D835-F996B9502838}"/>
              </a:ext>
            </a:extLst>
          </p:cNvPr>
          <p:cNvSpPr/>
          <p:nvPr/>
        </p:nvSpPr>
        <p:spPr>
          <a:xfrm>
            <a:off x="7523330" y="5107250"/>
            <a:ext cx="2700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Helsingborgs Hamn AB</a:t>
            </a:r>
          </a:p>
        </p:txBody>
      </p:sp>
      <p:cxnSp>
        <p:nvCxnSpPr>
          <p:cNvPr id="28" name="Rak koppling 27">
            <a:extLst>
              <a:ext uri="{FF2B5EF4-FFF2-40B4-BE49-F238E27FC236}">
                <a16:creationId xmlns:a16="http://schemas.microsoft.com/office/drawing/2014/main" id="{184D6D13-044E-A6DF-4A92-631A9BEA965F}"/>
              </a:ext>
            </a:extLst>
          </p:cNvPr>
          <p:cNvCxnSpPr/>
          <p:nvPr/>
        </p:nvCxnSpPr>
        <p:spPr>
          <a:xfrm flipH="1">
            <a:off x="7427209" y="2848822"/>
            <a:ext cx="9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Rak koppling 28">
            <a:extLst>
              <a:ext uri="{FF2B5EF4-FFF2-40B4-BE49-F238E27FC236}">
                <a16:creationId xmlns:a16="http://schemas.microsoft.com/office/drawing/2014/main" id="{D56C79D0-6121-8EEB-4FE2-D9AB52042823}"/>
              </a:ext>
            </a:extLst>
          </p:cNvPr>
          <p:cNvCxnSpPr/>
          <p:nvPr/>
        </p:nvCxnSpPr>
        <p:spPr>
          <a:xfrm flipH="1">
            <a:off x="7429935" y="3486270"/>
            <a:ext cx="9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ak koppling 29">
            <a:extLst>
              <a:ext uri="{FF2B5EF4-FFF2-40B4-BE49-F238E27FC236}">
                <a16:creationId xmlns:a16="http://schemas.microsoft.com/office/drawing/2014/main" id="{87A21A8F-79D2-9156-B8FB-747707E6E786}"/>
              </a:ext>
            </a:extLst>
          </p:cNvPr>
          <p:cNvCxnSpPr/>
          <p:nvPr/>
        </p:nvCxnSpPr>
        <p:spPr>
          <a:xfrm flipH="1">
            <a:off x="7430069" y="4112202"/>
            <a:ext cx="9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Rak koppling 30">
            <a:extLst>
              <a:ext uri="{FF2B5EF4-FFF2-40B4-BE49-F238E27FC236}">
                <a16:creationId xmlns:a16="http://schemas.microsoft.com/office/drawing/2014/main" id="{00FB1CCB-1308-09F9-BB0A-894473C7C35F}"/>
              </a:ext>
            </a:extLst>
          </p:cNvPr>
          <p:cNvCxnSpPr/>
          <p:nvPr/>
        </p:nvCxnSpPr>
        <p:spPr>
          <a:xfrm flipH="1">
            <a:off x="7430069" y="4727488"/>
            <a:ext cx="9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ak koppling 31">
            <a:extLst>
              <a:ext uri="{FF2B5EF4-FFF2-40B4-BE49-F238E27FC236}">
                <a16:creationId xmlns:a16="http://schemas.microsoft.com/office/drawing/2014/main" id="{62338A30-7FC5-16E2-3CE7-09E98864BB7B}"/>
              </a:ext>
            </a:extLst>
          </p:cNvPr>
          <p:cNvCxnSpPr/>
          <p:nvPr/>
        </p:nvCxnSpPr>
        <p:spPr>
          <a:xfrm flipH="1">
            <a:off x="7430070" y="5349617"/>
            <a:ext cx="9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Rak koppling 32">
            <a:extLst>
              <a:ext uri="{FF2B5EF4-FFF2-40B4-BE49-F238E27FC236}">
                <a16:creationId xmlns:a16="http://schemas.microsoft.com/office/drawing/2014/main" id="{D0A0B419-3032-C556-58BF-517DE6E1027F}"/>
              </a:ext>
            </a:extLst>
          </p:cNvPr>
          <p:cNvCxnSpPr>
            <a:endCxn id="5" idx="3"/>
          </p:cNvCxnSpPr>
          <p:nvPr/>
        </p:nvCxnSpPr>
        <p:spPr>
          <a:xfrm flipH="1" flipV="1">
            <a:off x="5806885" y="1886671"/>
            <a:ext cx="170473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ktangel 33">
            <a:extLst>
              <a:ext uri="{FF2B5EF4-FFF2-40B4-BE49-F238E27FC236}">
                <a16:creationId xmlns:a16="http://schemas.microsoft.com/office/drawing/2014/main" id="{D01114D0-0CD4-40CF-3F6F-77C03AB838D2}"/>
              </a:ext>
            </a:extLst>
          </p:cNvPr>
          <p:cNvSpPr/>
          <p:nvPr/>
        </p:nvSpPr>
        <p:spPr>
          <a:xfrm>
            <a:off x="7523330" y="2308400"/>
            <a:ext cx="2940450" cy="3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Majoritetsägda bolag</a:t>
            </a:r>
          </a:p>
        </p:txBody>
      </p:sp>
      <p:sp>
        <p:nvSpPr>
          <p:cNvPr id="35" name="Rektangel 34">
            <a:extLst>
              <a:ext uri="{FF2B5EF4-FFF2-40B4-BE49-F238E27FC236}">
                <a16:creationId xmlns:a16="http://schemas.microsoft.com/office/drawing/2014/main" id="{DDBEFA65-ABA5-CF23-EC69-9420C96DE0BF}"/>
              </a:ext>
            </a:extLst>
          </p:cNvPr>
          <p:cNvSpPr/>
          <p:nvPr/>
        </p:nvSpPr>
        <p:spPr>
          <a:xfrm>
            <a:off x="1594749" y="2978505"/>
            <a:ext cx="2940450" cy="3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Nämnder</a:t>
            </a:r>
          </a:p>
        </p:txBody>
      </p:sp>
      <p:cxnSp>
        <p:nvCxnSpPr>
          <p:cNvPr id="36" name="Rak koppling 35">
            <a:extLst>
              <a:ext uri="{FF2B5EF4-FFF2-40B4-BE49-F238E27FC236}">
                <a16:creationId xmlns:a16="http://schemas.microsoft.com/office/drawing/2014/main" id="{F79A53D1-7040-0108-DB86-4DEA81EEE379}"/>
              </a:ext>
            </a:extLst>
          </p:cNvPr>
          <p:cNvCxnSpPr/>
          <p:nvPr/>
        </p:nvCxnSpPr>
        <p:spPr>
          <a:xfrm flipH="1">
            <a:off x="4330593" y="3422174"/>
            <a:ext cx="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Rak koppling 36">
            <a:extLst>
              <a:ext uri="{FF2B5EF4-FFF2-40B4-BE49-F238E27FC236}">
                <a16:creationId xmlns:a16="http://schemas.microsoft.com/office/drawing/2014/main" id="{830851BA-6AE1-3FA7-6714-06BB635AC986}"/>
              </a:ext>
            </a:extLst>
          </p:cNvPr>
          <p:cNvCxnSpPr/>
          <p:nvPr/>
        </p:nvCxnSpPr>
        <p:spPr>
          <a:xfrm flipH="1">
            <a:off x="4330885" y="3847624"/>
            <a:ext cx="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Rak koppling 37">
            <a:extLst>
              <a:ext uri="{FF2B5EF4-FFF2-40B4-BE49-F238E27FC236}">
                <a16:creationId xmlns:a16="http://schemas.microsoft.com/office/drawing/2014/main" id="{705A0D47-8D2D-5023-1163-F437314BFCE2}"/>
              </a:ext>
            </a:extLst>
          </p:cNvPr>
          <p:cNvCxnSpPr/>
          <p:nvPr/>
        </p:nvCxnSpPr>
        <p:spPr>
          <a:xfrm flipH="1">
            <a:off x="4330885" y="4273074"/>
            <a:ext cx="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9290875C-04AF-2513-EB16-FE0B6D2477A7}"/>
              </a:ext>
            </a:extLst>
          </p:cNvPr>
          <p:cNvCxnSpPr/>
          <p:nvPr/>
        </p:nvCxnSpPr>
        <p:spPr>
          <a:xfrm flipH="1">
            <a:off x="4330593" y="4707305"/>
            <a:ext cx="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Rak koppling 39">
            <a:extLst>
              <a:ext uri="{FF2B5EF4-FFF2-40B4-BE49-F238E27FC236}">
                <a16:creationId xmlns:a16="http://schemas.microsoft.com/office/drawing/2014/main" id="{A112BE8A-A680-55A1-9ECD-D3B1EF874D1A}"/>
              </a:ext>
            </a:extLst>
          </p:cNvPr>
          <p:cNvCxnSpPr/>
          <p:nvPr/>
        </p:nvCxnSpPr>
        <p:spPr>
          <a:xfrm flipH="1">
            <a:off x="4330885" y="5120799"/>
            <a:ext cx="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Rak koppling 40">
            <a:extLst>
              <a:ext uri="{FF2B5EF4-FFF2-40B4-BE49-F238E27FC236}">
                <a16:creationId xmlns:a16="http://schemas.microsoft.com/office/drawing/2014/main" id="{D979A197-8041-4C4A-83E9-87A710A49FF5}"/>
              </a:ext>
            </a:extLst>
          </p:cNvPr>
          <p:cNvCxnSpPr/>
          <p:nvPr/>
        </p:nvCxnSpPr>
        <p:spPr>
          <a:xfrm flipH="1">
            <a:off x="4400892" y="5543074"/>
            <a:ext cx="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Rektangel 41">
            <a:extLst>
              <a:ext uri="{FF2B5EF4-FFF2-40B4-BE49-F238E27FC236}">
                <a16:creationId xmlns:a16="http://schemas.microsoft.com/office/drawing/2014/main" id="{AE1E159B-AB2A-D145-1AA0-949BE4A84668}"/>
              </a:ext>
            </a:extLst>
          </p:cNvPr>
          <p:cNvSpPr/>
          <p:nvPr/>
        </p:nvSpPr>
        <p:spPr>
          <a:xfrm>
            <a:off x="2357851" y="2305141"/>
            <a:ext cx="1980000" cy="39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Utskott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ex. Finans, HR</a:t>
            </a:r>
          </a:p>
        </p:txBody>
      </p:sp>
      <p:sp>
        <p:nvSpPr>
          <p:cNvPr id="43" name="Rektangel 42">
            <a:extLst>
              <a:ext uri="{FF2B5EF4-FFF2-40B4-BE49-F238E27FC236}">
                <a16:creationId xmlns:a16="http://schemas.microsoft.com/office/drawing/2014/main" id="{62813BC9-EF28-A50E-C18A-E43BC4945195}"/>
              </a:ext>
            </a:extLst>
          </p:cNvPr>
          <p:cNvSpPr/>
          <p:nvPr/>
        </p:nvSpPr>
        <p:spPr>
          <a:xfrm>
            <a:off x="4469395" y="2305141"/>
            <a:ext cx="1980000" cy="39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Beredningar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ex. Livskvalitet</a:t>
            </a:r>
          </a:p>
        </p:txBody>
      </p:sp>
      <p:sp>
        <p:nvSpPr>
          <p:cNvPr id="44" name="Rektangel 43">
            <a:extLst>
              <a:ext uri="{FF2B5EF4-FFF2-40B4-BE49-F238E27FC236}">
                <a16:creationId xmlns:a16="http://schemas.microsoft.com/office/drawing/2014/main" id="{CC33368A-7C42-3B38-0F2B-B40C6402CF90}"/>
              </a:ext>
            </a:extLst>
          </p:cNvPr>
          <p:cNvSpPr/>
          <p:nvPr/>
        </p:nvSpPr>
        <p:spPr>
          <a:xfrm>
            <a:off x="2574022" y="5926092"/>
            <a:ext cx="2808000" cy="75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sv-SE" sz="105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Ekonomi och styrning, juridik och service, </a:t>
            </a:r>
            <a:r>
              <a:rPr lang="sv-SE" sz="105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Calibri"/>
              </a:rPr>
              <a:t>kommunikation och näringsliv</a:t>
            </a:r>
            <a:r>
              <a:rPr kumimoji="0" lang="sv-SE" sz="105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 HR, strategisk samhällsutveckling, digitalisering, </a:t>
            </a:r>
          </a:p>
        </p:txBody>
      </p:sp>
      <p:sp>
        <p:nvSpPr>
          <p:cNvPr id="45" name="Rektangel 44">
            <a:extLst>
              <a:ext uri="{FF2B5EF4-FFF2-40B4-BE49-F238E27FC236}">
                <a16:creationId xmlns:a16="http://schemas.microsoft.com/office/drawing/2014/main" id="{F0EFA6BB-6957-C144-BA4D-7E7EDBE2796C}"/>
              </a:ext>
            </a:extLst>
          </p:cNvPr>
          <p:cNvSpPr/>
          <p:nvPr/>
        </p:nvSpPr>
        <p:spPr>
          <a:xfrm>
            <a:off x="2571538" y="5643129"/>
            <a:ext cx="2940450" cy="3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Stadsledningsförvaltningen</a:t>
            </a:r>
          </a:p>
        </p:txBody>
      </p:sp>
      <p:cxnSp>
        <p:nvCxnSpPr>
          <p:cNvPr id="46" name="Rak koppling 45">
            <a:extLst>
              <a:ext uri="{FF2B5EF4-FFF2-40B4-BE49-F238E27FC236}">
                <a16:creationId xmlns:a16="http://schemas.microsoft.com/office/drawing/2014/main" id="{469C4DF2-DE77-E613-3336-536794F77B95}"/>
              </a:ext>
            </a:extLst>
          </p:cNvPr>
          <p:cNvCxnSpPr/>
          <p:nvPr/>
        </p:nvCxnSpPr>
        <p:spPr>
          <a:xfrm>
            <a:off x="2791100" y="1130016"/>
            <a:ext cx="0" cy="70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Rak koppling 46">
            <a:extLst>
              <a:ext uri="{FF2B5EF4-FFF2-40B4-BE49-F238E27FC236}">
                <a16:creationId xmlns:a16="http://schemas.microsoft.com/office/drawing/2014/main" id="{36514336-F40B-75BA-27CD-56F398ED795E}"/>
              </a:ext>
            </a:extLst>
          </p:cNvPr>
          <p:cNvCxnSpPr/>
          <p:nvPr/>
        </p:nvCxnSpPr>
        <p:spPr>
          <a:xfrm flipH="1">
            <a:off x="2790425" y="1130016"/>
            <a:ext cx="19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Rak koppling 47">
            <a:extLst>
              <a:ext uri="{FF2B5EF4-FFF2-40B4-BE49-F238E27FC236}">
                <a16:creationId xmlns:a16="http://schemas.microsoft.com/office/drawing/2014/main" id="{44F1B471-6818-8C69-43D3-6DC0C8C81C71}"/>
              </a:ext>
            </a:extLst>
          </p:cNvPr>
          <p:cNvCxnSpPr/>
          <p:nvPr/>
        </p:nvCxnSpPr>
        <p:spPr>
          <a:xfrm flipH="1">
            <a:off x="2597311" y="1450367"/>
            <a:ext cx="19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Rak koppling 48">
            <a:extLst>
              <a:ext uri="{FF2B5EF4-FFF2-40B4-BE49-F238E27FC236}">
                <a16:creationId xmlns:a16="http://schemas.microsoft.com/office/drawing/2014/main" id="{33F65DD8-608E-1307-5306-EE34502825AE}"/>
              </a:ext>
            </a:extLst>
          </p:cNvPr>
          <p:cNvCxnSpPr/>
          <p:nvPr/>
        </p:nvCxnSpPr>
        <p:spPr>
          <a:xfrm flipH="1">
            <a:off x="2592425" y="1832922"/>
            <a:ext cx="19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Rektangel 49">
            <a:extLst>
              <a:ext uri="{FF2B5EF4-FFF2-40B4-BE49-F238E27FC236}">
                <a16:creationId xmlns:a16="http://schemas.microsoft.com/office/drawing/2014/main" id="{6D8C4ECB-DE71-7E50-EE20-C97909719FBB}"/>
              </a:ext>
            </a:extLst>
          </p:cNvPr>
          <p:cNvSpPr/>
          <p:nvPr/>
        </p:nvSpPr>
        <p:spPr>
          <a:xfrm>
            <a:off x="7518090" y="6044413"/>
            <a:ext cx="2700000" cy="57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Nordvästra Skånes</a:t>
            </a:r>
            <a:b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br>
            <a:r>
              <a:rPr kumimoji="0" lang="sv-SE" sz="13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Vatten och Avlopp AB</a:t>
            </a:r>
          </a:p>
        </p:txBody>
      </p:sp>
      <p:sp>
        <p:nvSpPr>
          <p:cNvPr id="51" name="Rektangel 50">
            <a:extLst>
              <a:ext uri="{FF2B5EF4-FFF2-40B4-BE49-F238E27FC236}">
                <a16:creationId xmlns:a16="http://schemas.microsoft.com/office/drawing/2014/main" id="{3AC92C2F-AF6C-B193-1316-AEB664EC720D}"/>
              </a:ext>
            </a:extLst>
          </p:cNvPr>
          <p:cNvSpPr/>
          <p:nvPr/>
        </p:nvSpPr>
        <p:spPr>
          <a:xfrm>
            <a:off x="7518090" y="5738202"/>
            <a:ext cx="2232000" cy="3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sym typeface="Calibri"/>
              </a:rPr>
              <a:t>Delägda bolag</a:t>
            </a:r>
          </a:p>
        </p:txBody>
      </p:sp>
      <p:cxnSp>
        <p:nvCxnSpPr>
          <p:cNvPr id="52" name="Rak koppling 51">
            <a:extLst>
              <a:ext uri="{FF2B5EF4-FFF2-40B4-BE49-F238E27FC236}">
                <a16:creationId xmlns:a16="http://schemas.microsoft.com/office/drawing/2014/main" id="{AD8A8C64-2D11-3055-9CCD-AF6BE828139A}"/>
              </a:ext>
            </a:extLst>
          </p:cNvPr>
          <p:cNvCxnSpPr/>
          <p:nvPr/>
        </p:nvCxnSpPr>
        <p:spPr>
          <a:xfrm flipH="1" flipV="1">
            <a:off x="5815204" y="1138766"/>
            <a:ext cx="469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Rak koppling 52">
            <a:extLst>
              <a:ext uri="{FF2B5EF4-FFF2-40B4-BE49-F238E27FC236}">
                <a16:creationId xmlns:a16="http://schemas.microsoft.com/office/drawing/2014/main" id="{D153D2F4-7F8C-1FC1-C0D5-C99DA60B2588}"/>
              </a:ext>
            </a:extLst>
          </p:cNvPr>
          <p:cNvCxnSpPr/>
          <p:nvPr/>
        </p:nvCxnSpPr>
        <p:spPr>
          <a:xfrm flipH="1">
            <a:off x="10506981" y="1134974"/>
            <a:ext cx="1249" cy="529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Rak koppling 53">
            <a:extLst>
              <a:ext uri="{FF2B5EF4-FFF2-40B4-BE49-F238E27FC236}">
                <a16:creationId xmlns:a16="http://schemas.microsoft.com/office/drawing/2014/main" id="{3ECFB060-15B3-FBF0-8B75-E6F11BD49948}"/>
              </a:ext>
            </a:extLst>
          </p:cNvPr>
          <p:cNvCxnSpPr/>
          <p:nvPr/>
        </p:nvCxnSpPr>
        <p:spPr>
          <a:xfrm flipH="1">
            <a:off x="10218090" y="6427343"/>
            <a:ext cx="28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Rubrik 9">
            <a:extLst>
              <a:ext uri="{FF2B5EF4-FFF2-40B4-BE49-F238E27FC236}">
                <a16:creationId xmlns:a16="http://schemas.microsoft.com/office/drawing/2014/main" id="{D8C02D1B-DB25-1ACF-E6D0-8D1414B8566E}"/>
              </a:ext>
            </a:extLst>
          </p:cNvPr>
          <p:cNvSpPr>
            <a:spLocks noGrp="1"/>
          </p:cNvSpPr>
          <p:nvPr>
            <p:ph type="ctrTitle"/>
          </p:nvPr>
        </p:nvSpPr>
        <p:spPr>
          <a:xfrm>
            <a:off x="874713" y="255905"/>
            <a:ext cx="10464000" cy="553998"/>
          </a:xfrm>
        </p:spPr>
        <p:txBody>
          <a:bodyPr/>
          <a:lstStyle/>
          <a:p>
            <a:r>
              <a:rPr lang="sv-SE" dirty="0">
                <a:solidFill>
                  <a:schemeClr val="bg1"/>
                </a:solidFill>
              </a:rPr>
              <a:t>Kommunkoncernen</a:t>
            </a:r>
          </a:p>
        </p:txBody>
      </p:sp>
    </p:spTree>
    <p:extLst>
      <p:ext uri="{BB962C8B-B14F-4D97-AF65-F5344CB8AC3E}">
        <p14:creationId xmlns:p14="http://schemas.microsoft.com/office/powerpoint/2010/main" val="1805714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2" name="Underrubrik 10">
            <a:extLst>
              <a:ext uri="{FF2B5EF4-FFF2-40B4-BE49-F238E27FC236}">
                <a16:creationId xmlns:a16="http://schemas.microsoft.com/office/drawing/2014/main" id="{869BE9B4-B467-89DA-403E-421320E77704}"/>
              </a:ext>
            </a:extLst>
          </p:cNvPr>
          <p:cNvSpPr>
            <a:spLocks noGrp="1"/>
          </p:cNvSpPr>
          <p:nvPr>
            <p:ph type="body" sz="half" idx="2"/>
          </p:nvPr>
        </p:nvSpPr>
        <p:spPr>
          <a:xfrm>
            <a:off x="874712" y="1440000"/>
            <a:ext cx="9576883" cy="1983584"/>
          </a:xfrm>
        </p:spPr>
        <p:txBody>
          <a:bodyPr/>
          <a:lstStyle/>
          <a:p>
            <a:r>
              <a:rPr lang="sv-SE"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Styrmodellen är ett verktyg för stadens förtroendevalda att styra Helsingborgs stads verksamheter.</a:t>
            </a:r>
          </a:p>
          <a:p>
            <a:r>
              <a:rPr lang="sv-SE" dirty="0">
                <a:solidFill>
                  <a:schemeClr val="bg1"/>
                </a:solidFill>
              </a:rPr>
              <a:t>I styrmodellen kommuniceras politiska prioriteringar som ska få genomslag i organisationen.</a:t>
            </a:r>
          </a:p>
          <a:p>
            <a:r>
              <a:rPr lang="sv-SE" dirty="0">
                <a:solidFill>
                  <a:schemeClr val="bg1"/>
                </a:solidFill>
              </a:rPr>
              <a:t>Styrmodellen syftar också till att ge information om kvaliteten i stadens verksamheter, om utvecklings- och förbättringsbehov samt vad invånarna får för skattepengarna.</a:t>
            </a:r>
          </a:p>
        </p:txBody>
      </p:sp>
      <p:sp>
        <p:nvSpPr>
          <p:cNvPr id="3" name="Rubrik 9">
            <a:extLst>
              <a:ext uri="{FF2B5EF4-FFF2-40B4-BE49-F238E27FC236}">
                <a16:creationId xmlns:a16="http://schemas.microsoft.com/office/drawing/2014/main" id="{1DA0B053-177E-4147-C6A9-83391CEDE4BA}"/>
              </a:ext>
            </a:extLst>
          </p:cNvPr>
          <p:cNvSpPr>
            <a:spLocks noGrp="1"/>
          </p:cNvSpPr>
          <p:nvPr>
            <p:ph type="ctrTitle"/>
          </p:nvPr>
        </p:nvSpPr>
        <p:spPr>
          <a:xfrm>
            <a:off x="874713" y="873125"/>
            <a:ext cx="10464000" cy="553998"/>
          </a:xfrm>
        </p:spPr>
        <p:txBody>
          <a:bodyPr/>
          <a:lstStyle/>
          <a:p>
            <a:r>
              <a:rPr lang="sv-SE" dirty="0">
                <a:solidFill>
                  <a:schemeClr val="bg1"/>
                </a:solidFill>
              </a:rPr>
              <a:t>Stadens styrmodell</a:t>
            </a:r>
          </a:p>
        </p:txBody>
      </p:sp>
    </p:spTree>
    <p:extLst>
      <p:ext uri="{BB962C8B-B14F-4D97-AF65-F5344CB8AC3E}">
        <p14:creationId xmlns:p14="http://schemas.microsoft.com/office/powerpoint/2010/main" val="407486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3" name="Rubrik 9">
            <a:extLst>
              <a:ext uri="{FF2B5EF4-FFF2-40B4-BE49-F238E27FC236}">
                <a16:creationId xmlns:a16="http://schemas.microsoft.com/office/drawing/2014/main" id="{1DA0B053-177E-4147-C6A9-83391CEDE4BA}"/>
              </a:ext>
            </a:extLst>
          </p:cNvPr>
          <p:cNvSpPr>
            <a:spLocks noGrp="1"/>
          </p:cNvSpPr>
          <p:nvPr>
            <p:ph type="ctrTitle"/>
          </p:nvPr>
        </p:nvSpPr>
        <p:spPr>
          <a:xfrm>
            <a:off x="874713" y="873125"/>
            <a:ext cx="10464000" cy="553998"/>
          </a:xfrm>
        </p:spPr>
        <p:txBody>
          <a:bodyPr/>
          <a:lstStyle/>
          <a:p>
            <a:r>
              <a:rPr lang="sv-SE" dirty="0">
                <a:solidFill>
                  <a:schemeClr val="bg1"/>
                </a:solidFill>
              </a:rPr>
              <a:t>Stadens styrmodell</a:t>
            </a:r>
          </a:p>
        </p:txBody>
      </p:sp>
      <p:grpSp>
        <p:nvGrpSpPr>
          <p:cNvPr id="20" name="Grupp 19">
            <a:extLst>
              <a:ext uri="{FF2B5EF4-FFF2-40B4-BE49-F238E27FC236}">
                <a16:creationId xmlns:a16="http://schemas.microsoft.com/office/drawing/2014/main" id="{2D24547B-51D7-C405-A13A-DE4842729632}"/>
              </a:ext>
            </a:extLst>
          </p:cNvPr>
          <p:cNvGrpSpPr/>
          <p:nvPr/>
        </p:nvGrpSpPr>
        <p:grpSpPr>
          <a:xfrm>
            <a:off x="818858" y="2077034"/>
            <a:ext cx="7789288" cy="3752267"/>
            <a:chOff x="2463508" y="2292934"/>
            <a:chExt cx="7789288" cy="3752267"/>
          </a:xfrm>
        </p:grpSpPr>
        <p:pic>
          <p:nvPicPr>
            <p:cNvPr id="4" name="Bildobjekt 3" descr="En bild som visar text, skärmbild, Teckensnitt, design&#10;&#10;Automatiskt genererad beskrivning">
              <a:extLst>
                <a:ext uri="{FF2B5EF4-FFF2-40B4-BE49-F238E27FC236}">
                  <a16:creationId xmlns:a16="http://schemas.microsoft.com/office/drawing/2014/main" id="{B74BBDAE-97FB-3006-B7AC-ADAA1774F0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63508" y="2605051"/>
              <a:ext cx="7780306" cy="1768642"/>
            </a:xfrm>
            <a:prstGeom prst="rect">
              <a:avLst/>
            </a:prstGeom>
          </p:spPr>
        </p:pic>
        <p:pic>
          <p:nvPicPr>
            <p:cNvPr id="5" name="Bildobjekt 4" descr="En bild som visar text, skärmbild, Teckensnitt, design&#10;&#10;Automatiskt genererad beskrivning">
              <a:extLst>
                <a:ext uri="{FF2B5EF4-FFF2-40B4-BE49-F238E27FC236}">
                  <a16:creationId xmlns:a16="http://schemas.microsoft.com/office/drawing/2014/main" id="{61EC291E-32E9-85BF-9EBA-C8B48BA144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472490" y="4692315"/>
              <a:ext cx="7780306" cy="1352886"/>
            </a:xfrm>
            <a:prstGeom prst="rect">
              <a:avLst/>
            </a:prstGeom>
          </p:spPr>
        </p:pic>
        <p:sp>
          <p:nvSpPr>
            <p:cNvPr id="17" name="textruta 16">
              <a:extLst>
                <a:ext uri="{FF2B5EF4-FFF2-40B4-BE49-F238E27FC236}">
                  <a16:creationId xmlns:a16="http://schemas.microsoft.com/office/drawing/2014/main" id="{3E4E4316-5F95-E569-ED7A-48E887E45F3A}"/>
                </a:ext>
              </a:extLst>
            </p:cNvPr>
            <p:cNvSpPr txBox="1"/>
            <p:nvPr/>
          </p:nvSpPr>
          <p:spPr>
            <a:xfrm>
              <a:off x="3599587" y="4416195"/>
              <a:ext cx="171551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chemeClr val="bg1"/>
                  </a:solidFill>
                  <a:effectLst/>
                  <a:uLnTx/>
                  <a:uFillTx/>
                  <a:latin typeface="+mj-lt"/>
                  <a:ea typeface="Roboto" panose="02000000000000000000" pitchFamily="2" charset="0"/>
                  <a:cs typeface="Roboto" panose="02000000000000000000" pitchFamily="2" charset="0"/>
                </a:rPr>
                <a:t>Nämnd</a:t>
              </a:r>
            </a:p>
          </p:txBody>
        </p:sp>
        <p:sp>
          <p:nvSpPr>
            <p:cNvPr id="18" name="textruta 17">
              <a:extLst>
                <a:ext uri="{FF2B5EF4-FFF2-40B4-BE49-F238E27FC236}">
                  <a16:creationId xmlns:a16="http://schemas.microsoft.com/office/drawing/2014/main" id="{89D0BFAA-44AA-61EF-9D9D-1B78A7DE4436}"/>
                </a:ext>
              </a:extLst>
            </p:cNvPr>
            <p:cNvSpPr txBox="1"/>
            <p:nvPr/>
          </p:nvSpPr>
          <p:spPr>
            <a:xfrm>
              <a:off x="7389907" y="4416195"/>
              <a:ext cx="171551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chemeClr val="bg1"/>
                  </a:solidFill>
                  <a:effectLst/>
                  <a:uLnTx/>
                  <a:uFillTx/>
                  <a:latin typeface="+mj-lt"/>
                  <a:ea typeface="Roboto" panose="02000000000000000000" pitchFamily="2" charset="0"/>
                  <a:cs typeface="Roboto" panose="02000000000000000000" pitchFamily="2" charset="0"/>
                </a:rPr>
                <a:t>Bolag</a:t>
              </a:r>
            </a:p>
          </p:txBody>
        </p:sp>
        <p:sp>
          <p:nvSpPr>
            <p:cNvPr id="19" name="textruta 18">
              <a:extLst>
                <a:ext uri="{FF2B5EF4-FFF2-40B4-BE49-F238E27FC236}">
                  <a16:creationId xmlns:a16="http://schemas.microsoft.com/office/drawing/2014/main" id="{6FBCB535-4730-83B5-7674-71F1AB12FC41}"/>
                </a:ext>
              </a:extLst>
            </p:cNvPr>
            <p:cNvSpPr txBox="1"/>
            <p:nvPr/>
          </p:nvSpPr>
          <p:spPr>
            <a:xfrm>
              <a:off x="5496094" y="2292934"/>
              <a:ext cx="171551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chemeClr val="bg1"/>
                  </a:solidFill>
                  <a:effectLst/>
                  <a:uLnTx/>
                  <a:uFillTx/>
                  <a:latin typeface="+mj-lt"/>
                  <a:ea typeface="Roboto" panose="02000000000000000000" pitchFamily="2" charset="0"/>
                  <a:cs typeface="Roboto" panose="02000000000000000000" pitchFamily="2" charset="0"/>
                </a:rPr>
                <a:t>Kommunfullmäktige</a:t>
              </a:r>
            </a:p>
          </p:txBody>
        </p:sp>
      </p:grpSp>
    </p:spTree>
    <p:extLst>
      <p:ext uri="{BB962C8B-B14F-4D97-AF65-F5344CB8AC3E}">
        <p14:creationId xmlns:p14="http://schemas.microsoft.com/office/powerpoint/2010/main" val="3730641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5" name="Rubrik 2">
            <a:extLst>
              <a:ext uri="{FF2B5EF4-FFF2-40B4-BE49-F238E27FC236}">
                <a16:creationId xmlns:a16="http://schemas.microsoft.com/office/drawing/2014/main" id="{E2518B6B-37BE-212C-BAC3-C026E3FB5036}"/>
              </a:ext>
            </a:extLst>
          </p:cNvPr>
          <p:cNvSpPr>
            <a:spLocks noGrp="1"/>
          </p:cNvSpPr>
          <p:nvPr>
            <p:ph type="ctrTitle"/>
          </p:nvPr>
        </p:nvSpPr>
        <p:spPr>
          <a:xfrm>
            <a:off x="874800" y="874800"/>
            <a:ext cx="9576883" cy="553998"/>
          </a:xfrm>
        </p:spPr>
        <p:txBody>
          <a:bodyPr/>
          <a:lstStyle/>
          <a:p>
            <a:r>
              <a:rPr lang="sv-SE" dirty="0">
                <a:solidFill>
                  <a:schemeClr val="bg1"/>
                </a:solidFill>
              </a:rPr>
              <a:t>Stadens styrmodell</a:t>
            </a:r>
          </a:p>
        </p:txBody>
      </p:sp>
      <p:sp>
        <p:nvSpPr>
          <p:cNvPr id="17" name="Platshållare för text 10">
            <a:extLst>
              <a:ext uri="{FF2B5EF4-FFF2-40B4-BE49-F238E27FC236}">
                <a16:creationId xmlns:a16="http://schemas.microsoft.com/office/drawing/2014/main" id="{CF29291D-1632-0B00-5ABA-F9113AE029B9}"/>
              </a:ext>
            </a:extLst>
          </p:cNvPr>
          <p:cNvSpPr>
            <a:spLocks noGrp="1"/>
          </p:cNvSpPr>
          <p:nvPr>
            <p:ph type="body" sz="half" idx="2"/>
          </p:nvPr>
        </p:nvSpPr>
        <p:spPr>
          <a:xfrm>
            <a:off x="874801" y="1440000"/>
            <a:ext cx="5945100" cy="4661240"/>
          </a:xfrm>
        </p:spPr>
        <p:txBody>
          <a:bodyPr/>
          <a:lstStyle/>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Vision</a:t>
            </a:r>
            <a:r>
              <a:rPr lang="sv-SE" sz="1600" b="1" dirty="0">
                <a:solidFill>
                  <a:schemeClr val="bg1"/>
                </a:solidFill>
              </a:rPr>
              <a:t> - </a:t>
            </a:r>
            <a:r>
              <a:rPr lang="sv-SE" sz="1600" dirty="0">
                <a:solidFill>
                  <a:schemeClr val="bg1"/>
                </a:solidFill>
              </a:rPr>
              <a:t>Stadens gemensamma och långsiktiga målbild för framtiden</a:t>
            </a:r>
          </a:p>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Programmet för mandatperioden</a:t>
            </a:r>
            <a:r>
              <a:rPr lang="sv-SE" sz="1600" b="1" dirty="0">
                <a:solidFill>
                  <a:schemeClr val="bg1"/>
                </a:solidFill>
              </a:rPr>
              <a:t> - </a:t>
            </a:r>
            <a:r>
              <a:rPr lang="sv-SE" sz="1600" dirty="0">
                <a:solidFill>
                  <a:schemeClr val="bg1"/>
                </a:solidFill>
              </a:rPr>
              <a:t>Beskriver de styrandes politiska viljeinriktning för mandatperioden</a:t>
            </a:r>
          </a:p>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Stadens inriktningar</a:t>
            </a:r>
            <a:r>
              <a:rPr lang="sv-SE" sz="1600" b="1" dirty="0">
                <a:solidFill>
                  <a:schemeClr val="bg1"/>
                </a:solidFill>
              </a:rPr>
              <a:t> - </a:t>
            </a:r>
            <a:r>
              <a:rPr lang="sv-SE" sz="1600" dirty="0">
                <a:solidFill>
                  <a:schemeClr val="bg1"/>
                </a:solidFill>
              </a:rPr>
              <a:t>Tvärsektoriella inriktningar för Helsingborgs utveckling mot stadens vision</a:t>
            </a:r>
          </a:p>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Styrdokument</a:t>
            </a:r>
            <a:r>
              <a:rPr lang="sv-SE" sz="1600" b="1" dirty="0">
                <a:solidFill>
                  <a:schemeClr val="bg1"/>
                </a:solidFill>
              </a:rPr>
              <a:t> - </a:t>
            </a:r>
            <a:r>
              <a:rPr lang="sv-SE" sz="1600" dirty="0">
                <a:solidFill>
                  <a:schemeClr val="bg1"/>
                </a:solidFill>
              </a:rPr>
              <a:t>Förtydligar politiska viljeinriktningar och ambitioner eller förhållningssätt</a:t>
            </a:r>
          </a:p>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Nämndens och bolagets uppdrag</a:t>
            </a:r>
            <a:r>
              <a:rPr lang="sv-SE" sz="1600" b="1" dirty="0">
                <a:solidFill>
                  <a:schemeClr val="bg1"/>
                </a:solidFill>
              </a:rPr>
              <a:t> - </a:t>
            </a:r>
            <a:r>
              <a:rPr lang="sv-SE" sz="1600" dirty="0">
                <a:solidFill>
                  <a:schemeClr val="bg1"/>
                </a:solidFill>
              </a:rPr>
              <a:t>Beskriver syftet med nämndens eller bolagets verksamhet</a:t>
            </a:r>
          </a:p>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Nämndens och bolagets inriktning</a:t>
            </a:r>
            <a:r>
              <a:rPr lang="sv-SE" sz="1600" b="1" dirty="0">
                <a:solidFill>
                  <a:schemeClr val="bg1"/>
                </a:solidFill>
              </a:rPr>
              <a:t> - </a:t>
            </a:r>
            <a:r>
              <a:rPr lang="sv-SE" sz="1600" dirty="0">
                <a:solidFill>
                  <a:schemeClr val="bg1"/>
                </a:solidFill>
              </a:rPr>
              <a:t>Den politiska inriktningen för varje nämnd och bolag</a:t>
            </a:r>
          </a:p>
          <a:p>
            <a:r>
              <a:rPr lang="sv-SE" sz="16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Nämndernas och bolagens mål (kommunfullmäktiges mål)</a:t>
            </a:r>
            <a:r>
              <a:rPr lang="sv-SE" sz="1600" b="1" dirty="0">
                <a:solidFill>
                  <a:schemeClr val="bg1"/>
                </a:solidFill>
              </a:rPr>
              <a:t> - </a:t>
            </a:r>
            <a:r>
              <a:rPr lang="sv-SE" sz="1600" dirty="0">
                <a:solidFill>
                  <a:schemeClr val="bg1"/>
                </a:solidFill>
              </a:rPr>
              <a:t>Tydliggör politiska prioriteringar för stadens nämnder och bolag</a:t>
            </a:r>
          </a:p>
        </p:txBody>
      </p:sp>
      <p:pic>
        <p:nvPicPr>
          <p:cNvPr id="2" name="Bildobjekt 1">
            <a:extLst>
              <a:ext uri="{FF2B5EF4-FFF2-40B4-BE49-F238E27FC236}">
                <a16:creationId xmlns:a16="http://schemas.microsoft.com/office/drawing/2014/main" id="{66600229-A47D-1B96-1104-44675E2DB6ED}"/>
              </a:ext>
            </a:extLst>
          </p:cNvPr>
          <p:cNvPicPr>
            <a:picLocks noChangeAspect="1"/>
          </p:cNvPicPr>
          <p:nvPr/>
        </p:nvPicPr>
        <p:blipFill>
          <a:blip r:embed="rId3"/>
          <a:stretch>
            <a:fillRect/>
          </a:stretch>
        </p:blipFill>
        <p:spPr>
          <a:xfrm>
            <a:off x="6865205" y="1120045"/>
            <a:ext cx="5001120" cy="2410555"/>
          </a:xfrm>
          <a:prstGeom prst="rect">
            <a:avLst/>
          </a:prstGeom>
        </p:spPr>
      </p:pic>
    </p:spTree>
    <p:extLst>
      <p:ext uri="{BB962C8B-B14F-4D97-AF65-F5344CB8AC3E}">
        <p14:creationId xmlns:p14="http://schemas.microsoft.com/office/powerpoint/2010/main" val="3623138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6D60703B-9810-1043-3EB9-9144BC5C5F5F}"/>
              </a:ext>
            </a:extLst>
          </p:cNvPr>
          <p:cNvSpPr>
            <a:spLocks noGrp="1"/>
          </p:cNvSpPr>
          <p:nvPr>
            <p:ph type="body" sz="half" idx="2"/>
          </p:nvPr>
        </p:nvSpPr>
        <p:spPr>
          <a:xfrm>
            <a:off x="874800" y="1980000"/>
            <a:ext cx="4419200" cy="2106694"/>
          </a:xfrm>
        </p:spPr>
        <p:txBody>
          <a:bodyPr/>
          <a:lstStyle/>
          <a:p>
            <a:r>
              <a:rPr lang="sv-SE" dirty="0"/>
              <a:t>En vision anger en gemensam och långsiktig målbild.</a:t>
            </a:r>
          </a:p>
          <a:p>
            <a:r>
              <a:rPr lang="sv-SE" dirty="0"/>
              <a:t>En vision ger koncernen en riktning för framtiden och tydliggör för organisationen hur politiken långsiktigt vill utveckla Helsingborg.</a:t>
            </a:r>
          </a:p>
        </p:txBody>
      </p:sp>
      <p:sp>
        <p:nvSpPr>
          <p:cNvPr id="4" name="Rubrik 3">
            <a:extLst>
              <a:ext uri="{FF2B5EF4-FFF2-40B4-BE49-F238E27FC236}">
                <a16:creationId xmlns:a16="http://schemas.microsoft.com/office/drawing/2014/main" id="{AE46C1E4-69A6-81B7-DE9D-653FB58CDA69}"/>
              </a:ext>
            </a:extLst>
          </p:cNvPr>
          <p:cNvSpPr>
            <a:spLocks noGrp="1"/>
          </p:cNvSpPr>
          <p:nvPr>
            <p:ph type="ctrTitle"/>
          </p:nvPr>
        </p:nvSpPr>
        <p:spPr>
          <a:xfrm>
            <a:off x="874713" y="873125"/>
            <a:ext cx="4419200" cy="553998"/>
          </a:xfrm>
        </p:spPr>
        <p:txBody>
          <a:bodyPr/>
          <a:lstStyle/>
          <a:p>
            <a:r>
              <a:rPr lang="sv-SE" dirty="0"/>
              <a:t>Vision</a:t>
            </a:r>
          </a:p>
        </p:txBody>
      </p:sp>
      <p:pic>
        <p:nvPicPr>
          <p:cNvPr id="11" name="Bildobjekt 10" descr="En bild som visar text, design, Teckensnitt, logotyp&#10;&#10;Automatiskt genererad beskrivning">
            <a:extLst>
              <a:ext uri="{FF2B5EF4-FFF2-40B4-BE49-F238E27FC236}">
                <a16:creationId xmlns:a16="http://schemas.microsoft.com/office/drawing/2014/main" id="{EAA51FF2-E72B-643A-0513-81F6A37386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2522" y="5478571"/>
            <a:ext cx="936000" cy="936000"/>
          </a:xfrm>
          <a:prstGeom prst="rect">
            <a:avLst/>
          </a:prstGeom>
        </p:spPr>
      </p:pic>
      <p:pic>
        <p:nvPicPr>
          <p:cNvPr id="3" name="Bildobjekt 2" descr="En bild som visar publik, Teater, scen, Konvent&#10;&#10;Automatiskt genererad beskrivning">
            <a:extLst>
              <a:ext uri="{FF2B5EF4-FFF2-40B4-BE49-F238E27FC236}">
                <a16:creationId xmlns:a16="http://schemas.microsoft.com/office/drawing/2014/main" id="{7497AAB1-5F7E-4761-E538-966C47DA59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
            <a:ext cx="6096000" cy="2987040"/>
          </a:xfrm>
          <a:prstGeom prst="rect">
            <a:avLst/>
          </a:prstGeom>
        </p:spPr>
      </p:pic>
      <p:sp>
        <p:nvSpPr>
          <p:cNvPr id="6" name="Platshållare för text 4">
            <a:extLst>
              <a:ext uri="{FF2B5EF4-FFF2-40B4-BE49-F238E27FC236}">
                <a16:creationId xmlns:a16="http://schemas.microsoft.com/office/drawing/2014/main" id="{54CD17E9-B549-1A94-7697-98389DB27B7B}"/>
              </a:ext>
            </a:extLst>
          </p:cNvPr>
          <p:cNvSpPr txBox="1">
            <a:spLocks/>
          </p:cNvSpPr>
          <p:nvPr/>
        </p:nvSpPr>
        <p:spPr>
          <a:xfrm>
            <a:off x="6644228" y="3171431"/>
            <a:ext cx="4587251" cy="2106694"/>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dirty="0">
                <a:solidFill>
                  <a:schemeClr val="tx2"/>
                </a:solidFill>
              </a:rPr>
              <a:t>Kommunfullmäktige beslutade 2012 om vision Helsingborg 2035:</a:t>
            </a:r>
          </a:p>
          <a:p>
            <a:r>
              <a:rPr lang="sv-SE" i="1" dirty="0">
                <a:solidFill>
                  <a:schemeClr val="tx2"/>
                </a:solidFill>
              </a:rPr>
              <a:t>År 2035 ska Helsingborg vara den skapande, pulserande, gemensamma, globala och balanserade staden för människor och företag.</a:t>
            </a:r>
          </a:p>
        </p:txBody>
      </p:sp>
    </p:spTree>
    <p:extLst>
      <p:ext uri="{BB962C8B-B14F-4D97-AF65-F5344CB8AC3E}">
        <p14:creationId xmlns:p14="http://schemas.microsoft.com/office/powerpoint/2010/main" val="2273271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6D60703B-9810-1043-3EB9-9144BC5C5F5F}"/>
              </a:ext>
            </a:extLst>
          </p:cNvPr>
          <p:cNvSpPr>
            <a:spLocks noGrp="1"/>
          </p:cNvSpPr>
          <p:nvPr>
            <p:ph type="body" sz="half" idx="2"/>
          </p:nvPr>
        </p:nvSpPr>
        <p:spPr>
          <a:xfrm>
            <a:off x="874800" y="1980000"/>
            <a:ext cx="4419200" cy="2106694"/>
          </a:xfrm>
        </p:spPr>
        <p:txBody>
          <a:bodyPr/>
          <a:lstStyle/>
          <a:p>
            <a:r>
              <a:rPr lang="sv-SE" dirty="0"/>
              <a:t>Programmet för mandatperioden är ett styrdokument som beskriver de styrandes politiska viljeinriktning för mandatperioden.</a:t>
            </a:r>
          </a:p>
          <a:p>
            <a:r>
              <a:rPr lang="sv-SE" dirty="0"/>
              <a:t>Programmet utgör ett underlag för stadens styrdokument, stadens inriktningar samt inriktningen för nämnder och bolag.</a:t>
            </a:r>
          </a:p>
        </p:txBody>
      </p:sp>
      <p:sp>
        <p:nvSpPr>
          <p:cNvPr id="4" name="Rubrik 3">
            <a:extLst>
              <a:ext uri="{FF2B5EF4-FFF2-40B4-BE49-F238E27FC236}">
                <a16:creationId xmlns:a16="http://schemas.microsoft.com/office/drawing/2014/main" id="{AE46C1E4-69A6-81B7-DE9D-653FB58CDA69}"/>
              </a:ext>
            </a:extLst>
          </p:cNvPr>
          <p:cNvSpPr>
            <a:spLocks noGrp="1"/>
          </p:cNvSpPr>
          <p:nvPr>
            <p:ph type="ctrTitle"/>
          </p:nvPr>
        </p:nvSpPr>
        <p:spPr>
          <a:xfrm>
            <a:off x="874713" y="873125"/>
            <a:ext cx="4419200" cy="1107996"/>
          </a:xfrm>
        </p:spPr>
        <p:txBody>
          <a:bodyPr/>
          <a:lstStyle/>
          <a:p>
            <a:r>
              <a:rPr lang="sv-SE" dirty="0"/>
              <a:t>Programmet för mandatperioden</a:t>
            </a:r>
          </a:p>
        </p:txBody>
      </p:sp>
      <p:pic>
        <p:nvPicPr>
          <p:cNvPr id="9" name="Bildobjekt 8">
            <a:extLst>
              <a:ext uri="{FF2B5EF4-FFF2-40B4-BE49-F238E27FC236}">
                <a16:creationId xmlns:a16="http://schemas.microsoft.com/office/drawing/2014/main" id="{9DCEC854-8E28-D49B-3B29-C4695A2EC999}"/>
              </a:ext>
            </a:extLst>
          </p:cNvPr>
          <p:cNvPicPr>
            <a:picLocks noChangeAspect="1"/>
          </p:cNvPicPr>
          <p:nvPr/>
        </p:nvPicPr>
        <p:blipFill>
          <a:blip r:embed="rId2"/>
          <a:stretch>
            <a:fillRect/>
          </a:stretch>
        </p:blipFill>
        <p:spPr>
          <a:xfrm>
            <a:off x="6558710" y="2214897"/>
            <a:ext cx="3135208" cy="4448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Bildobjekt 10" descr="En bild som visar text, design, Teckensnitt, logotyp&#10;&#10;Automatiskt genererad beskrivning">
            <a:extLst>
              <a:ext uri="{FF2B5EF4-FFF2-40B4-BE49-F238E27FC236}">
                <a16:creationId xmlns:a16="http://schemas.microsoft.com/office/drawing/2014/main" id="{EAA51FF2-E72B-643A-0513-81F6A37386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2522" y="5478571"/>
            <a:ext cx="936000" cy="936000"/>
          </a:xfrm>
          <a:prstGeom prst="rect">
            <a:avLst/>
          </a:prstGeom>
        </p:spPr>
      </p:pic>
      <p:sp>
        <p:nvSpPr>
          <p:cNvPr id="2" name="Platshållare för text 4">
            <a:extLst>
              <a:ext uri="{FF2B5EF4-FFF2-40B4-BE49-F238E27FC236}">
                <a16:creationId xmlns:a16="http://schemas.microsoft.com/office/drawing/2014/main" id="{4C808CDD-4A85-688A-185D-2618ECEC7DB5}"/>
              </a:ext>
            </a:extLst>
          </p:cNvPr>
          <p:cNvSpPr txBox="1">
            <a:spLocks/>
          </p:cNvSpPr>
          <p:nvPr/>
        </p:nvSpPr>
        <p:spPr>
          <a:xfrm>
            <a:off x="6558710" y="194928"/>
            <a:ext cx="5064293" cy="2106694"/>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dirty="0">
                <a:solidFill>
                  <a:schemeClr val="tx2"/>
                </a:solidFill>
              </a:rPr>
              <a:t>Kommunfullmäktige beslutade i november 2022 om programmet för mandatperioden 2023-2026. Programmet utgår från vision Helsingborg 2035 och i programmet anger de styrande hur de vill utveckla Helsingborg.</a:t>
            </a:r>
          </a:p>
          <a:p>
            <a:endParaRPr lang="sv-SE" i="1" dirty="0">
              <a:solidFill>
                <a:schemeClr val="tx2"/>
              </a:solidFill>
            </a:endParaRPr>
          </a:p>
        </p:txBody>
      </p:sp>
    </p:spTree>
    <p:extLst>
      <p:ext uri="{BB962C8B-B14F-4D97-AF65-F5344CB8AC3E}">
        <p14:creationId xmlns:p14="http://schemas.microsoft.com/office/powerpoint/2010/main" val="4118554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8" name="Rubrik 9">
            <a:extLst>
              <a:ext uri="{FF2B5EF4-FFF2-40B4-BE49-F238E27FC236}">
                <a16:creationId xmlns:a16="http://schemas.microsoft.com/office/drawing/2014/main" id="{D0D3FA12-908A-EC07-9F68-542DD635E0AF}"/>
              </a:ext>
            </a:extLst>
          </p:cNvPr>
          <p:cNvSpPr>
            <a:spLocks noGrp="1"/>
          </p:cNvSpPr>
          <p:nvPr>
            <p:ph type="ctrTitle"/>
          </p:nvPr>
        </p:nvSpPr>
        <p:spPr>
          <a:xfrm>
            <a:off x="874713" y="873125"/>
            <a:ext cx="10464000" cy="553998"/>
          </a:xfrm>
        </p:spPr>
        <p:txBody>
          <a:bodyPr/>
          <a:lstStyle/>
          <a:p>
            <a:r>
              <a:rPr lang="sv-SE" dirty="0">
                <a:solidFill>
                  <a:schemeClr val="bg1"/>
                </a:solidFill>
              </a:rPr>
              <a:t>Stadens inriktningar</a:t>
            </a:r>
          </a:p>
        </p:txBody>
      </p:sp>
      <p:sp>
        <p:nvSpPr>
          <p:cNvPr id="5" name="Platshållare för text 1">
            <a:extLst>
              <a:ext uri="{FF2B5EF4-FFF2-40B4-BE49-F238E27FC236}">
                <a16:creationId xmlns:a16="http://schemas.microsoft.com/office/drawing/2014/main" id="{A898B92A-09F5-F6CD-EA7C-1600E8D767A8}"/>
              </a:ext>
            </a:extLst>
          </p:cNvPr>
          <p:cNvSpPr>
            <a:spLocks noGrp="1"/>
          </p:cNvSpPr>
          <p:nvPr>
            <p:ph type="body" sz="half" idx="2"/>
          </p:nvPr>
        </p:nvSpPr>
        <p:spPr>
          <a:xfrm>
            <a:off x="874800" y="1440000"/>
            <a:ext cx="9562595" cy="4443442"/>
          </a:xfrm>
        </p:spPr>
        <p:txBody>
          <a:bodyPr/>
          <a:lstStyle/>
          <a:p>
            <a:r>
              <a:rPr lang="sv-SE" dirty="0">
                <a:solidFill>
                  <a:schemeClr val="bg1"/>
                </a:solidFill>
                <a:ea typeface="Roboto Black" panose="02000000000000000000" pitchFamily="2" charset="0"/>
                <a:cs typeface="Roboto Black" panose="02000000000000000000" pitchFamily="2" charset="0"/>
              </a:rPr>
              <a:t>Stadens inriktningar är tvärsektoriella utmaningar för Helsingborgs utveckling mot stadens vision</a:t>
            </a:r>
            <a:r>
              <a:rPr lang="sv-SE" dirty="0">
                <a:solidFill>
                  <a:schemeClr val="bg1"/>
                </a:solidFill>
              </a:rPr>
              <a:t>.</a:t>
            </a:r>
          </a:p>
          <a:p>
            <a:pPr>
              <a:spcAft>
                <a:spcPts val="2400"/>
              </a:spcAft>
            </a:pPr>
            <a:r>
              <a:rPr lang="sv-SE" dirty="0">
                <a:solidFill>
                  <a:schemeClr val="bg1"/>
                </a:solidFill>
              </a:rPr>
              <a:t>Inriktningarna utgår från programmet för mandatperioden och andra styrdokument. Mottagare av inriktningarna är stadens nämnder och bolag och de ansvarar för att arbeta utifrån dessa.</a:t>
            </a:r>
          </a:p>
          <a:p>
            <a:r>
              <a:rPr lang="sv-SE" dirty="0">
                <a:solidFill>
                  <a:schemeClr val="bg1"/>
                </a:solidFill>
              </a:rPr>
              <a:t>Kommunfullmäktige beslutade i november 2022 om fyra inriktningar för staden:</a:t>
            </a:r>
          </a:p>
          <a:p>
            <a:pPr marL="285750" indent="-285750">
              <a:buFont typeface="Arial" panose="020B0604020202020204" pitchFamily="34" charset="0"/>
              <a:buChar char="•"/>
            </a:pPr>
            <a:r>
              <a:rPr lang="sv-SE"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Helsingborg ska öka innovationskraften för att säkra en effektiv välfärd</a:t>
            </a:r>
          </a:p>
          <a:p>
            <a:pPr marL="285750" indent="-285750">
              <a:buFont typeface="Arial" panose="020B0604020202020204" pitchFamily="34" charset="0"/>
              <a:buChar char="•"/>
            </a:pPr>
            <a:r>
              <a:rPr lang="sv-SE"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Helsingborg ska upplevas tryggt och vara säkert</a:t>
            </a:r>
          </a:p>
          <a:p>
            <a:pPr marL="285750" indent="-285750">
              <a:buFont typeface="Arial" panose="020B0604020202020204" pitchFamily="34" charset="0"/>
              <a:buChar char="•"/>
            </a:pPr>
            <a:r>
              <a:rPr lang="sv-SE"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Helsingborg ska ha en hög sysselsättning där fler kommer i arbete</a:t>
            </a:r>
          </a:p>
          <a:p>
            <a:pPr marL="285750" indent="-285750">
              <a:buFont typeface="Arial" panose="020B0604020202020204" pitchFamily="34" charset="0"/>
              <a:buChar char="•"/>
            </a:pPr>
            <a:r>
              <a:rPr lang="sv-SE"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Helsingborg ska vara en stad med hög livskvalitet som siktar på klimatneutralitet 2030</a:t>
            </a:r>
          </a:p>
        </p:txBody>
      </p:sp>
    </p:spTree>
    <p:extLst>
      <p:ext uri="{BB962C8B-B14F-4D97-AF65-F5344CB8AC3E}">
        <p14:creationId xmlns:p14="http://schemas.microsoft.com/office/powerpoint/2010/main" val="1897983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tshållare för innehåll 11">
            <a:extLst>
              <a:ext uri="{FF2B5EF4-FFF2-40B4-BE49-F238E27FC236}">
                <a16:creationId xmlns:a16="http://schemas.microsoft.com/office/drawing/2014/main" id="{102A49C9-5DB8-7545-3570-0D12115691F6}"/>
              </a:ext>
            </a:extLst>
          </p:cNvPr>
          <p:cNvPicPr>
            <a:picLocks noGrp="1" noChangeAspect="1"/>
          </p:cNvPicPr>
          <p:nvPr>
            <p:ph sz="quarter" idx="10"/>
          </p:nvPr>
        </p:nvPicPr>
        <p:blipFill>
          <a:blip r:embed="rId2"/>
          <a:stretch>
            <a:fillRect/>
          </a:stretch>
        </p:blipFill>
        <p:spPr>
          <a:xfrm>
            <a:off x="6096000" y="0"/>
            <a:ext cx="6096000" cy="3704282"/>
          </a:xfrm>
        </p:spPr>
      </p:pic>
      <p:sp>
        <p:nvSpPr>
          <p:cNvPr id="5" name="Platshållare för text 4">
            <a:extLst>
              <a:ext uri="{FF2B5EF4-FFF2-40B4-BE49-F238E27FC236}">
                <a16:creationId xmlns:a16="http://schemas.microsoft.com/office/drawing/2014/main" id="{6D60703B-9810-1043-3EB9-9144BC5C5F5F}"/>
              </a:ext>
            </a:extLst>
          </p:cNvPr>
          <p:cNvSpPr>
            <a:spLocks noGrp="1"/>
          </p:cNvSpPr>
          <p:nvPr>
            <p:ph type="body" sz="half" idx="2"/>
          </p:nvPr>
        </p:nvSpPr>
        <p:spPr>
          <a:xfrm>
            <a:off x="874800" y="1980000"/>
            <a:ext cx="4419200" cy="2383693"/>
          </a:xfrm>
        </p:spPr>
        <p:txBody>
          <a:bodyPr/>
          <a:lstStyle/>
          <a:p>
            <a:r>
              <a:rPr lang="sv-SE" dirty="0"/>
              <a:t>Stadens styrdokument förtydligar politiska viljeinriktningar och ambitioner eller förhållningssätt.</a:t>
            </a:r>
          </a:p>
          <a:p>
            <a:r>
              <a:rPr lang="sv-SE" dirty="0"/>
              <a:t>Styrdokumenten ger en vägledning till vad vi behöver göra och fokusera på för att anta de utmaningar som staden står inför och för att uppnå vision Helsingborg 2035.</a:t>
            </a:r>
          </a:p>
        </p:txBody>
      </p:sp>
      <p:sp>
        <p:nvSpPr>
          <p:cNvPr id="4" name="Rubrik 3">
            <a:extLst>
              <a:ext uri="{FF2B5EF4-FFF2-40B4-BE49-F238E27FC236}">
                <a16:creationId xmlns:a16="http://schemas.microsoft.com/office/drawing/2014/main" id="{AE46C1E4-69A6-81B7-DE9D-653FB58CDA69}"/>
              </a:ext>
            </a:extLst>
          </p:cNvPr>
          <p:cNvSpPr>
            <a:spLocks noGrp="1"/>
          </p:cNvSpPr>
          <p:nvPr>
            <p:ph type="ctrTitle"/>
          </p:nvPr>
        </p:nvSpPr>
        <p:spPr/>
        <p:txBody>
          <a:bodyPr/>
          <a:lstStyle/>
          <a:p>
            <a:r>
              <a:rPr lang="sv-SE" dirty="0"/>
              <a:t>Styrdokument</a:t>
            </a:r>
          </a:p>
        </p:txBody>
      </p:sp>
      <p:sp>
        <p:nvSpPr>
          <p:cNvPr id="2" name="Platshållare för text 4">
            <a:extLst>
              <a:ext uri="{FF2B5EF4-FFF2-40B4-BE49-F238E27FC236}">
                <a16:creationId xmlns:a16="http://schemas.microsoft.com/office/drawing/2014/main" id="{CE814E27-0146-550E-F6D5-994897F6E9DA}"/>
              </a:ext>
            </a:extLst>
          </p:cNvPr>
          <p:cNvSpPr txBox="1">
            <a:spLocks/>
          </p:cNvSpPr>
          <p:nvPr/>
        </p:nvSpPr>
        <p:spPr>
          <a:xfrm>
            <a:off x="6644229" y="3666182"/>
            <a:ext cx="4419200" cy="3045413"/>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dirty="0">
                <a:solidFill>
                  <a:schemeClr val="tx2"/>
                </a:solidFill>
              </a:rPr>
              <a:t>Exempel på styrdokument beslutade av kommunfullmäktige:</a:t>
            </a:r>
          </a:p>
          <a:p>
            <a:pPr marL="285750" indent="-285750">
              <a:spcAft>
                <a:spcPts val="600"/>
              </a:spcAft>
              <a:buFont typeface="Arial" panose="020B0604020202020204" pitchFamily="34" charset="0"/>
              <a:buChar char="•"/>
            </a:pPr>
            <a:r>
              <a:rPr lang="sv-SE" dirty="0">
                <a:solidFill>
                  <a:schemeClr val="tx2"/>
                </a:solidFill>
              </a:rPr>
              <a:t>Livskvalitetsprogram</a:t>
            </a:r>
          </a:p>
          <a:p>
            <a:pPr marL="285750" indent="-285750">
              <a:spcAft>
                <a:spcPts val="600"/>
              </a:spcAft>
              <a:buFont typeface="Arial" panose="020B0604020202020204" pitchFamily="34" charset="0"/>
              <a:buChar char="•"/>
            </a:pPr>
            <a:r>
              <a:rPr lang="sv-SE" dirty="0">
                <a:solidFill>
                  <a:schemeClr val="tx2"/>
                </a:solidFill>
              </a:rPr>
              <a:t>Näringslivsprogram</a:t>
            </a:r>
          </a:p>
          <a:p>
            <a:pPr marL="285750" indent="-285750">
              <a:spcAft>
                <a:spcPts val="600"/>
              </a:spcAft>
              <a:buFont typeface="Arial" panose="020B0604020202020204" pitchFamily="34" charset="0"/>
              <a:buChar char="•"/>
            </a:pPr>
            <a:r>
              <a:rPr lang="sv-SE" dirty="0">
                <a:solidFill>
                  <a:schemeClr val="tx2"/>
                </a:solidFill>
              </a:rPr>
              <a:t>Klimat- och energiplan</a:t>
            </a:r>
          </a:p>
          <a:p>
            <a:pPr marL="285750" indent="-285750">
              <a:spcAft>
                <a:spcPts val="600"/>
              </a:spcAft>
              <a:buFont typeface="Arial" panose="020B0604020202020204" pitchFamily="34" charset="0"/>
              <a:buChar char="•"/>
            </a:pPr>
            <a:r>
              <a:rPr lang="sv-SE" dirty="0">
                <a:solidFill>
                  <a:schemeClr val="tx2"/>
                </a:solidFill>
              </a:rPr>
              <a:t>Biblioteksplan</a:t>
            </a:r>
          </a:p>
          <a:p>
            <a:pPr marL="285750" indent="-285750">
              <a:spcAft>
                <a:spcPts val="600"/>
              </a:spcAft>
              <a:buFont typeface="Arial" panose="020B0604020202020204" pitchFamily="34" charset="0"/>
              <a:buChar char="•"/>
            </a:pPr>
            <a:r>
              <a:rPr lang="sv-SE" dirty="0">
                <a:solidFill>
                  <a:schemeClr val="tx2"/>
                </a:solidFill>
              </a:rPr>
              <a:t>Medarbetar- och ledarpolicy</a:t>
            </a:r>
          </a:p>
          <a:p>
            <a:pPr marL="285750" indent="-285750">
              <a:spcAft>
                <a:spcPts val="600"/>
              </a:spcAft>
              <a:buFont typeface="Arial" panose="020B0604020202020204" pitchFamily="34" charset="0"/>
              <a:buChar char="•"/>
            </a:pPr>
            <a:r>
              <a:rPr lang="sv-SE" dirty="0">
                <a:solidFill>
                  <a:schemeClr val="tx2"/>
                </a:solidFill>
              </a:rPr>
              <a:t>Servicepolicy</a:t>
            </a:r>
          </a:p>
        </p:txBody>
      </p:sp>
      <p:pic>
        <p:nvPicPr>
          <p:cNvPr id="3" name="Bildobjekt 2" descr="En bild som visar text, design, Teckensnitt, logotyp&#10;&#10;Automatiskt genererad beskrivning">
            <a:extLst>
              <a:ext uri="{FF2B5EF4-FFF2-40B4-BE49-F238E27FC236}">
                <a16:creationId xmlns:a16="http://schemas.microsoft.com/office/drawing/2014/main" id="{9F8E10E7-386F-45EA-BDC0-37EB3F0F74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2522" y="5478571"/>
            <a:ext cx="936000" cy="936000"/>
          </a:xfrm>
          <a:prstGeom prst="rect">
            <a:avLst/>
          </a:prstGeom>
        </p:spPr>
      </p:pic>
    </p:spTree>
    <p:extLst>
      <p:ext uri="{BB962C8B-B14F-4D97-AF65-F5344CB8AC3E}">
        <p14:creationId xmlns:p14="http://schemas.microsoft.com/office/powerpoint/2010/main" val="2497145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6D60703B-9810-1043-3EB9-9144BC5C5F5F}"/>
              </a:ext>
            </a:extLst>
          </p:cNvPr>
          <p:cNvSpPr>
            <a:spLocks noGrp="1"/>
          </p:cNvSpPr>
          <p:nvPr>
            <p:ph type="body" sz="half" idx="2"/>
          </p:nvPr>
        </p:nvSpPr>
        <p:spPr>
          <a:xfrm>
            <a:off x="6770630" y="2077870"/>
            <a:ext cx="4419200" cy="1429586"/>
          </a:xfrm>
        </p:spPr>
        <p:txBody>
          <a:bodyPr/>
          <a:lstStyle/>
          <a:p>
            <a:r>
              <a:rPr lang="sv-SE" dirty="0">
                <a:solidFill>
                  <a:schemeClr val="bg1"/>
                </a:solidFill>
              </a:rPr>
              <a:t>Uppdrag</a:t>
            </a:r>
          </a:p>
          <a:p>
            <a:r>
              <a:rPr lang="sv-SE" dirty="0">
                <a:solidFill>
                  <a:schemeClr val="bg1"/>
                </a:solidFill>
              </a:rPr>
              <a:t>Inriktning</a:t>
            </a:r>
          </a:p>
          <a:p>
            <a:r>
              <a:rPr lang="sv-SE" dirty="0">
                <a:solidFill>
                  <a:schemeClr val="bg1"/>
                </a:solidFill>
              </a:rPr>
              <a:t>Mål</a:t>
            </a:r>
          </a:p>
        </p:txBody>
      </p:sp>
      <p:sp>
        <p:nvSpPr>
          <p:cNvPr id="4" name="Rubrik 3">
            <a:extLst>
              <a:ext uri="{FF2B5EF4-FFF2-40B4-BE49-F238E27FC236}">
                <a16:creationId xmlns:a16="http://schemas.microsoft.com/office/drawing/2014/main" id="{AE46C1E4-69A6-81B7-DE9D-653FB58CDA69}"/>
              </a:ext>
            </a:extLst>
          </p:cNvPr>
          <p:cNvSpPr>
            <a:spLocks noGrp="1"/>
          </p:cNvSpPr>
          <p:nvPr>
            <p:ph type="ctrTitle"/>
          </p:nvPr>
        </p:nvSpPr>
        <p:spPr>
          <a:xfrm>
            <a:off x="6770543" y="970995"/>
            <a:ext cx="4419200" cy="1107996"/>
          </a:xfrm>
        </p:spPr>
        <p:txBody>
          <a:bodyPr/>
          <a:lstStyle/>
          <a:p>
            <a:r>
              <a:rPr lang="sv-SE" dirty="0">
                <a:solidFill>
                  <a:schemeClr val="bg1"/>
                </a:solidFill>
              </a:rPr>
              <a:t>Nämndens eller bolagets</a:t>
            </a:r>
          </a:p>
        </p:txBody>
      </p:sp>
      <p:pic>
        <p:nvPicPr>
          <p:cNvPr id="7" name="Platshållare för innehåll 6">
            <a:extLst>
              <a:ext uri="{FF2B5EF4-FFF2-40B4-BE49-F238E27FC236}">
                <a16:creationId xmlns:a16="http://schemas.microsoft.com/office/drawing/2014/main" id="{5A96FF6E-7358-F723-C56D-685B6DCD635B}"/>
              </a:ext>
            </a:extLst>
          </p:cNvPr>
          <p:cNvPicPr>
            <a:picLocks noGrp="1" noChangeAspect="1"/>
          </p:cNvPicPr>
          <p:nvPr>
            <p:ph sz="quarter" idx="10"/>
          </p:nvPr>
        </p:nvPicPr>
        <p:blipFill rotWithShape="1">
          <a:blip r:embed="rId2" cstate="print">
            <a:extLst>
              <a:ext uri="{28A0092B-C50C-407E-A947-70E740481C1C}">
                <a14:useLocalDpi xmlns:a14="http://schemas.microsoft.com/office/drawing/2010/main" val="0"/>
              </a:ext>
            </a:extLst>
          </a:blip>
          <a:srcRect t="-1"/>
          <a:stretch/>
        </p:blipFill>
        <p:spPr>
          <a:xfrm>
            <a:off x="0" y="0"/>
            <a:ext cx="6096000" cy="6858000"/>
          </a:xfrm>
          <a:prstGeom prst="rect">
            <a:avLst/>
          </a:prstGeom>
        </p:spPr>
      </p:pic>
      <p:pic>
        <p:nvPicPr>
          <p:cNvPr id="2" name="Bildobjekt 1" descr="En bild som visar text, logotyp, Teckensnitt, affisch&#10;&#10;Automatiskt genererad beskrivning">
            <a:extLst>
              <a:ext uri="{FF2B5EF4-FFF2-40B4-BE49-F238E27FC236}">
                <a16:creationId xmlns:a16="http://schemas.microsoft.com/office/drawing/2014/main" id="{180A045C-2972-3E77-0178-DEB647320B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Tree>
    <p:extLst>
      <p:ext uri="{BB962C8B-B14F-4D97-AF65-F5344CB8AC3E}">
        <p14:creationId xmlns:p14="http://schemas.microsoft.com/office/powerpoint/2010/main" val="425063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6D60703B-9810-1043-3EB9-9144BC5C5F5F}"/>
              </a:ext>
            </a:extLst>
          </p:cNvPr>
          <p:cNvSpPr>
            <a:spLocks noGrp="1"/>
          </p:cNvSpPr>
          <p:nvPr>
            <p:ph type="body" sz="half" idx="2"/>
          </p:nvPr>
        </p:nvSpPr>
        <p:spPr>
          <a:xfrm>
            <a:off x="874800" y="2307660"/>
            <a:ext cx="4419200" cy="1829695"/>
          </a:xfrm>
        </p:spPr>
        <p:txBody>
          <a:bodyPr/>
          <a:lstStyle/>
          <a:p>
            <a:r>
              <a:rPr lang="sv-SE" dirty="0"/>
              <a:t>Alla nämnder och bolag har ett uppdrag som beskriver syftet med verksamheten.</a:t>
            </a:r>
          </a:p>
          <a:p>
            <a:r>
              <a:rPr lang="sv-SE" dirty="0"/>
              <a:t>Uppdraget svarar kortfattat på frågorna: Varför finns nämnden eller bolaget, vad ska nämnden eller bolaget göra och för vem?</a:t>
            </a:r>
          </a:p>
        </p:txBody>
      </p:sp>
      <p:sp>
        <p:nvSpPr>
          <p:cNvPr id="4" name="Rubrik 3">
            <a:extLst>
              <a:ext uri="{FF2B5EF4-FFF2-40B4-BE49-F238E27FC236}">
                <a16:creationId xmlns:a16="http://schemas.microsoft.com/office/drawing/2014/main" id="{AE46C1E4-69A6-81B7-DE9D-653FB58CDA69}"/>
              </a:ext>
            </a:extLst>
          </p:cNvPr>
          <p:cNvSpPr>
            <a:spLocks noGrp="1"/>
          </p:cNvSpPr>
          <p:nvPr>
            <p:ph type="ctrTitle"/>
          </p:nvPr>
        </p:nvSpPr>
        <p:spPr>
          <a:xfrm>
            <a:off x="874713" y="873125"/>
            <a:ext cx="4419200" cy="1107996"/>
          </a:xfrm>
        </p:spPr>
        <p:txBody>
          <a:bodyPr/>
          <a:lstStyle/>
          <a:p>
            <a:r>
              <a:rPr lang="sv-SE" dirty="0"/>
              <a:t>Nämndens och bolagets uppdrag</a:t>
            </a:r>
          </a:p>
        </p:txBody>
      </p:sp>
      <p:pic>
        <p:nvPicPr>
          <p:cNvPr id="3" name="Bildobjekt 2" descr="En bild som visar text, design, Teckensnitt, logotyp&#10;&#10;Automatiskt genererad beskrivning">
            <a:extLst>
              <a:ext uri="{FF2B5EF4-FFF2-40B4-BE49-F238E27FC236}">
                <a16:creationId xmlns:a16="http://schemas.microsoft.com/office/drawing/2014/main" id="{9F8E10E7-386F-45EA-BDC0-37EB3F0F74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2522" y="5478571"/>
            <a:ext cx="936000" cy="936000"/>
          </a:xfrm>
          <a:prstGeom prst="rect">
            <a:avLst/>
          </a:prstGeom>
        </p:spPr>
      </p:pic>
      <p:pic>
        <p:nvPicPr>
          <p:cNvPr id="11" name="Bildobjekt 10" descr="En bild som visar person, klädsel, bordsservis, dryck&#10;&#10;Automatiskt genererad beskrivning">
            <a:extLst>
              <a:ext uri="{FF2B5EF4-FFF2-40B4-BE49-F238E27FC236}">
                <a16:creationId xmlns:a16="http://schemas.microsoft.com/office/drawing/2014/main" id="{55A9305F-187B-BC91-CA44-FC3E2D49A9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9431"/>
            <a:ext cx="6092629" cy="3427104"/>
          </a:xfrm>
          <a:prstGeom prst="rect">
            <a:avLst/>
          </a:prstGeom>
        </p:spPr>
      </p:pic>
      <p:sp>
        <p:nvSpPr>
          <p:cNvPr id="2" name="Platshållare för text 4">
            <a:extLst>
              <a:ext uri="{FF2B5EF4-FFF2-40B4-BE49-F238E27FC236}">
                <a16:creationId xmlns:a16="http://schemas.microsoft.com/office/drawing/2014/main" id="{4D249D67-088B-496C-5E84-F25CFA886A77}"/>
              </a:ext>
            </a:extLst>
          </p:cNvPr>
          <p:cNvSpPr txBox="1">
            <a:spLocks/>
          </p:cNvSpPr>
          <p:nvPr/>
        </p:nvSpPr>
        <p:spPr>
          <a:xfrm>
            <a:off x="6644229" y="3445202"/>
            <a:ext cx="4244751" cy="1829695"/>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dirty="0">
                <a:solidFill>
                  <a:schemeClr val="tx2"/>
                </a:solidFill>
              </a:rPr>
              <a:t>Exempel på uppdrag:</a:t>
            </a:r>
          </a:p>
          <a:p>
            <a:pPr>
              <a:spcAft>
                <a:spcPts val="600"/>
              </a:spcAft>
            </a:pPr>
            <a:r>
              <a:rPr lang="sv-SE" i="1" dirty="0">
                <a:solidFill>
                  <a:schemeClr val="tx2"/>
                </a:solidFill>
              </a:rPr>
              <a:t>Vård- och omsorgsnämndens uppdrag är att arbeta för att äldre och personer med funktionsnedsättning kan leva ett värdigt liv och känna välbefinnande.</a:t>
            </a:r>
          </a:p>
        </p:txBody>
      </p:sp>
    </p:spTree>
    <p:extLst>
      <p:ext uri="{BB962C8B-B14F-4D97-AF65-F5344CB8AC3E}">
        <p14:creationId xmlns:p14="http://schemas.microsoft.com/office/powerpoint/2010/main" val="1006764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6" name="Rubrik 9">
            <a:extLst>
              <a:ext uri="{FF2B5EF4-FFF2-40B4-BE49-F238E27FC236}">
                <a16:creationId xmlns:a16="http://schemas.microsoft.com/office/drawing/2014/main" id="{40A127EB-96A0-6855-61C2-9DF883648EF3}"/>
              </a:ext>
            </a:extLst>
          </p:cNvPr>
          <p:cNvSpPr>
            <a:spLocks noGrp="1"/>
          </p:cNvSpPr>
          <p:nvPr>
            <p:ph type="ctrTitle"/>
          </p:nvPr>
        </p:nvSpPr>
        <p:spPr>
          <a:xfrm>
            <a:off x="874713" y="873125"/>
            <a:ext cx="10464000" cy="553998"/>
          </a:xfrm>
        </p:spPr>
        <p:txBody>
          <a:bodyPr/>
          <a:lstStyle/>
          <a:p>
            <a:r>
              <a:rPr lang="sv-SE" dirty="0">
                <a:solidFill>
                  <a:schemeClr val="bg1"/>
                </a:solidFill>
              </a:rPr>
              <a:t>Inriktning och mål för nämnder och bolag</a:t>
            </a:r>
          </a:p>
        </p:txBody>
      </p:sp>
      <p:sp>
        <p:nvSpPr>
          <p:cNvPr id="10" name="Platshållare för text 1">
            <a:extLst>
              <a:ext uri="{FF2B5EF4-FFF2-40B4-BE49-F238E27FC236}">
                <a16:creationId xmlns:a16="http://schemas.microsoft.com/office/drawing/2014/main" id="{97FDB727-10D2-379A-1C82-BE026440A34E}"/>
              </a:ext>
            </a:extLst>
          </p:cNvPr>
          <p:cNvSpPr>
            <a:spLocks noGrp="1"/>
          </p:cNvSpPr>
          <p:nvPr>
            <p:ph type="body" sz="half" idx="2"/>
          </p:nvPr>
        </p:nvSpPr>
        <p:spPr>
          <a:xfrm>
            <a:off x="874800" y="1440000"/>
            <a:ext cx="9576883" cy="1552696"/>
          </a:xfrm>
        </p:spPr>
        <p:txBody>
          <a:bodyPr/>
          <a:lstStyle/>
          <a:p>
            <a:r>
              <a:rPr lang="sv-SE" dirty="0">
                <a:solidFill>
                  <a:schemeClr val="bg1"/>
                </a:solidFill>
              </a:rPr>
              <a:t>För att styra och prioritera fastställer kommunfullmäktige inriktning och mål för stadens nämnder och bolag.</a:t>
            </a:r>
          </a:p>
          <a:p>
            <a:r>
              <a:rPr lang="sv-SE" dirty="0">
                <a:solidFill>
                  <a:schemeClr val="bg1"/>
                </a:solidFill>
              </a:rPr>
              <a:t>Både inriktning och mål tydliggör politiska prioriteringar men på lite olika sätt. I båda fallen handlar det om att ge uttryck för en önskad förändring eller förflyttning.</a:t>
            </a:r>
          </a:p>
        </p:txBody>
      </p:sp>
    </p:spTree>
    <p:extLst>
      <p:ext uri="{BB962C8B-B14F-4D97-AF65-F5344CB8AC3E}">
        <p14:creationId xmlns:p14="http://schemas.microsoft.com/office/powerpoint/2010/main" val="3220460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6" name="Rubrik 9">
            <a:extLst>
              <a:ext uri="{FF2B5EF4-FFF2-40B4-BE49-F238E27FC236}">
                <a16:creationId xmlns:a16="http://schemas.microsoft.com/office/drawing/2014/main" id="{40A127EB-96A0-6855-61C2-9DF883648EF3}"/>
              </a:ext>
            </a:extLst>
          </p:cNvPr>
          <p:cNvSpPr>
            <a:spLocks noGrp="1"/>
          </p:cNvSpPr>
          <p:nvPr>
            <p:ph type="ctrTitle"/>
          </p:nvPr>
        </p:nvSpPr>
        <p:spPr>
          <a:xfrm>
            <a:off x="874713" y="873125"/>
            <a:ext cx="10464000" cy="553998"/>
          </a:xfrm>
        </p:spPr>
        <p:txBody>
          <a:bodyPr/>
          <a:lstStyle/>
          <a:p>
            <a:r>
              <a:rPr lang="sv-SE" dirty="0">
                <a:solidFill>
                  <a:schemeClr val="bg1"/>
                </a:solidFill>
              </a:rPr>
              <a:t>Inriktning för nämnder och bolag</a:t>
            </a:r>
          </a:p>
        </p:txBody>
      </p:sp>
      <p:sp>
        <p:nvSpPr>
          <p:cNvPr id="10" name="Platshållare för text 1">
            <a:extLst>
              <a:ext uri="{FF2B5EF4-FFF2-40B4-BE49-F238E27FC236}">
                <a16:creationId xmlns:a16="http://schemas.microsoft.com/office/drawing/2014/main" id="{97FDB727-10D2-379A-1C82-BE026440A34E}"/>
              </a:ext>
            </a:extLst>
          </p:cNvPr>
          <p:cNvSpPr>
            <a:spLocks noGrp="1"/>
          </p:cNvSpPr>
          <p:nvPr>
            <p:ph type="body" sz="half" idx="2"/>
          </p:nvPr>
        </p:nvSpPr>
        <p:spPr>
          <a:xfrm>
            <a:off x="874801" y="1439999"/>
            <a:ext cx="9057268" cy="4938239"/>
          </a:xfrm>
        </p:spPr>
        <p:txBody>
          <a:bodyPr/>
          <a:lstStyle/>
          <a:p>
            <a:r>
              <a:rPr lang="sv-SE" dirty="0">
                <a:solidFill>
                  <a:schemeClr val="bg1"/>
                </a:solidFill>
              </a:rPr>
              <a:t>Alla nämnder och bolag har en inriktning (men behöver inte ha mål).</a:t>
            </a:r>
          </a:p>
          <a:p>
            <a:r>
              <a:rPr lang="sv-SE" dirty="0">
                <a:solidFill>
                  <a:schemeClr val="bg1"/>
                </a:solidFill>
              </a:rPr>
              <a:t>För inriktningen gäller att verksamheten kan bidra till utvecklingen men att det samtidigt kan finnas faktorer i omvärlden som också påverkar. Till exempel kan staden påverka arbetslösheten i Helsingborg men vi styr inte över den själva, här har exempelvis konjunktur och migration en stor påverkan på resultatet.</a:t>
            </a:r>
          </a:p>
          <a:p>
            <a:pPr>
              <a:spcAft>
                <a:spcPts val="2400"/>
              </a:spcAft>
            </a:pPr>
            <a:r>
              <a:rPr lang="sv-SE" dirty="0">
                <a:solidFill>
                  <a:schemeClr val="bg1"/>
                </a:solidFill>
              </a:rPr>
              <a:t>I inriktningen kan nämnden eller bolagsstyrelsen också beskriva en önskad utveckling eller prioritering som inte låter sig formuleras i ett tydligt mål.</a:t>
            </a:r>
          </a:p>
          <a:p>
            <a:r>
              <a:rPr lang="sv-SE" dirty="0">
                <a:solidFill>
                  <a:schemeClr val="bg1"/>
                </a:solidFill>
              </a:rPr>
              <a:t>Exempel, idrotts- och fritidsnämndens inriktning:</a:t>
            </a:r>
          </a:p>
          <a:p>
            <a:pPr>
              <a:spcAft>
                <a:spcPts val="2400"/>
              </a:spcAft>
            </a:pPr>
            <a:r>
              <a:rPr lang="sv-SE" i="1" dirty="0">
                <a:solidFill>
                  <a:schemeClr val="bg1"/>
                </a:solidFill>
              </a:rPr>
              <a:t>Barn och unga är vår prioriterade målgrupp. Verksamheten ska vara nytänkande och</a:t>
            </a:r>
            <a:br>
              <a:rPr lang="sv-SE" i="1" dirty="0">
                <a:solidFill>
                  <a:schemeClr val="bg1"/>
                </a:solidFill>
              </a:rPr>
            </a:br>
            <a:r>
              <a:rPr lang="sv-SE" i="1" dirty="0">
                <a:solidFill>
                  <a:schemeClr val="bg1"/>
                </a:solidFill>
              </a:rPr>
              <a:t>öppen för nya idéer och sätt att arbeta. Lika möjligheter för pojkar och flickor är en viktig grundförutsättning för nämndens arbete. Stadens befintliga anläggningar ska nyttjas mer effektivt. Vi ska skapa ökade möjligheter för spontanidrott och utforma mötesplatser med ett helt nytt innehåll med fokus på unga. Vi ska spela en aktiv roll i stadens trygghetsskapande arbete.</a:t>
            </a:r>
          </a:p>
        </p:txBody>
      </p:sp>
    </p:spTree>
    <p:extLst>
      <p:ext uri="{BB962C8B-B14F-4D97-AF65-F5344CB8AC3E}">
        <p14:creationId xmlns:p14="http://schemas.microsoft.com/office/powerpoint/2010/main" val="4113170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2" name="Rubrik 9">
            <a:extLst>
              <a:ext uri="{FF2B5EF4-FFF2-40B4-BE49-F238E27FC236}">
                <a16:creationId xmlns:a16="http://schemas.microsoft.com/office/drawing/2014/main" id="{9221D697-5278-7D4A-AD19-27D582D8C4AA}"/>
              </a:ext>
            </a:extLst>
          </p:cNvPr>
          <p:cNvSpPr>
            <a:spLocks noGrp="1"/>
          </p:cNvSpPr>
          <p:nvPr>
            <p:ph type="ctrTitle"/>
          </p:nvPr>
        </p:nvSpPr>
        <p:spPr>
          <a:xfrm>
            <a:off x="874713" y="873125"/>
            <a:ext cx="10464000" cy="553998"/>
          </a:xfrm>
        </p:spPr>
        <p:txBody>
          <a:bodyPr/>
          <a:lstStyle/>
          <a:p>
            <a:r>
              <a:rPr lang="sv-SE" dirty="0">
                <a:solidFill>
                  <a:schemeClr val="bg1"/>
                </a:solidFill>
              </a:rPr>
              <a:t>Mål för nämnder och bolag</a:t>
            </a:r>
          </a:p>
        </p:txBody>
      </p:sp>
      <p:sp>
        <p:nvSpPr>
          <p:cNvPr id="3" name="Platshållare för text 1">
            <a:extLst>
              <a:ext uri="{FF2B5EF4-FFF2-40B4-BE49-F238E27FC236}">
                <a16:creationId xmlns:a16="http://schemas.microsoft.com/office/drawing/2014/main" id="{BA5F96A5-82B1-87A9-896B-AA758DC82602}"/>
              </a:ext>
            </a:extLst>
          </p:cNvPr>
          <p:cNvSpPr>
            <a:spLocks noGrp="1"/>
          </p:cNvSpPr>
          <p:nvPr>
            <p:ph type="body" sz="half" idx="2"/>
          </p:nvPr>
        </p:nvSpPr>
        <p:spPr>
          <a:xfrm>
            <a:off x="874800" y="1440000"/>
            <a:ext cx="8630147" cy="4815128"/>
          </a:xfrm>
        </p:spPr>
        <p:txBody>
          <a:bodyPr/>
          <a:lstStyle/>
          <a:p>
            <a:r>
              <a:rPr lang="sv-SE" dirty="0">
                <a:solidFill>
                  <a:schemeClr val="bg1"/>
                </a:solidFill>
              </a:rPr>
              <a:t>Mål kan vara kortsiktiga (1 år) eller på lite längre sikt (2 till 4 år). Ett mål innebär alltid något som vi kan uppnå, enligt en fastställd nivå, och det är verksamheten som kan påverka måluppfyllelsen. Till exempel är det staden som råder över servicen på våra vårdboenden och upplevelsen av ett besök på kontaktcenter.</a:t>
            </a:r>
          </a:p>
          <a:p>
            <a:pPr>
              <a:spcAft>
                <a:spcPts val="2400"/>
              </a:spcAft>
            </a:pPr>
            <a:r>
              <a:rPr lang="sv-SE" dirty="0">
                <a:solidFill>
                  <a:schemeClr val="bg1"/>
                </a:solidFill>
              </a:rPr>
              <a:t>Bra mål uttrycker resultat eller effekter, inte aktiviteter eller prestationer, och de fokuserar på de som verksamheten riktar sig till.</a:t>
            </a:r>
          </a:p>
          <a:p>
            <a:r>
              <a:rPr lang="sv-SE" dirty="0">
                <a:solidFill>
                  <a:schemeClr val="bg1"/>
                </a:solidFill>
              </a:rPr>
              <a:t>Exempel på mål:</a:t>
            </a:r>
          </a:p>
          <a:p>
            <a:pPr marL="285750" indent="-285750">
              <a:buFont typeface="Arial" panose="020B0604020202020204" pitchFamily="34" charset="0"/>
              <a:buChar char="•"/>
            </a:pPr>
            <a:r>
              <a:rPr lang="sv-SE" dirty="0">
                <a:solidFill>
                  <a:schemeClr val="bg1"/>
                </a:solidFill>
              </a:rPr>
              <a:t>Andelen elever som uppnår behörighet till gymnasieskolan ska öka under mandatperioden, målet 2023 är att öka med 0,5 procentenheter</a:t>
            </a:r>
          </a:p>
          <a:p>
            <a:pPr marL="285750" indent="-285750">
              <a:buFont typeface="Arial" panose="020B0604020202020204" pitchFamily="34" charset="0"/>
              <a:buChar char="•"/>
            </a:pPr>
            <a:r>
              <a:rPr lang="sv-SE" dirty="0">
                <a:solidFill>
                  <a:schemeClr val="bg1"/>
                </a:solidFill>
              </a:rPr>
              <a:t>Minst 90 procent av hyresgästerna inom grupp- och servicebostad enligt LSS ska ha någon form av sysselsättning utanför bostaden</a:t>
            </a:r>
          </a:p>
          <a:p>
            <a:pPr marL="285750" indent="-285750">
              <a:buFont typeface="Arial" panose="020B0604020202020204" pitchFamily="34" charset="0"/>
              <a:buChar char="•"/>
            </a:pPr>
            <a:r>
              <a:rPr lang="sv-SE" dirty="0">
                <a:solidFill>
                  <a:schemeClr val="bg1"/>
                </a:solidFill>
              </a:rPr>
              <a:t>Under 2023 ska minst 70 procent av invånarna som använder sig av socialförvaltningens tjänster uppleva att det stöd de har fått har varit till nytta</a:t>
            </a:r>
          </a:p>
        </p:txBody>
      </p:sp>
    </p:spTree>
    <p:extLst>
      <p:ext uri="{BB962C8B-B14F-4D97-AF65-F5344CB8AC3E}">
        <p14:creationId xmlns:p14="http://schemas.microsoft.com/office/powerpoint/2010/main" val="4088917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E46C1E4-69A6-81B7-DE9D-653FB58CDA69}"/>
              </a:ext>
            </a:extLst>
          </p:cNvPr>
          <p:cNvSpPr>
            <a:spLocks noGrp="1"/>
          </p:cNvSpPr>
          <p:nvPr>
            <p:ph type="ctrTitle"/>
          </p:nvPr>
        </p:nvSpPr>
        <p:spPr>
          <a:xfrm>
            <a:off x="6770543" y="1967283"/>
            <a:ext cx="4419200" cy="1107996"/>
          </a:xfrm>
        </p:spPr>
        <p:txBody>
          <a:bodyPr/>
          <a:lstStyle/>
          <a:p>
            <a:r>
              <a:rPr lang="sv-SE" dirty="0">
                <a:solidFill>
                  <a:schemeClr val="bg1"/>
                </a:solidFill>
              </a:rPr>
              <a:t>Tillitsbaserad styrning</a:t>
            </a:r>
          </a:p>
        </p:txBody>
      </p:sp>
      <p:pic>
        <p:nvPicPr>
          <p:cNvPr id="2" name="Bildobjekt 1" descr="En bild som visar text, logotyp, Teckensnitt, affisch&#10;&#10;Automatiskt genererad beskrivning">
            <a:extLst>
              <a:ext uri="{FF2B5EF4-FFF2-40B4-BE49-F238E27FC236}">
                <a16:creationId xmlns:a16="http://schemas.microsoft.com/office/drawing/2014/main" id="{180A045C-2972-3E77-0178-DEB647320B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pic>
        <p:nvPicPr>
          <p:cNvPr id="10" name="Platshållare för innehåll 6">
            <a:extLst>
              <a:ext uri="{FF2B5EF4-FFF2-40B4-BE49-F238E27FC236}">
                <a16:creationId xmlns:a16="http://schemas.microsoft.com/office/drawing/2014/main" id="{7E23B941-4075-C20A-2681-91098BBD0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1539350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
        <p:nvSpPr>
          <p:cNvPr id="2" name="Rubrik 9">
            <a:extLst>
              <a:ext uri="{FF2B5EF4-FFF2-40B4-BE49-F238E27FC236}">
                <a16:creationId xmlns:a16="http://schemas.microsoft.com/office/drawing/2014/main" id="{B450740F-460A-B2A3-0EF5-B1970035FEF9}"/>
              </a:ext>
            </a:extLst>
          </p:cNvPr>
          <p:cNvSpPr>
            <a:spLocks noGrp="1"/>
          </p:cNvSpPr>
          <p:nvPr>
            <p:ph type="ctrTitle"/>
          </p:nvPr>
        </p:nvSpPr>
        <p:spPr>
          <a:xfrm>
            <a:off x="874713" y="873125"/>
            <a:ext cx="10464000" cy="553998"/>
          </a:xfrm>
        </p:spPr>
        <p:txBody>
          <a:bodyPr/>
          <a:lstStyle/>
          <a:p>
            <a:r>
              <a:rPr lang="sv-SE" dirty="0">
                <a:solidFill>
                  <a:schemeClr val="bg1"/>
                </a:solidFill>
              </a:rPr>
              <a:t>Tillitsbaserad styrning i Helsingborg</a:t>
            </a:r>
          </a:p>
        </p:txBody>
      </p:sp>
      <p:sp>
        <p:nvSpPr>
          <p:cNvPr id="3" name="Platshållare för text 1">
            <a:extLst>
              <a:ext uri="{FF2B5EF4-FFF2-40B4-BE49-F238E27FC236}">
                <a16:creationId xmlns:a16="http://schemas.microsoft.com/office/drawing/2014/main" id="{93738AEA-BDB6-6964-3265-3E847F166938}"/>
              </a:ext>
            </a:extLst>
          </p:cNvPr>
          <p:cNvSpPr>
            <a:spLocks noGrp="1"/>
          </p:cNvSpPr>
          <p:nvPr>
            <p:ph type="body" sz="half" idx="2"/>
          </p:nvPr>
        </p:nvSpPr>
        <p:spPr>
          <a:xfrm>
            <a:off x="874800" y="1440000"/>
            <a:ext cx="9321963" cy="3799465"/>
          </a:xfrm>
        </p:spPr>
        <p:txBody>
          <a:bodyPr/>
          <a:lstStyle/>
          <a:p>
            <a:r>
              <a:rPr lang="sv-SE"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Grunden för tillitsbaserad styrning i Helsingborg finns i vår medarbetar- och ledarpolicy som kommunfullmäktige beslutade om 2012.</a:t>
            </a:r>
          </a:p>
          <a:p>
            <a:r>
              <a:rPr lang="sv-SE" dirty="0">
                <a:solidFill>
                  <a:schemeClr val="bg1"/>
                </a:solidFill>
              </a:rPr>
              <a:t>Tillitsbaserad styrning i Helsingborg innebär att ta tillvara medarbetarnas och invånarnas förmågor och engagemang. Det innebär att ha fokus på verksamhetens syfte och behoven hos invånare, organisationer och företag.</a:t>
            </a:r>
          </a:p>
          <a:p>
            <a:r>
              <a:rPr lang="sv-SE" dirty="0">
                <a:solidFill>
                  <a:schemeClr val="bg1"/>
                </a:solidFill>
              </a:rPr>
              <a:t>Att styra med tillit betyder att vara tydlig med prioriteringar men att begränsa antalet styrsignaler, välja kontinuerlig dialog framför rapportering och att ha en helhetssyn som stimulerar till samverkan. I en tillitsfull verksamhet tar vi gemensamt ansvar för att skapa goda </a:t>
            </a:r>
            <a:r>
              <a:rPr lang="sv-SE" dirty="0" err="1">
                <a:solidFill>
                  <a:schemeClr val="bg1"/>
                </a:solidFill>
              </a:rPr>
              <a:t>serviceupplevelser</a:t>
            </a:r>
            <a:r>
              <a:rPr lang="sv-SE" dirty="0">
                <a:solidFill>
                  <a:schemeClr val="bg1"/>
                </a:solidFill>
              </a:rPr>
              <a:t> och livskvalitet för de vi finns tillför.</a:t>
            </a:r>
          </a:p>
          <a:p>
            <a:r>
              <a:rPr lang="sv-SE" dirty="0">
                <a:solidFill>
                  <a:schemeClr val="bg1"/>
                </a:solidFill>
              </a:rPr>
              <a:t>Öppenhet är en styrka som ger plats för nya idéer och en kultur där vi vågar pröva nytt, där vi delar med oss och lär oss tillsammans.</a:t>
            </a:r>
          </a:p>
        </p:txBody>
      </p:sp>
    </p:spTree>
    <p:extLst>
      <p:ext uri="{BB962C8B-B14F-4D97-AF65-F5344CB8AC3E}">
        <p14:creationId xmlns:p14="http://schemas.microsoft.com/office/powerpoint/2010/main" val="2239692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1D80C049-7F57-FB0E-2FAB-57D654EB2800}"/>
              </a:ext>
            </a:extLst>
          </p:cNvPr>
          <p:cNvSpPr txBox="1"/>
          <p:nvPr/>
        </p:nvSpPr>
        <p:spPr>
          <a:xfrm>
            <a:off x="3056910" y="2189187"/>
            <a:ext cx="2044149" cy="1323439"/>
          </a:xfrm>
          <a:prstGeom prst="rect">
            <a:avLst/>
          </a:prstGeom>
          <a:noFill/>
        </p:spPr>
        <p:txBody>
          <a:bodyPr wrap="none" rtlCol="0">
            <a:spAutoFit/>
          </a:bodyPr>
          <a:lstStyle/>
          <a:p>
            <a:r>
              <a:rPr lang="sv-SE" sz="8000" dirty="0">
                <a:solidFill>
                  <a:srgbClr val="E7E6E6"/>
                </a:solidFill>
              </a:rPr>
              <a:t>Tillit</a:t>
            </a:r>
            <a:endParaRPr lang="sv-SE" dirty="0">
              <a:solidFill>
                <a:srgbClr val="E7E6E6"/>
              </a:solidFill>
            </a:endParaRPr>
          </a:p>
        </p:txBody>
      </p:sp>
      <p:sp>
        <p:nvSpPr>
          <p:cNvPr id="8" name="textruta 7">
            <a:extLst>
              <a:ext uri="{FF2B5EF4-FFF2-40B4-BE49-F238E27FC236}">
                <a16:creationId xmlns:a16="http://schemas.microsoft.com/office/drawing/2014/main" id="{80E77CEA-3CC4-44AF-E26A-A054127B1727}"/>
              </a:ext>
            </a:extLst>
          </p:cNvPr>
          <p:cNvSpPr txBox="1"/>
          <p:nvPr/>
        </p:nvSpPr>
        <p:spPr>
          <a:xfrm>
            <a:off x="5613699" y="2632373"/>
            <a:ext cx="1790875" cy="830997"/>
          </a:xfrm>
          <a:prstGeom prst="rect">
            <a:avLst/>
          </a:prstGeom>
          <a:noFill/>
        </p:spPr>
        <p:txBody>
          <a:bodyPr wrap="none" rtlCol="0">
            <a:spAutoFit/>
          </a:bodyPr>
          <a:lstStyle/>
          <a:p>
            <a:r>
              <a:rPr lang="sv-SE" sz="4800" dirty="0">
                <a:solidFill>
                  <a:srgbClr val="E7E6E6"/>
                </a:solidFill>
              </a:rPr>
              <a:t>Kultur</a:t>
            </a:r>
            <a:endParaRPr lang="sv-SE" sz="1100" dirty="0">
              <a:solidFill>
                <a:srgbClr val="E7E6E6"/>
              </a:solidFill>
            </a:endParaRPr>
          </a:p>
        </p:txBody>
      </p:sp>
      <p:sp>
        <p:nvSpPr>
          <p:cNvPr id="9" name="textruta 8">
            <a:extLst>
              <a:ext uri="{FF2B5EF4-FFF2-40B4-BE49-F238E27FC236}">
                <a16:creationId xmlns:a16="http://schemas.microsoft.com/office/drawing/2014/main" id="{4023D83D-5A18-D3A9-0DE4-5522FAFA4C11}"/>
              </a:ext>
            </a:extLst>
          </p:cNvPr>
          <p:cNvSpPr txBox="1"/>
          <p:nvPr/>
        </p:nvSpPr>
        <p:spPr>
          <a:xfrm>
            <a:off x="368610" y="3274359"/>
            <a:ext cx="5902578" cy="830997"/>
          </a:xfrm>
          <a:prstGeom prst="rect">
            <a:avLst/>
          </a:prstGeom>
          <a:noFill/>
        </p:spPr>
        <p:txBody>
          <a:bodyPr wrap="none" rtlCol="0">
            <a:spAutoFit/>
          </a:bodyPr>
          <a:lstStyle/>
          <a:p>
            <a:r>
              <a:rPr lang="sv-SE" sz="4800" dirty="0">
                <a:solidFill>
                  <a:srgbClr val="E7E6E6"/>
                </a:solidFill>
              </a:rPr>
              <a:t>Verksamhetsstyrning</a:t>
            </a:r>
            <a:endParaRPr lang="sv-SE" sz="1050" dirty="0">
              <a:solidFill>
                <a:srgbClr val="E7E6E6"/>
              </a:solidFill>
            </a:endParaRPr>
          </a:p>
        </p:txBody>
      </p:sp>
      <p:sp>
        <p:nvSpPr>
          <p:cNvPr id="10" name="textruta 9">
            <a:extLst>
              <a:ext uri="{FF2B5EF4-FFF2-40B4-BE49-F238E27FC236}">
                <a16:creationId xmlns:a16="http://schemas.microsoft.com/office/drawing/2014/main" id="{D0287CBF-936E-0AA6-184E-5793109571CD}"/>
              </a:ext>
            </a:extLst>
          </p:cNvPr>
          <p:cNvSpPr txBox="1"/>
          <p:nvPr/>
        </p:nvSpPr>
        <p:spPr>
          <a:xfrm>
            <a:off x="910334" y="2596412"/>
            <a:ext cx="1858201" cy="830997"/>
          </a:xfrm>
          <a:prstGeom prst="rect">
            <a:avLst/>
          </a:prstGeom>
          <a:noFill/>
        </p:spPr>
        <p:txBody>
          <a:bodyPr wrap="none" rtlCol="0">
            <a:spAutoFit/>
          </a:bodyPr>
          <a:lstStyle/>
          <a:p>
            <a:r>
              <a:rPr lang="sv-SE" sz="4800" dirty="0">
                <a:solidFill>
                  <a:srgbClr val="E7E6E6"/>
                </a:solidFill>
              </a:rPr>
              <a:t>Behov</a:t>
            </a:r>
            <a:endParaRPr lang="sv-SE" sz="1100" dirty="0">
              <a:solidFill>
                <a:srgbClr val="E7E6E6"/>
              </a:solidFill>
            </a:endParaRPr>
          </a:p>
        </p:txBody>
      </p:sp>
      <p:sp>
        <p:nvSpPr>
          <p:cNvPr id="11" name="textruta 10">
            <a:extLst>
              <a:ext uri="{FF2B5EF4-FFF2-40B4-BE49-F238E27FC236}">
                <a16:creationId xmlns:a16="http://schemas.microsoft.com/office/drawing/2014/main" id="{4C5E8561-0A0C-47F5-80B7-479984A5CF44}"/>
              </a:ext>
            </a:extLst>
          </p:cNvPr>
          <p:cNvSpPr txBox="1"/>
          <p:nvPr/>
        </p:nvSpPr>
        <p:spPr>
          <a:xfrm rot="16200000">
            <a:off x="4477149" y="1026695"/>
            <a:ext cx="2042547" cy="646331"/>
          </a:xfrm>
          <a:prstGeom prst="rect">
            <a:avLst/>
          </a:prstGeom>
          <a:noFill/>
        </p:spPr>
        <p:txBody>
          <a:bodyPr wrap="none" rtlCol="0">
            <a:spAutoFit/>
          </a:bodyPr>
          <a:lstStyle/>
          <a:p>
            <a:r>
              <a:rPr lang="sv-SE" sz="3600" dirty="0">
                <a:solidFill>
                  <a:srgbClr val="E7E6E6"/>
                </a:solidFill>
              </a:rPr>
              <a:t>Tydlighet</a:t>
            </a:r>
            <a:endParaRPr lang="sv-SE" sz="900" dirty="0">
              <a:solidFill>
                <a:srgbClr val="E7E6E6"/>
              </a:solidFill>
            </a:endParaRPr>
          </a:p>
        </p:txBody>
      </p:sp>
      <p:sp>
        <p:nvSpPr>
          <p:cNvPr id="12" name="textruta 11">
            <a:extLst>
              <a:ext uri="{FF2B5EF4-FFF2-40B4-BE49-F238E27FC236}">
                <a16:creationId xmlns:a16="http://schemas.microsoft.com/office/drawing/2014/main" id="{BE4B709C-A74A-B5E1-4E45-411F200647C5}"/>
              </a:ext>
            </a:extLst>
          </p:cNvPr>
          <p:cNvSpPr txBox="1"/>
          <p:nvPr/>
        </p:nvSpPr>
        <p:spPr>
          <a:xfrm>
            <a:off x="7697049" y="5521318"/>
            <a:ext cx="2799164" cy="707886"/>
          </a:xfrm>
          <a:prstGeom prst="rect">
            <a:avLst/>
          </a:prstGeom>
          <a:noFill/>
        </p:spPr>
        <p:txBody>
          <a:bodyPr wrap="none" rtlCol="0">
            <a:spAutoFit/>
          </a:bodyPr>
          <a:lstStyle/>
          <a:p>
            <a:r>
              <a:rPr lang="sv-SE" sz="4000" dirty="0">
                <a:solidFill>
                  <a:srgbClr val="E7E6E6"/>
                </a:solidFill>
              </a:rPr>
              <a:t>Nulägeskoll</a:t>
            </a:r>
            <a:endParaRPr lang="sv-SE" sz="1000" dirty="0">
              <a:solidFill>
                <a:srgbClr val="E7E6E6"/>
              </a:solidFill>
            </a:endParaRPr>
          </a:p>
        </p:txBody>
      </p:sp>
      <p:sp>
        <p:nvSpPr>
          <p:cNvPr id="13" name="textruta 12">
            <a:extLst>
              <a:ext uri="{FF2B5EF4-FFF2-40B4-BE49-F238E27FC236}">
                <a16:creationId xmlns:a16="http://schemas.microsoft.com/office/drawing/2014/main" id="{AAA7D5C7-0760-3A60-A90F-057D5D03792D}"/>
              </a:ext>
            </a:extLst>
          </p:cNvPr>
          <p:cNvSpPr txBox="1"/>
          <p:nvPr/>
        </p:nvSpPr>
        <p:spPr>
          <a:xfrm>
            <a:off x="3806603" y="4149120"/>
            <a:ext cx="3321743" cy="584775"/>
          </a:xfrm>
          <a:prstGeom prst="rect">
            <a:avLst/>
          </a:prstGeom>
          <a:noFill/>
        </p:spPr>
        <p:txBody>
          <a:bodyPr wrap="none" rtlCol="0">
            <a:spAutoFit/>
          </a:bodyPr>
          <a:lstStyle/>
          <a:p>
            <a:r>
              <a:rPr lang="sv-SE" sz="3200" dirty="0">
                <a:solidFill>
                  <a:srgbClr val="E7E6E6"/>
                </a:solidFill>
              </a:rPr>
              <a:t>Verksamhetsplan</a:t>
            </a:r>
          </a:p>
        </p:txBody>
      </p:sp>
      <p:sp>
        <p:nvSpPr>
          <p:cNvPr id="14" name="textruta 13">
            <a:extLst>
              <a:ext uri="{FF2B5EF4-FFF2-40B4-BE49-F238E27FC236}">
                <a16:creationId xmlns:a16="http://schemas.microsoft.com/office/drawing/2014/main" id="{DBE49C46-75A9-3F50-48AE-6124EF07F834}"/>
              </a:ext>
            </a:extLst>
          </p:cNvPr>
          <p:cNvSpPr txBox="1"/>
          <p:nvPr/>
        </p:nvSpPr>
        <p:spPr>
          <a:xfrm>
            <a:off x="8065743" y="2282497"/>
            <a:ext cx="1545616" cy="400110"/>
          </a:xfrm>
          <a:prstGeom prst="rect">
            <a:avLst/>
          </a:prstGeom>
          <a:noFill/>
        </p:spPr>
        <p:txBody>
          <a:bodyPr wrap="none" rtlCol="0">
            <a:spAutoFit/>
          </a:bodyPr>
          <a:lstStyle/>
          <a:p>
            <a:r>
              <a:rPr lang="sv-SE" sz="2000" dirty="0">
                <a:solidFill>
                  <a:srgbClr val="E7E6E6"/>
                </a:solidFill>
              </a:rPr>
              <a:t>Partnerskap</a:t>
            </a:r>
            <a:endParaRPr lang="sv-SE" sz="800" dirty="0">
              <a:solidFill>
                <a:srgbClr val="E7E6E6"/>
              </a:solidFill>
            </a:endParaRPr>
          </a:p>
        </p:txBody>
      </p:sp>
      <p:sp>
        <p:nvSpPr>
          <p:cNvPr id="15" name="textruta 14">
            <a:extLst>
              <a:ext uri="{FF2B5EF4-FFF2-40B4-BE49-F238E27FC236}">
                <a16:creationId xmlns:a16="http://schemas.microsoft.com/office/drawing/2014/main" id="{575DFDC0-B969-0F89-CF8A-D7F7258E13BF}"/>
              </a:ext>
            </a:extLst>
          </p:cNvPr>
          <p:cNvSpPr txBox="1"/>
          <p:nvPr/>
        </p:nvSpPr>
        <p:spPr>
          <a:xfrm>
            <a:off x="2151119" y="1796390"/>
            <a:ext cx="2754280" cy="523220"/>
          </a:xfrm>
          <a:prstGeom prst="rect">
            <a:avLst/>
          </a:prstGeom>
          <a:noFill/>
        </p:spPr>
        <p:txBody>
          <a:bodyPr wrap="none" rtlCol="0">
            <a:spAutoFit/>
          </a:bodyPr>
          <a:lstStyle/>
          <a:p>
            <a:r>
              <a:rPr lang="sv-SE" sz="2800" dirty="0">
                <a:solidFill>
                  <a:srgbClr val="E7E6E6"/>
                </a:solidFill>
              </a:rPr>
              <a:t>Medarbetarskap</a:t>
            </a:r>
            <a:endParaRPr lang="sv-SE" sz="1000" dirty="0">
              <a:solidFill>
                <a:srgbClr val="E7E6E6"/>
              </a:solidFill>
            </a:endParaRPr>
          </a:p>
        </p:txBody>
      </p:sp>
      <p:sp>
        <p:nvSpPr>
          <p:cNvPr id="16" name="textruta 15">
            <a:extLst>
              <a:ext uri="{FF2B5EF4-FFF2-40B4-BE49-F238E27FC236}">
                <a16:creationId xmlns:a16="http://schemas.microsoft.com/office/drawing/2014/main" id="{079B0986-6D43-7901-654D-E9FFF80E1D7C}"/>
              </a:ext>
            </a:extLst>
          </p:cNvPr>
          <p:cNvSpPr txBox="1"/>
          <p:nvPr/>
        </p:nvSpPr>
        <p:spPr>
          <a:xfrm>
            <a:off x="1125482" y="4138589"/>
            <a:ext cx="1737976" cy="769441"/>
          </a:xfrm>
          <a:prstGeom prst="rect">
            <a:avLst/>
          </a:prstGeom>
          <a:noFill/>
        </p:spPr>
        <p:txBody>
          <a:bodyPr wrap="none" rtlCol="0">
            <a:spAutoFit/>
          </a:bodyPr>
          <a:lstStyle/>
          <a:p>
            <a:r>
              <a:rPr lang="sv-SE" sz="4400" dirty="0">
                <a:solidFill>
                  <a:srgbClr val="E7E6E6"/>
                </a:solidFill>
              </a:rPr>
              <a:t>Dialog</a:t>
            </a:r>
            <a:endParaRPr lang="sv-SE" sz="1400" dirty="0">
              <a:solidFill>
                <a:srgbClr val="E7E6E6"/>
              </a:solidFill>
            </a:endParaRPr>
          </a:p>
        </p:txBody>
      </p:sp>
      <p:sp>
        <p:nvSpPr>
          <p:cNvPr id="17" name="textruta 16">
            <a:extLst>
              <a:ext uri="{FF2B5EF4-FFF2-40B4-BE49-F238E27FC236}">
                <a16:creationId xmlns:a16="http://schemas.microsoft.com/office/drawing/2014/main" id="{D7FC83BD-6734-2FE0-DF0A-C4C7F8AAC474}"/>
              </a:ext>
            </a:extLst>
          </p:cNvPr>
          <p:cNvSpPr txBox="1"/>
          <p:nvPr/>
        </p:nvSpPr>
        <p:spPr>
          <a:xfrm>
            <a:off x="1416791" y="976604"/>
            <a:ext cx="3203121" cy="830997"/>
          </a:xfrm>
          <a:prstGeom prst="rect">
            <a:avLst/>
          </a:prstGeom>
          <a:noFill/>
        </p:spPr>
        <p:txBody>
          <a:bodyPr wrap="none" rtlCol="0">
            <a:spAutoFit/>
          </a:bodyPr>
          <a:lstStyle/>
          <a:p>
            <a:r>
              <a:rPr lang="sv-SE" sz="4800" dirty="0">
                <a:solidFill>
                  <a:srgbClr val="E7E6E6"/>
                </a:solidFill>
              </a:rPr>
              <a:t>Delaktighet</a:t>
            </a:r>
            <a:endParaRPr lang="sv-SE" sz="1600" dirty="0">
              <a:solidFill>
                <a:srgbClr val="E7E6E6"/>
              </a:solidFill>
            </a:endParaRPr>
          </a:p>
        </p:txBody>
      </p:sp>
      <p:sp>
        <p:nvSpPr>
          <p:cNvPr id="18" name="textruta 17">
            <a:extLst>
              <a:ext uri="{FF2B5EF4-FFF2-40B4-BE49-F238E27FC236}">
                <a16:creationId xmlns:a16="http://schemas.microsoft.com/office/drawing/2014/main" id="{6786ADDE-E240-E6AB-2A78-440E11F0391E}"/>
              </a:ext>
            </a:extLst>
          </p:cNvPr>
          <p:cNvSpPr txBox="1"/>
          <p:nvPr/>
        </p:nvSpPr>
        <p:spPr>
          <a:xfrm rot="16200000">
            <a:off x="6253062" y="4553539"/>
            <a:ext cx="2230098" cy="584775"/>
          </a:xfrm>
          <a:prstGeom prst="rect">
            <a:avLst/>
          </a:prstGeom>
          <a:noFill/>
        </p:spPr>
        <p:txBody>
          <a:bodyPr wrap="none" rtlCol="0">
            <a:spAutoFit/>
          </a:bodyPr>
          <a:lstStyle/>
          <a:p>
            <a:r>
              <a:rPr lang="sv-SE" sz="3200" dirty="0">
                <a:solidFill>
                  <a:srgbClr val="E7E6E6"/>
                </a:solidFill>
              </a:rPr>
              <a:t>Uppföljning</a:t>
            </a:r>
            <a:endParaRPr lang="sv-SE" sz="1050" dirty="0">
              <a:solidFill>
                <a:srgbClr val="E7E6E6"/>
              </a:solidFill>
            </a:endParaRPr>
          </a:p>
        </p:txBody>
      </p:sp>
      <p:sp>
        <p:nvSpPr>
          <p:cNvPr id="19" name="textruta 18">
            <a:extLst>
              <a:ext uri="{FF2B5EF4-FFF2-40B4-BE49-F238E27FC236}">
                <a16:creationId xmlns:a16="http://schemas.microsoft.com/office/drawing/2014/main" id="{89D30ABE-FAA5-9238-B82D-F185769E5A93}"/>
              </a:ext>
            </a:extLst>
          </p:cNvPr>
          <p:cNvSpPr txBox="1"/>
          <p:nvPr/>
        </p:nvSpPr>
        <p:spPr>
          <a:xfrm rot="16200000">
            <a:off x="7025871" y="4373142"/>
            <a:ext cx="1869423" cy="584775"/>
          </a:xfrm>
          <a:prstGeom prst="rect">
            <a:avLst/>
          </a:prstGeom>
          <a:noFill/>
        </p:spPr>
        <p:txBody>
          <a:bodyPr wrap="none" rtlCol="0">
            <a:spAutoFit/>
          </a:bodyPr>
          <a:lstStyle/>
          <a:p>
            <a:r>
              <a:rPr lang="sv-SE" sz="3200" dirty="0">
                <a:solidFill>
                  <a:srgbClr val="E7E6E6"/>
                </a:solidFill>
              </a:rPr>
              <a:t>Planering</a:t>
            </a:r>
            <a:endParaRPr lang="sv-SE" sz="1050" dirty="0">
              <a:solidFill>
                <a:srgbClr val="E7E6E6"/>
              </a:solidFill>
            </a:endParaRPr>
          </a:p>
        </p:txBody>
      </p:sp>
      <p:sp>
        <p:nvSpPr>
          <p:cNvPr id="20" name="textruta 19">
            <a:extLst>
              <a:ext uri="{FF2B5EF4-FFF2-40B4-BE49-F238E27FC236}">
                <a16:creationId xmlns:a16="http://schemas.microsoft.com/office/drawing/2014/main" id="{443FBEC7-4585-2836-7760-3727450C573D}"/>
              </a:ext>
            </a:extLst>
          </p:cNvPr>
          <p:cNvSpPr txBox="1"/>
          <p:nvPr/>
        </p:nvSpPr>
        <p:spPr>
          <a:xfrm>
            <a:off x="7781741" y="2781132"/>
            <a:ext cx="2683748" cy="923330"/>
          </a:xfrm>
          <a:prstGeom prst="rect">
            <a:avLst/>
          </a:prstGeom>
          <a:noFill/>
        </p:spPr>
        <p:txBody>
          <a:bodyPr wrap="none" rtlCol="0">
            <a:spAutoFit/>
          </a:bodyPr>
          <a:lstStyle/>
          <a:p>
            <a:r>
              <a:rPr lang="sv-SE" sz="5400" dirty="0">
                <a:solidFill>
                  <a:srgbClr val="E7E6E6"/>
                </a:solidFill>
              </a:rPr>
              <a:t>Resultat</a:t>
            </a:r>
            <a:endParaRPr lang="sv-SE" dirty="0">
              <a:solidFill>
                <a:srgbClr val="E7E6E6"/>
              </a:solidFill>
            </a:endParaRPr>
          </a:p>
        </p:txBody>
      </p:sp>
      <p:sp>
        <p:nvSpPr>
          <p:cNvPr id="21" name="textruta 20">
            <a:extLst>
              <a:ext uri="{FF2B5EF4-FFF2-40B4-BE49-F238E27FC236}">
                <a16:creationId xmlns:a16="http://schemas.microsoft.com/office/drawing/2014/main" id="{F92B1E68-3F28-0A4D-8353-4F907C02972F}"/>
              </a:ext>
            </a:extLst>
          </p:cNvPr>
          <p:cNvSpPr txBox="1"/>
          <p:nvPr/>
        </p:nvSpPr>
        <p:spPr>
          <a:xfrm>
            <a:off x="5874924" y="1422880"/>
            <a:ext cx="4089581" cy="769441"/>
          </a:xfrm>
          <a:prstGeom prst="rect">
            <a:avLst/>
          </a:prstGeom>
          <a:noFill/>
        </p:spPr>
        <p:txBody>
          <a:bodyPr wrap="none" rtlCol="0">
            <a:spAutoFit/>
          </a:bodyPr>
          <a:lstStyle/>
          <a:p>
            <a:r>
              <a:rPr lang="sv-SE" sz="4400" dirty="0">
                <a:solidFill>
                  <a:srgbClr val="E7E6E6"/>
                </a:solidFill>
              </a:rPr>
              <a:t>Politisk styrning</a:t>
            </a:r>
          </a:p>
        </p:txBody>
      </p:sp>
      <p:sp>
        <p:nvSpPr>
          <p:cNvPr id="22" name="textruta 21">
            <a:extLst>
              <a:ext uri="{FF2B5EF4-FFF2-40B4-BE49-F238E27FC236}">
                <a16:creationId xmlns:a16="http://schemas.microsoft.com/office/drawing/2014/main" id="{CA2C6195-63B9-9058-5A7C-4FF88AE46AF8}"/>
              </a:ext>
            </a:extLst>
          </p:cNvPr>
          <p:cNvSpPr txBox="1"/>
          <p:nvPr/>
        </p:nvSpPr>
        <p:spPr>
          <a:xfrm rot="16200000">
            <a:off x="2329693" y="5114978"/>
            <a:ext cx="2289409" cy="646331"/>
          </a:xfrm>
          <a:prstGeom prst="rect">
            <a:avLst/>
          </a:prstGeom>
          <a:noFill/>
        </p:spPr>
        <p:txBody>
          <a:bodyPr wrap="none" rtlCol="0">
            <a:spAutoFit/>
          </a:bodyPr>
          <a:lstStyle/>
          <a:p>
            <a:r>
              <a:rPr lang="sv-SE" sz="3600" dirty="0">
                <a:solidFill>
                  <a:srgbClr val="E7E6E6"/>
                </a:solidFill>
              </a:rPr>
              <a:t>Ledarskap</a:t>
            </a:r>
            <a:endParaRPr lang="sv-SE" sz="1100" dirty="0">
              <a:solidFill>
                <a:srgbClr val="E7E6E6"/>
              </a:solidFill>
            </a:endParaRPr>
          </a:p>
        </p:txBody>
      </p:sp>
      <p:pic>
        <p:nvPicPr>
          <p:cNvPr id="26" name="Bildobjekt 25" descr="En bild som visar text, logotyp, Teckensnitt, affisch&#10;&#10;Automatiskt genererad beskrivning">
            <a:extLst>
              <a:ext uri="{FF2B5EF4-FFF2-40B4-BE49-F238E27FC236}">
                <a16:creationId xmlns:a16="http://schemas.microsoft.com/office/drawing/2014/main" id="{A8CFAF3B-E539-E57D-E268-8D3BA474C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601" y="5478701"/>
            <a:ext cx="936000" cy="936000"/>
          </a:xfrm>
          <a:prstGeom prst="rect">
            <a:avLst/>
          </a:prstGeom>
        </p:spPr>
      </p:pic>
    </p:spTree>
    <p:extLst>
      <p:ext uri="{BB962C8B-B14F-4D97-AF65-F5344CB8AC3E}">
        <p14:creationId xmlns:p14="http://schemas.microsoft.com/office/powerpoint/2010/main" val="1373405007"/>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HBG_PPT_Mall_01</Template>
  <TotalTime>343</TotalTime>
  <Words>1110</Words>
  <Application>Microsoft Office PowerPoint</Application>
  <PresentationFormat>Bredbild</PresentationFormat>
  <Paragraphs>123</Paragraphs>
  <Slides>17</Slides>
  <Notes>0</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17</vt:i4>
      </vt:variant>
    </vt:vector>
  </HeadingPairs>
  <TitlesOfParts>
    <vt:vector size="29" baseType="lpstr">
      <vt:lpstr>Helsingborg Sans</vt:lpstr>
      <vt:lpstr>Roboto Light</vt:lpstr>
      <vt:lpstr>Calibri</vt:lpstr>
      <vt:lpstr>Roboto Black</vt:lpstr>
      <vt:lpstr>Arial</vt:lpstr>
      <vt:lpstr>1_HBG-Helsingborgstegel</vt:lpstr>
      <vt:lpstr>2_HBG-Palsjo</vt:lpstr>
      <vt:lpstr>3_HBG-Vintersund</vt:lpstr>
      <vt:lpstr>4_HBG-Raps</vt:lpstr>
      <vt:lpstr>5_HBG-Sommarsund</vt:lpstr>
      <vt:lpstr>6_HBG-Vit-Rhododendron</vt:lpstr>
      <vt:lpstr>7_HBG-Vit-Bris</vt:lpstr>
      <vt:lpstr>Stadens styrmodell</vt:lpstr>
      <vt:lpstr>Kommunkoncernen</vt:lpstr>
      <vt:lpstr>Stadens styrmodell</vt:lpstr>
      <vt:lpstr>Stadens styrmodell</vt:lpstr>
      <vt:lpstr>Stadens styrmodell</vt:lpstr>
      <vt:lpstr>Vision</vt:lpstr>
      <vt:lpstr>Programmet för mandatperioden</vt:lpstr>
      <vt:lpstr>Stadens inriktningar</vt:lpstr>
      <vt:lpstr>Styrdokument</vt:lpstr>
      <vt:lpstr>Nämndens eller bolagets</vt:lpstr>
      <vt:lpstr>Nämndens och bolagets uppdrag</vt:lpstr>
      <vt:lpstr>Inriktning och mål för nämnder och bolag</vt:lpstr>
      <vt:lpstr>Inriktning för nämnder och bolag</vt:lpstr>
      <vt:lpstr>Mål för nämnder och bolag</vt:lpstr>
      <vt:lpstr>Tillitsbaserad styrning</vt:lpstr>
      <vt:lpstr>Tillitsbaserad styrning i Helsingborg</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Nunc consequat et arcu sed commodo</dc:title>
  <dc:creator>Thornberg Anders - SLF</dc:creator>
  <cp:lastModifiedBy>Thornberg Anders - SLF</cp:lastModifiedBy>
  <cp:revision>28</cp:revision>
  <dcterms:created xsi:type="dcterms:W3CDTF">2023-04-24T07:06:30Z</dcterms:created>
  <dcterms:modified xsi:type="dcterms:W3CDTF">2023-06-30T07:32:38Z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