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38"/>
  </p:notesMasterIdLst>
  <p:handoutMasterIdLst>
    <p:handoutMasterId r:id="rId39"/>
  </p:handoutMasterIdLst>
  <p:sldIdLst>
    <p:sldId id="1089" r:id="rId11"/>
    <p:sldId id="1119" r:id="rId12"/>
    <p:sldId id="1092" r:id="rId13"/>
    <p:sldId id="1093" r:id="rId14"/>
    <p:sldId id="1095" r:id="rId15"/>
    <p:sldId id="1096" r:id="rId16"/>
    <p:sldId id="1097" r:id="rId17"/>
    <p:sldId id="1098" r:id="rId18"/>
    <p:sldId id="1099" r:id="rId19"/>
    <p:sldId id="1100" r:id="rId20"/>
    <p:sldId id="1101" r:id="rId21"/>
    <p:sldId id="1102" r:id="rId22"/>
    <p:sldId id="1103" r:id="rId23"/>
    <p:sldId id="1104" r:id="rId24"/>
    <p:sldId id="1105" r:id="rId25"/>
    <p:sldId id="1106" r:id="rId26"/>
    <p:sldId id="1107" r:id="rId27"/>
    <p:sldId id="1108" r:id="rId28"/>
    <p:sldId id="1109" r:id="rId29"/>
    <p:sldId id="1110" r:id="rId30"/>
    <p:sldId id="1111" r:id="rId31"/>
    <p:sldId id="1112" r:id="rId32"/>
    <p:sldId id="1113" r:id="rId33"/>
    <p:sldId id="1114" r:id="rId34"/>
    <p:sldId id="1115" r:id="rId35"/>
    <p:sldId id="1116" r:id="rId36"/>
    <p:sldId id="1120" r:id="rId37"/>
  </p:sldIdLst>
  <p:sldSz cx="12192000" cy="6858000"/>
  <p:notesSz cx="6858000" cy="9144000"/>
  <p:embeddedFontLst>
    <p:embeddedFont>
      <p:font typeface="Calibri" panose="020F0502020204030204" pitchFamily="34" charset="0"/>
      <p:regular r:id="rId40"/>
      <p:bold r:id="rId41"/>
      <p:italic r:id="rId42"/>
      <p:boldItalic r:id="rId43"/>
    </p:embeddedFont>
    <p:embeddedFont>
      <p:font typeface="Helsingborg Sans" pitchFamily="2" charset="0"/>
      <p:regular r:id="rId44"/>
      <p:bold r:id="rId45"/>
    </p:embeddedFont>
    <p:embeddedFont>
      <p:font typeface="Roboto bold" panose="02000000000000000000" pitchFamily="2" charset="0"/>
      <p:bold r:id="rId46"/>
    </p:embeddedFont>
    <p:embeddedFont>
      <p:font typeface="Roboto Light" panose="02000000000000000000" pitchFamily="2" charset="0"/>
      <p:regular r:id="rId47"/>
      <p:italic r:id="rId48"/>
    </p:embeddedFont>
    <p:embeddedFont>
      <p:font typeface="Roboto light italic" panose="02000000000000000000" pitchFamily="2" charset="0"/>
      <p:italic r:id="rId49"/>
    </p:embeddedFont>
    <p:embeddedFont>
      <p:font typeface="Roboto Medium" panose="02000000000000000000" pitchFamily="2" charset="0"/>
      <p:regular r:id="rId50"/>
      <p:italic r:id="rId51"/>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232F"/>
    <a:srgbClr val="00BFB3"/>
    <a:srgbClr val="FABBCB"/>
    <a:srgbClr val="00843D"/>
    <a:srgbClr val="C3D7EE"/>
    <a:srgbClr val="F74200"/>
    <a:srgbClr val="FCB000"/>
    <a:srgbClr val="00C3B4"/>
    <a:srgbClr val="EBE8E1"/>
    <a:srgbClr val="F6F4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369" autoAdjust="0"/>
  </p:normalViewPr>
  <p:slideViewPr>
    <p:cSldViewPr snapToGrid="0">
      <p:cViewPr varScale="1">
        <p:scale>
          <a:sx n="98" d="100"/>
          <a:sy n="98" d="100"/>
        </p:scale>
        <p:origin x="1014" y="90"/>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handoutMaster" Target="handoutMasters/handoutMaster1.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font" Target="fonts/font5.fntdata"/><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Master" Target="slideMasters/slideMaster5.xml"/><Relationship Id="rId51" Type="http://schemas.openxmlformats.org/officeDocument/2006/relationships/font" Target="fonts/font12.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 Id="rId46" Type="http://schemas.openxmlformats.org/officeDocument/2006/relationships/font" Target="fonts/font7.fntdata"/><Relationship Id="rId20" Type="http://schemas.openxmlformats.org/officeDocument/2006/relationships/slide" Target="slides/slide10.xml"/><Relationship Id="rId41" Type="http://schemas.openxmlformats.org/officeDocument/2006/relationships/font" Target="fonts/font2.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font" Target="fonts/font10.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6CE86F-04E3-4451-80C1-19DBCF110197}"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sv-SE"/>
        </a:p>
      </dgm:t>
    </dgm:pt>
    <dgm:pt modelId="{13199D00-46FF-4FC2-9487-26AA72502DD3}">
      <dgm:prSet phldrT="[Text]">
        <dgm:style>
          <a:lnRef idx="2">
            <a:schemeClr val="accent2">
              <a:shade val="50000"/>
            </a:schemeClr>
          </a:lnRef>
          <a:fillRef idx="1">
            <a:schemeClr val="accent2"/>
          </a:fillRef>
          <a:effectRef idx="0">
            <a:schemeClr val="accent2"/>
          </a:effectRef>
          <a:fontRef idx="minor">
            <a:schemeClr val="lt1"/>
          </a:fontRef>
        </dgm:style>
      </dgm:prSet>
      <dgm:spPr>
        <a:ln>
          <a:noFill/>
        </a:ln>
      </dgm:spPr>
      <dgm:t>
        <a:bodyPr/>
        <a:lstStyle/>
        <a:p>
          <a:pPr algn="ctr"/>
          <a:r>
            <a:rPr lang="sv-SE" dirty="0">
              <a:latin typeface="Roboto Medium" panose="02000000000000000000" pitchFamily="2" charset="0"/>
              <a:ea typeface="Roboto Medium" panose="02000000000000000000" pitchFamily="2" charset="0"/>
              <a:cs typeface="Roboto Medium" panose="02000000000000000000" pitchFamily="2" charset="0"/>
            </a:rPr>
            <a:t>Stöd och organisation</a:t>
          </a:r>
        </a:p>
      </dgm:t>
    </dgm:pt>
    <dgm:pt modelId="{394897A5-271D-4B95-BE3C-74B39731BFBA}" type="parTrans" cxnId="{CC5A1D99-1C85-4471-8CB2-54A74A7D9534}">
      <dgm:prSet/>
      <dgm:spPr/>
      <dgm:t>
        <a:bodyPr/>
        <a:lstStyle/>
        <a:p>
          <a:endParaRPr lang="sv-SE"/>
        </a:p>
      </dgm:t>
    </dgm:pt>
    <dgm:pt modelId="{ABE2FE70-D3D7-45BC-8800-67819F268B7B}" type="sibTrans" cxnId="{CC5A1D99-1C85-4471-8CB2-54A74A7D9534}">
      <dgm:prSet/>
      <dgm:spPr/>
      <dgm:t>
        <a:bodyPr/>
        <a:lstStyle/>
        <a:p>
          <a:endParaRPr lang="sv-SE"/>
        </a:p>
      </dgm:t>
    </dgm:pt>
    <dgm:pt modelId="{9006F98B-DC93-4506-BD33-30E82B566D10}">
      <dgm:prSet phldrT="[Text]" custT="1"/>
      <dgm:spPr>
        <a:ln>
          <a:noFill/>
        </a:ln>
      </dgm:spPr>
      <dgm:t>
        <a:bodyPr/>
        <a:lstStyle/>
        <a:p>
          <a:r>
            <a:rPr lang="sv-SE" sz="1600" dirty="0"/>
            <a:t>Ledningens stöd</a:t>
          </a:r>
        </a:p>
      </dgm:t>
    </dgm:pt>
    <dgm:pt modelId="{90BB865F-0402-4978-9F4F-A5BBEFC527CA}" type="parTrans" cxnId="{30B0FC97-2E41-4B12-96A2-B8674255BF5D}">
      <dgm:prSet/>
      <dgm:spPr/>
      <dgm:t>
        <a:bodyPr/>
        <a:lstStyle/>
        <a:p>
          <a:endParaRPr lang="sv-SE"/>
        </a:p>
      </dgm:t>
    </dgm:pt>
    <dgm:pt modelId="{CDE72CEA-2B5F-4690-9F57-D1B98E74B921}" type="sibTrans" cxnId="{30B0FC97-2E41-4B12-96A2-B8674255BF5D}">
      <dgm:prSet/>
      <dgm:spPr/>
      <dgm:t>
        <a:bodyPr/>
        <a:lstStyle/>
        <a:p>
          <a:endParaRPr lang="sv-SE"/>
        </a:p>
      </dgm:t>
    </dgm:pt>
    <dgm:pt modelId="{BFCC6BC5-C08E-49E8-AB53-2294EAB5B670}">
      <dgm:prSet phldrT="[Text]">
        <dgm:style>
          <a:lnRef idx="2">
            <a:schemeClr val="accent2">
              <a:shade val="50000"/>
            </a:schemeClr>
          </a:lnRef>
          <a:fillRef idx="1">
            <a:schemeClr val="accent2"/>
          </a:fillRef>
          <a:effectRef idx="0">
            <a:schemeClr val="accent2"/>
          </a:effectRef>
          <a:fontRef idx="minor">
            <a:schemeClr val="lt1"/>
          </a:fontRef>
        </dgm:style>
      </dgm:prSet>
      <dgm:spPr>
        <a:ln>
          <a:noFill/>
        </a:ln>
      </dgm:spPr>
      <dgm:t>
        <a:bodyPr/>
        <a:lstStyle/>
        <a:p>
          <a:pPr algn="ctr"/>
          <a:r>
            <a:rPr lang="sv-SE" dirty="0">
              <a:latin typeface="Roboto Medium" panose="02000000000000000000" pitchFamily="2" charset="0"/>
              <a:ea typeface="Roboto Medium" panose="02000000000000000000" pitchFamily="2" charset="0"/>
              <a:cs typeface="Roboto Medium" panose="02000000000000000000" pitchFamily="2" charset="0"/>
            </a:rPr>
            <a:t>Förvaltningar och bolag</a:t>
          </a:r>
        </a:p>
      </dgm:t>
    </dgm:pt>
    <dgm:pt modelId="{0CAE5649-CEE0-4185-827C-90E1852DE445}" type="parTrans" cxnId="{49B5AC4F-CDAC-4210-B897-53646C4AC63A}">
      <dgm:prSet/>
      <dgm:spPr/>
      <dgm:t>
        <a:bodyPr/>
        <a:lstStyle/>
        <a:p>
          <a:endParaRPr lang="sv-SE"/>
        </a:p>
      </dgm:t>
    </dgm:pt>
    <dgm:pt modelId="{D3009A9E-B09A-4413-99D6-2826B18264FF}" type="sibTrans" cxnId="{49B5AC4F-CDAC-4210-B897-53646C4AC63A}">
      <dgm:prSet/>
      <dgm:spPr/>
      <dgm:t>
        <a:bodyPr/>
        <a:lstStyle/>
        <a:p>
          <a:endParaRPr lang="sv-SE"/>
        </a:p>
      </dgm:t>
    </dgm:pt>
    <dgm:pt modelId="{E84BC0EF-0CBB-4140-BE68-7170187F0706}">
      <dgm:prSet phldrT="[Text]" custT="1"/>
      <dgm:spPr>
        <a:ln>
          <a:noFill/>
        </a:ln>
      </dgm:spPr>
      <dgm:t>
        <a:bodyPr/>
        <a:lstStyle/>
        <a:p>
          <a:r>
            <a:rPr lang="sv-SE" sz="1600" dirty="0"/>
            <a:t>Utvecklingsarbete</a:t>
          </a:r>
        </a:p>
      </dgm:t>
    </dgm:pt>
    <dgm:pt modelId="{FC58AE4D-69E0-42CD-A3BB-9F25DC978A55}" type="parTrans" cxnId="{9BE0A1C5-0191-4644-B646-C9DBA693042D}">
      <dgm:prSet/>
      <dgm:spPr/>
      <dgm:t>
        <a:bodyPr/>
        <a:lstStyle/>
        <a:p>
          <a:endParaRPr lang="sv-SE"/>
        </a:p>
      </dgm:t>
    </dgm:pt>
    <dgm:pt modelId="{E0A393ED-2E46-4890-A7CF-6D2EA23EB586}" type="sibTrans" cxnId="{9BE0A1C5-0191-4644-B646-C9DBA693042D}">
      <dgm:prSet/>
      <dgm:spPr/>
      <dgm:t>
        <a:bodyPr/>
        <a:lstStyle/>
        <a:p>
          <a:endParaRPr lang="sv-SE"/>
        </a:p>
      </dgm:t>
    </dgm:pt>
    <dgm:pt modelId="{45C07C32-23EF-4CCD-A4AA-F8A3D1D7407C}">
      <dgm:prSet phldrT="[Text]">
        <dgm:style>
          <a:lnRef idx="2">
            <a:schemeClr val="accent2">
              <a:shade val="50000"/>
            </a:schemeClr>
          </a:lnRef>
          <a:fillRef idx="1">
            <a:schemeClr val="accent2"/>
          </a:fillRef>
          <a:effectRef idx="0">
            <a:schemeClr val="accent2"/>
          </a:effectRef>
          <a:fontRef idx="minor">
            <a:schemeClr val="lt1"/>
          </a:fontRef>
        </dgm:style>
      </dgm:prSet>
      <dgm:spPr>
        <a:ln>
          <a:noFill/>
        </a:ln>
      </dgm:spPr>
      <dgm:t>
        <a:bodyPr/>
        <a:lstStyle/>
        <a:p>
          <a:pPr algn="ctr"/>
          <a:r>
            <a:rPr lang="sv-SE" dirty="0">
              <a:latin typeface="Roboto Medium" panose="02000000000000000000" pitchFamily="2" charset="0"/>
              <a:ea typeface="Roboto Medium" panose="02000000000000000000" pitchFamily="2" charset="0"/>
              <a:cs typeface="Roboto Medium" panose="02000000000000000000" pitchFamily="2" charset="0"/>
            </a:rPr>
            <a:t>Förändring</a:t>
          </a:r>
        </a:p>
      </dgm:t>
    </dgm:pt>
    <dgm:pt modelId="{90E58177-4233-4DCC-A404-AF930AC8C3A4}" type="parTrans" cxnId="{F7512A94-6241-4707-B576-41D7AD251F42}">
      <dgm:prSet/>
      <dgm:spPr/>
      <dgm:t>
        <a:bodyPr/>
        <a:lstStyle/>
        <a:p>
          <a:endParaRPr lang="sv-SE"/>
        </a:p>
      </dgm:t>
    </dgm:pt>
    <dgm:pt modelId="{0659203D-1E23-4CC5-96D1-4294E6D9EAA7}" type="sibTrans" cxnId="{F7512A94-6241-4707-B576-41D7AD251F42}">
      <dgm:prSet/>
      <dgm:spPr/>
      <dgm:t>
        <a:bodyPr/>
        <a:lstStyle/>
        <a:p>
          <a:endParaRPr lang="sv-SE"/>
        </a:p>
      </dgm:t>
    </dgm:pt>
    <dgm:pt modelId="{1F270AE6-37B6-4164-A96A-BBF862692BFF}">
      <dgm:prSet phldrT="[Text]" custT="1"/>
      <dgm:spPr>
        <a:ln>
          <a:noFill/>
        </a:ln>
      </dgm:spPr>
      <dgm:t>
        <a:bodyPr/>
        <a:lstStyle/>
        <a:p>
          <a:r>
            <a:rPr lang="sv-SE" sz="1600" dirty="0"/>
            <a:t>Inkluderande bemötande</a:t>
          </a:r>
        </a:p>
      </dgm:t>
    </dgm:pt>
    <dgm:pt modelId="{F618E7B0-C762-425E-BCE1-3D6BA311F9FA}" type="parTrans" cxnId="{42E6BECE-BFA9-48AD-917C-31E5DFCEEA98}">
      <dgm:prSet/>
      <dgm:spPr/>
      <dgm:t>
        <a:bodyPr/>
        <a:lstStyle/>
        <a:p>
          <a:endParaRPr lang="sv-SE"/>
        </a:p>
      </dgm:t>
    </dgm:pt>
    <dgm:pt modelId="{8FBF3E20-C766-4CF4-A673-7D0060381FC3}" type="sibTrans" cxnId="{42E6BECE-BFA9-48AD-917C-31E5DFCEEA98}">
      <dgm:prSet/>
      <dgm:spPr/>
      <dgm:t>
        <a:bodyPr/>
        <a:lstStyle/>
        <a:p>
          <a:endParaRPr lang="sv-SE"/>
        </a:p>
      </dgm:t>
    </dgm:pt>
    <dgm:pt modelId="{0B49CCDA-6359-4789-8FD3-BFD401953CCC}">
      <dgm:prSet phldrT="[Text]" custT="1"/>
      <dgm:spPr>
        <a:ln>
          <a:noFill/>
        </a:ln>
      </dgm:spPr>
      <dgm:t>
        <a:bodyPr/>
        <a:lstStyle/>
        <a:p>
          <a:r>
            <a:rPr lang="sv-SE" sz="1600" dirty="0"/>
            <a:t>Processtöd och bollplank</a:t>
          </a:r>
        </a:p>
      </dgm:t>
    </dgm:pt>
    <dgm:pt modelId="{F405203C-92FE-496A-BE51-052C80AF6780}" type="parTrans" cxnId="{3ECDA90A-84FF-4BA1-AE23-FF4D81F226FA}">
      <dgm:prSet/>
      <dgm:spPr/>
      <dgm:t>
        <a:bodyPr/>
        <a:lstStyle/>
        <a:p>
          <a:endParaRPr lang="sv-SE"/>
        </a:p>
      </dgm:t>
    </dgm:pt>
    <dgm:pt modelId="{93D5AA83-8AA2-4ACC-ABAF-D55F98DDC38D}" type="sibTrans" cxnId="{3ECDA90A-84FF-4BA1-AE23-FF4D81F226FA}">
      <dgm:prSet/>
      <dgm:spPr/>
      <dgm:t>
        <a:bodyPr/>
        <a:lstStyle/>
        <a:p>
          <a:endParaRPr lang="sv-SE"/>
        </a:p>
      </dgm:t>
    </dgm:pt>
    <dgm:pt modelId="{4DBDC696-D6CC-4D69-BA0A-79EC782F59F1}">
      <dgm:prSet phldrT="[Text]" custT="1"/>
      <dgm:spPr>
        <a:ln>
          <a:noFill/>
        </a:ln>
      </dgm:spPr>
      <dgm:t>
        <a:bodyPr/>
        <a:lstStyle/>
        <a:p>
          <a:r>
            <a:rPr lang="sv-SE" sz="1600" dirty="0"/>
            <a:t>Lärande</a:t>
          </a:r>
        </a:p>
      </dgm:t>
    </dgm:pt>
    <dgm:pt modelId="{EC41C369-AF8C-43B0-856D-47B53B2BEA9B}" type="parTrans" cxnId="{AE6E6A40-4277-4C3B-8CEF-61EA1F1EBFAF}">
      <dgm:prSet/>
      <dgm:spPr/>
      <dgm:t>
        <a:bodyPr/>
        <a:lstStyle/>
        <a:p>
          <a:endParaRPr lang="sv-SE"/>
        </a:p>
      </dgm:t>
    </dgm:pt>
    <dgm:pt modelId="{2BAD883E-3107-4121-9C48-86714479ECEE}" type="sibTrans" cxnId="{AE6E6A40-4277-4C3B-8CEF-61EA1F1EBFAF}">
      <dgm:prSet/>
      <dgm:spPr/>
      <dgm:t>
        <a:bodyPr/>
        <a:lstStyle/>
        <a:p>
          <a:endParaRPr lang="sv-SE"/>
        </a:p>
      </dgm:t>
    </dgm:pt>
    <dgm:pt modelId="{D56344F4-7026-4AB9-9636-059B132A58FF}">
      <dgm:prSet phldrT="[Text]"/>
      <dgm:spPr>
        <a:ln>
          <a:noFill/>
        </a:ln>
      </dgm:spPr>
      <dgm:t>
        <a:bodyPr/>
        <a:lstStyle/>
        <a:p>
          <a:endParaRPr lang="sv-SE" sz="1400" dirty="0"/>
        </a:p>
      </dgm:t>
    </dgm:pt>
    <dgm:pt modelId="{19A1431B-57FA-418D-88AA-468344A502F5}" type="parTrans" cxnId="{E6873014-DA78-467D-8D02-934955C5AECF}">
      <dgm:prSet/>
      <dgm:spPr/>
      <dgm:t>
        <a:bodyPr/>
        <a:lstStyle/>
        <a:p>
          <a:endParaRPr lang="sv-SE"/>
        </a:p>
      </dgm:t>
    </dgm:pt>
    <dgm:pt modelId="{05B901B6-6476-4BE0-9E7D-1E34315C62AA}" type="sibTrans" cxnId="{E6873014-DA78-467D-8D02-934955C5AECF}">
      <dgm:prSet/>
      <dgm:spPr/>
      <dgm:t>
        <a:bodyPr/>
        <a:lstStyle/>
        <a:p>
          <a:endParaRPr lang="sv-SE"/>
        </a:p>
      </dgm:t>
    </dgm:pt>
    <dgm:pt modelId="{C18398ED-0E86-4897-B88E-081FB44C3B81}">
      <dgm:prSet phldrT="[Text]" custT="1"/>
      <dgm:spPr>
        <a:ln>
          <a:noFill/>
        </a:ln>
      </dgm:spPr>
      <dgm:t>
        <a:bodyPr/>
        <a:lstStyle/>
        <a:p>
          <a:r>
            <a:rPr lang="sv-SE" sz="1600" dirty="0"/>
            <a:t>Uppföljning</a:t>
          </a:r>
        </a:p>
      </dgm:t>
    </dgm:pt>
    <dgm:pt modelId="{82A5BDAF-5431-4A5C-B002-AAAFCA0ADC61}" type="parTrans" cxnId="{002F6B59-782D-4C01-87E9-FF2F3918182B}">
      <dgm:prSet/>
      <dgm:spPr/>
      <dgm:t>
        <a:bodyPr/>
        <a:lstStyle/>
        <a:p>
          <a:endParaRPr lang="sv-SE"/>
        </a:p>
      </dgm:t>
    </dgm:pt>
    <dgm:pt modelId="{B2E2D7AC-61F2-41A9-849F-C676BDAF273C}" type="sibTrans" cxnId="{002F6B59-782D-4C01-87E9-FF2F3918182B}">
      <dgm:prSet/>
      <dgm:spPr/>
      <dgm:t>
        <a:bodyPr/>
        <a:lstStyle/>
        <a:p>
          <a:endParaRPr lang="sv-SE"/>
        </a:p>
      </dgm:t>
    </dgm:pt>
    <dgm:pt modelId="{42E0AFFE-A85F-4B76-A955-B5BD6317D1DE}">
      <dgm:prSet phldrT="[Text]" custT="1"/>
      <dgm:spPr>
        <a:ln>
          <a:noFill/>
        </a:ln>
      </dgm:spPr>
      <dgm:t>
        <a:bodyPr/>
        <a:lstStyle/>
        <a:p>
          <a:r>
            <a:rPr lang="sv-SE" sz="1600" dirty="0"/>
            <a:t>Plan för lika möjligheter</a:t>
          </a:r>
        </a:p>
      </dgm:t>
    </dgm:pt>
    <dgm:pt modelId="{098EEF30-5959-42AF-9E03-919F18461EDE}" type="parTrans" cxnId="{F9BA6225-1F57-4233-88C3-721745C27612}">
      <dgm:prSet/>
      <dgm:spPr/>
      <dgm:t>
        <a:bodyPr/>
        <a:lstStyle/>
        <a:p>
          <a:endParaRPr lang="sv-SE"/>
        </a:p>
      </dgm:t>
    </dgm:pt>
    <dgm:pt modelId="{F40EBCB9-2C5C-4BFE-846E-57737E53206F}" type="sibTrans" cxnId="{F9BA6225-1F57-4233-88C3-721745C27612}">
      <dgm:prSet/>
      <dgm:spPr/>
      <dgm:t>
        <a:bodyPr/>
        <a:lstStyle/>
        <a:p>
          <a:endParaRPr lang="sv-SE"/>
        </a:p>
      </dgm:t>
    </dgm:pt>
    <dgm:pt modelId="{39449580-D309-43C5-B826-BAB21375A037}">
      <dgm:prSet phldrT="[Text]" custT="1"/>
      <dgm:spPr>
        <a:ln>
          <a:noFill/>
        </a:ln>
      </dgm:spPr>
      <dgm:t>
        <a:bodyPr/>
        <a:lstStyle/>
        <a:p>
          <a:r>
            <a:rPr lang="sv-SE" sz="1600" dirty="0"/>
            <a:t>Metoder och verktyg</a:t>
          </a:r>
        </a:p>
      </dgm:t>
    </dgm:pt>
    <dgm:pt modelId="{3D7782A5-0737-4769-975F-D1482D6F26A1}" type="parTrans" cxnId="{FE4D9CE3-910B-4F89-9272-681316E30C33}">
      <dgm:prSet/>
      <dgm:spPr/>
      <dgm:t>
        <a:bodyPr/>
        <a:lstStyle/>
        <a:p>
          <a:endParaRPr lang="sv-SE"/>
        </a:p>
      </dgm:t>
    </dgm:pt>
    <dgm:pt modelId="{E34781E4-54D8-497C-89D1-4DE4C1FEFA72}" type="sibTrans" cxnId="{FE4D9CE3-910B-4F89-9272-681316E30C33}">
      <dgm:prSet/>
      <dgm:spPr/>
      <dgm:t>
        <a:bodyPr/>
        <a:lstStyle/>
        <a:p>
          <a:endParaRPr lang="sv-SE"/>
        </a:p>
      </dgm:t>
    </dgm:pt>
    <dgm:pt modelId="{8A165F6A-C6E7-4297-91A5-67F209D68872}">
      <dgm:prSet phldrT="[Text]" custT="1"/>
      <dgm:spPr>
        <a:ln>
          <a:noFill/>
        </a:ln>
      </dgm:spPr>
      <dgm:t>
        <a:bodyPr/>
        <a:lstStyle/>
        <a:p>
          <a:r>
            <a:rPr lang="sv-SE" sz="1600" dirty="0"/>
            <a:t>Innovationer</a:t>
          </a:r>
        </a:p>
      </dgm:t>
    </dgm:pt>
    <dgm:pt modelId="{D9F0772D-97CF-4E08-9440-FBF182C13430}" type="parTrans" cxnId="{CC95DCE4-ACBC-4A2B-A0BF-57AA07703995}">
      <dgm:prSet/>
      <dgm:spPr/>
      <dgm:t>
        <a:bodyPr/>
        <a:lstStyle/>
        <a:p>
          <a:endParaRPr lang="sv-SE"/>
        </a:p>
      </dgm:t>
    </dgm:pt>
    <dgm:pt modelId="{C40F1DED-A6F8-4BC6-B28C-891106A22CD3}" type="sibTrans" cxnId="{CC95DCE4-ACBC-4A2B-A0BF-57AA07703995}">
      <dgm:prSet/>
      <dgm:spPr/>
      <dgm:t>
        <a:bodyPr/>
        <a:lstStyle/>
        <a:p>
          <a:endParaRPr lang="sv-SE"/>
        </a:p>
      </dgm:t>
    </dgm:pt>
    <dgm:pt modelId="{782DA0BE-5575-4EF1-8291-4C80210F3E23}">
      <dgm:prSet phldrT="[Text]" custT="1"/>
      <dgm:spPr>
        <a:ln>
          <a:noFill/>
        </a:ln>
      </dgm:spPr>
      <dgm:t>
        <a:bodyPr/>
        <a:lstStyle/>
        <a:p>
          <a:r>
            <a:rPr lang="sv-SE" sz="1600" dirty="0"/>
            <a:t>Praktiska förändringar</a:t>
          </a:r>
        </a:p>
      </dgm:t>
    </dgm:pt>
    <dgm:pt modelId="{7D1ECB59-B10A-4B16-ACF8-9E13BD197851}" type="parTrans" cxnId="{80F0593C-1A0C-4621-A3C8-FB14DADEE153}">
      <dgm:prSet/>
      <dgm:spPr/>
      <dgm:t>
        <a:bodyPr/>
        <a:lstStyle/>
        <a:p>
          <a:endParaRPr lang="sv-SE"/>
        </a:p>
      </dgm:t>
    </dgm:pt>
    <dgm:pt modelId="{94BBE29C-7DB7-481C-96B8-5E7C3F1010BA}" type="sibTrans" cxnId="{80F0593C-1A0C-4621-A3C8-FB14DADEE153}">
      <dgm:prSet/>
      <dgm:spPr/>
      <dgm:t>
        <a:bodyPr/>
        <a:lstStyle/>
        <a:p>
          <a:endParaRPr lang="sv-SE"/>
        </a:p>
      </dgm:t>
    </dgm:pt>
    <dgm:pt modelId="{6730D6CA-825C-4A8C-A7E4-3052961CD911}">
      <dgm:prSet phldrT="[Text]" custT="1"/>
      <dgm:spPr>
        <a:ln>
          <a:noFill/>
        </a:ln>
      </dgm:spPr>
      <dgm:t>
        <a:bodyPr/>
        <a:lstStyle/>
        <a:p>
          <a:r>
            <a:rPr lang="sv-SE" sz="1600" dirty="0"/>
            <a:t>Ökat deltagande</a:t>
          </a:r>
        </a:p>
      </dgm:t>
    </dgm:pt>
    <dgm:pt modelId="{F1B2FBFB-0AE5-4A34-B943-79048883EB9A}" type="parTrans" cxnId="{5C71C9E3-C7E1-48B0-8EEE-7EF85AD61115}">
      <dgm:prSet/>
      <dgm:spPr/>
      <dgm:t>
        <a:bodyPr/>
        <a:lstStyle/>
        <a:p>
          <a:endParaRPr lang="sv-SE"/>
        </a:p>
      </dgm:t>
    </dgm:pt>
    <dgm:pt modelId="{6B322E9E-1E13-4572-BCC1-2B7EA9337002}" type="sibTrans" cxnId="{5C71C9E3-C7E1-48B0-8EEE-7EF85AD61115}">
      <dgm:prSet/>
      <dgm:spPr/>
      <dgm:t>
        <a:bodyPr/>
        <a:lstStyle/>
        <a:p>
          <a:endParaRPr lang="sv-SE"/>
        </a:p>
      </dgm:t>
    </dgm:pt>
    <dgm:pt modelId="{DAEA19B8-16B6-474C-95A0-0A276E9FCB65}">
      <dgm:prSet phldrT="[Text]"/>
      <dgm:spPr>
        <a:ln>
          <a:noFill/>
        </a:ln>
      </dgm:spPr>
      <dgm:t>
        <a:bodyPr/>
        <a:lstStyle/>
        <a:p>
          <a:endParaRPr lang="sv-SE" sz="500" dirty="0"/>
        </a:p>
      </dgm:t>
    </dgm:pt>
    <dgm:pt modelId="{2CB7D71E-7BB8-4E47-B772-8FCDA603F4B1}" type="parTrans" cxnId="{9C4CA14A-9758-417E-8295-79CFEAFEFA33}">
      <dgm:prSet/>
      <dgm:spPr/>
      <dgm:t>
        <a:bodyPr/>
        <a:lstStyle/>
        <a:p>
          <a:endParaRPr lang="sv-SE"/>
        </a:p>
      </dgm:t>
    </dgm:pt>
    <dgm:pt modelId="{A011D42D-B7CE-43FE-A8E9-87186C900489}" type="sibTrans" cxnId="{9C4CA14A-9758-417E-8295-79CFEAFEFA33}">
      <dgm:prSet/>
      <dgm:spPr/>
      <dgm:t>
        <a:bodyPr/>
        <a:lstStyle/>
        <a:p>
          <a:endParaRPr lang="sv-SE"/>
        </a:p>
      </dgm:t>
    </dgm:pt>
    <dgm:pt modelId="{6BD4AFC7-B68D-43F3-AF93-7B758E8A6A29}">
      <dgm:prSet phldrT="[Text]" custT="1"/>
      <dgm:spPr>
        <a:ln>
          <a:noFill/>
        </a:ln>
      </dgm:spPr>
      <dgm:t>
        <a:bodyPr/>
        <a:lstStyle/>
        <a:p>
          <a:r>
            <a:rPr lang="sv-SE" sz="1600" dirty="0"/>
            <a:t>Förändring av platser och miljöer</a:t>
          </a:r>
        </a:p>
      </dgm:t>
    </dgm:pt>
    <dgm:pt modelId="{749DF908-D061-4CB0-862C-A0CBBF112E4C}" type="parTrans" cxnId="{D9D9A17C-ED74-4ED2-8658-90AABB7D3F06}">
      <dgm:prSet/>
      <dgm:spPr/>
      <dgm:t>
        <a:bodyPr/>
        <a:lstStyle/>
        <a:p>
          <a:endParaRPr lang="sv-SE"/>
        </a:p>
      </dgm:t>
    </dgm:pt>
    <dgm:pt modelId="{913A72B0-9861-4801-8CED-7E0EAB62047C}" type="sibTrans" cxnId="{D9D9A17C-ED74-4ED2-8658-90AABB7D3F06}">
      <dgm:prSet/>
      <dgm:spPr/>
      <dgm:t>
        <a:bodyPr/>
        <a:lstStyle/>
        <a:p>
          <a:endParaRPr lang="sv-SE"/>
        </a:p>
      </dgm:t>
    </dgm:pt>
    <dgm:pt modelId="{28386501-E58F-40CB-ADFC-55FBE4C4FD2C}">
      <dgm:prSet phldrT="[Text]"/>
      <dgm:spPr>
        <a:ln>
          <a:noFill/>
        </a:ln>
      </dgm:spPr>
      <dgm:t>
        <a:bodyPr/>
        <a:lstStyle/>
        <a:p>
          <a:endParaRPr lang="sv-SE" sz="500" dirty="0"/>
        </a:p>
      </dgm:t>
    </dgm:pt>
    <dgm:pt modelId="{891D63B1-9A00-41ED-977A-B397DB7C71E3}" type="parTrans" cxnId="{AEF36A01-3BE6-4682-A3D1-F08271B1B943}">
      <dgm:prSet/>
      <dgm:spPr/>
      <dgm:t>
        <a:bodyPr/>
        <a:lstStyle/>
        <a:p>
          <a:endParaRPr lang="sv-SE"/>
        </a:p>
      </dgm:t>
    </dgm:pt>
    <dgm:pt modelId="{B481CFE0-BEFD-4A27-B562-5D4F9ED1F1A1}" type="sibTrans" cxnId="{AEF36A01-3BE6-4682-A3D1-F08271B1B943}">
      <dgm:prSet/>
      <dgm:spPr/>
      <dgm:t>
        <a:bodyPr/>
        <a:lstStyle/>
        <a:p>
          <a:endParaRPr lang="sv-SE"/>
        </a:p>
      </dgm:t>
    </dgm:pt>
    <dgm:pt modelId="{C496E7EA-6D41-49BB-9A06-FBA453F970C0}">
      <dgm:prSet phldrT="[Text]" custT="1"/>
      <dgm:spPr>
        <a:ln>
          <a:noFill/>
        </a:ln>
      </dgm:spPr>
      <dgm:t>
        <a:bodyPr/>
        <a:lstStyle/>
        <a:p>
          <a:r>
            <a:rPr lang="sv-SE" sz="1600" dirty="0"/>
            <a:t>Krav och efterfrågan</a:t>
          </a:r>
        </a:p>
      </dgm:t>
    </dgm:pt>
    <dgm:pt modelId="{9669FFC0-2344-4ADB-AE93-7FB75FC4B782}" type="parTrans" cxnId="{D65D5BC5-F2E5-469F-A6DA-D772325654C9}">
      <dgm:prSet/>
      <dgm:spPr/>
      <dgm:t>
        <a:bodyPr/>
        <a:lstStyle/>
        <a:p>
          <a:endParaRPr lang="sv-SE"/>
        </a:p>
      </dgm:t>
    </dgm:pt>
    <dgm:pt modelId="{F8FDF72E-3F70-4477-9BF9-1E4A3FF81750}" type="sibTrans" cxnId="{D65D5BC5-F2E5-469F-A6DA-D772325654C9}">
      <dgm:prSet/>
      <dgm:spPr/>
      <dgm:t>
        <a:bodyPr/>
        <a:lstStyle/>
        <a:p>
          <a:endParaRPr lang="sv-SE"/>
        </a:p>
      </dgm:t>
    </dgm:pt>
    <dgm:pt modelId="{92892FA7-FFD8-4446-807B-30190762CD67}">
      <dgm:prSet phldrT="[Text]" custT="1"/>
      <dgm:spPr>
        <a:ln>
          <a:noFill/>
        </a:ln>
      </dgm:spPr>
      <dgm:t>
        <a:bodyPr/>
        <a:lstStyle/>
        <a:p>
          <a:r>
            <a:rPr lang="sv-SE" sz="1600" dirty="0"/>
            <a:t>Inkluderande analyser</a:t>
          </a:r>
        </a:p>
      </dgm:t>
    </dgm:pt>
    <dgm:pt modelId="{D5571864-D9BA-4E81-A542-FAD406B654DE}" type="parTrans" cxnId="{8900CFCB-BD0F-4ADE-8F5A-9D600509684F}">
      <dgm:prSet/>
      <dgm:spPr/>
      <dgm:t>
        <a:bodyPr/>
        <a:lstStyle/>
        <a:p>
          <a:endParaRPr lang="sv-SE"/>
        </a:p>
      </dgm:t>
    </dgm:pt>
    <dgm:pt modelId="{CFC53BF6-C7E5-464E-B839-7E09C0E55CB4}" type="sibTrans" cxnId="{8900CFCB-BD0F-4ADE-8F5A-9D600509684F}">
      <dgm:prSet/>
      <dgm:spPr/>
      <dgm:t>
        <a:bodyPr/>
        <a:lstStyle/>
        <a:p>
          <a:endParaRPr lang="sv-SE"/>
        </a:p>
      </dgm:t>
    </dgm:pt>
    <dgm:pt modelId="{347A3E97-75FD-4274-847C-B5C95E1B168F}">
      <dgm:prSet phldrT="[Text]" custT="1"/>
      <dgm:spPr>
        <a:ln>
          <a:noFill/>
        </a:ln>
      </dgm:spPr>
      <dgm:t>
        <a:bodyPr/>
        <a:lstStyle/>
        <a:p>
          <a:r>
            <a:rPr lang="sv-SE" sz="1600" dirty="0"/>
            <a:t>Samarbeten och utbyte</a:t>
          </a:r>
        </a:p>
      </dgm:t>
    </dgm:pt>
    <dgm:pt modelId="{5046368A-041B-4BFC-823C-A23B9B718224}" type="parTrans" cxnId="{3CCD6059-6CC3-4AAB-A0BE-029D68613F46}">
      <dgm:prSet/>
      <dgm:spPr/>
      <dgm:t>
        <a:bodyPr/>
        <a:lstStyle/>
        <a:p>
          <a:endParaRPr lang="sv-SE"/>
        </a:p>
      </dgm:t>
    </dgm:pt>
    <dgm:pt modelId="{D2B6BB88-64A9-4583-912E-689E8ADF6225}" type="sibTrans" cxnId="{3CCD6059-6CC3-4AAB-A0BE-029D68613F46}">
      <dgm:prSet/>
      <dgm:spPr/>
      <dgm:t>
        <a:bodyPr/>
        <a:lstStyle/>
        <a:p>
          <a:endParaRPr lang="sv-SE"/>
        </a:p>
      </dgm:t>
    </dgm:pt>
    <dgm:pt modelId="{AFD2C115-BCF3-4DC1-96AA-22758009ADEC}">
      <dgm:prSet phldrT="[Text]" custT="1"/>
      <dgm:spPr>
        <a:ln>
          <a:noFill/>
        </a:ln>
      </dgm:spPr>
      <dgm:t>
        <a:bodyPr/>
        <a:lstStyle/>
        <a:p>
          <a:r>
            <a:rPr lang="sv-SE" sz="1600" dirty="0"/>
            <a:t>Jämnare fördelning</a:t>
          </a:r>
        </a:p>
      </dgm:t>
    </dgm:pt>
    <dgm:pt modelId="{D75C44A8-0D4B-4A20-A4AF-3280739845A0}" type="parTrans" cxnId="{68AEABFC-91EE-44D3-A5FB-E3306396CC37}">
      <dgm:prSet/>
      <dgm:spPr/>
      <dgm:t>
        <a:bodyPr/>
        <a:lstStyle/>
        <a:p>
          <a:endParaRPr lang="sv-SE"/>
        </a:p>
      </dgm:t>
    </dgm:pt>
    <dgm:pt modelId="{2CD7AB65-D0DD-4F5A-974E-94FA229B978B}" type="sibTrans" cxnId="{68AEABFC-91EE-44D3-A5FB-E3306396CC37}">
      <dgm:prSet/>
      <dgm:spPr/>
      <dgm:t>
        <a:bodyPr/>
        <a:lstStyle/>
        <a:p>
          <a:endParaRPr lang="sv-SE"/>
        </a:p>
      </dgm:t>
    </dgm:pt>
    <dgm:pt modelId="{B9BC6DC5-2B85-447A-8F0C-4FE01AA9D227}">
      <dgm:prSet phldrT="[Text]" custT="1"/>
      <dgm:spPr>
        <a:ln>
          <a:noFill/>
        </a:ln>
      </dgm:spPr>
      <dgm:t>
        <a:bodyPr/>
        <a:lstStyle/>
        <a:p>
          <a:r>
            <a:rPr lang="sv-SE" sz="1600" dirty="0"/>
            <a:t>Nya samarbeten</a:t>
          </a:r>
        </a:p>
      </dgm:t>
    </dgm:pt>
    <dgm:pt modelId="{B1508C21-DF40-4751-8AAD-A37777F5CD91}" type="parTrans" cxnId="{62E5E930-DA8B-444C-A8C6-082A82D9AFDE}">
      <dgm:prSet/>
      <dgm:spPr/>
      <dgm:t>
        <a:bodyPr/>
        <a:lstStyle/>
        <a:p>
          <a:endParaRPr lang="sv-SE"/>
        </a:p>
      </dgm:t>
    </dgm:pt>
    <dgm:pt modelId="{AB3D93E3-D30B-4B66-9AF4-3CFAAEBE1BC0}" type="sibTrans" cxnId="{62E5E930-DA8B-444C-A8C6-082A82D9AFDE}">
      <dgm:prSet/>
      <dgm:spPr/>
      <dgm:t>
        <a:bodyPr/>
        <a:lstStyle/>
        <a:p>
          <a:endParaRPr lang="sv-SE"/>
        </a:p>
      </dgm:t>
    </dgm:pt>
    <dgm:pt modelId="{9CAEDB07-E8EC-4F9C-B4D3-578EE3530526}">
      <dgm:prSet phldrT="[Text]" custT="1"/>
      <dgm:spPr>
        <a:ln>
          <a:noFill/>
        </a:ln>
      </dgm:spPr>
      <dgm:t>
        <a:bodyPr/>
        <a:lstStyle/>
        <a:p>
          <a:r>
            <a:rPr lang="sv-SE" sz="1600" dirty="0"/>
            <a:t>Kunskap och kompetens</a:t>
          </a:r>
        </a:p>
      </dgm:t>
    </dgm:pt>
    <dgm:pt modelId="{E892DA7E-1650-412F-A289-C8D9703A34E7}" type="parTrans" cxnId="{5E3B469D-F0CE-4E09-880A-850239087529}">
      <dgm:prSet/>
      <dgm:spPr/>
      <dgm:t>
        <a:bodyPr/>
        <a:lstStyle/>
        <a:p>
          <a:endParaRPr lang="sv-SE"/>
        </a:p>
      </dgm:t>
    </dgm:pt>
    <dgm:pt modelId="{9156D18A-79A5-4013-B069-83F13F5C036B}" type="sibTrans" cxnId="{5E3B469D-F0CE-4E09-880A-850239087529}">
      <dgm:prSet/>
      <dgm:spPr/>
      <dgm:t>
        <a:bodyPr/>
        <a:lstStyle/>
        <a:p>
          <a:endParaRPr lang="sv-SE"/>
        </a:p>
      </dgm:t>
    </dgm:pt>
    <dgm:pt modelId="{659B0994-F21C-4F0C-8F43-61E4AD932260}" type="pres">
      <dgm:prSet presAssocID="{A66CE86F-04E3-4451-80C1-19DBCF110197}" presName="linearFlow" presStyleCnt="0">
        <dgm:presLayoutVars>
          <dgm:dir/>
          <dgm:animLvl val="lvl"/>
          <dgm:resizeHandles val="exact"/>
        </dgm:presLayoutVars>
      </dgm:prSet>
      <dgm:spPr/>
    </dgm:pt>
    <dgm:pt modelId="{D7F53404-E15F-4699-8AD2-A67D44EC13A3}" type="pres">
      <dgm:prSet presAssocID="{13199D00-46FF-4FC2-9487-26AA72502DD3}" presName="composite" presStyleCnt="0"/>
      <dgm:spPr/>
    </dgm:pt>
    <dgm:pt modelId="{ADC2D649-41B4-43FB-8AA7-A68345E3287C}" type="pres">
      <dgm:prSet presAssocID="{13199D00-46FF-4FC2-9487-26AA72502DD3}" presName="parTx" presStyleLbl="node1" presStyleIdx="0" presStyleCnt="3">
        <dgm:presLayoutVars>
          <dgm:chMax val="0"/>
          <dgm:chPref val="0"/>
          <dgm:bulletEnabled val="1"/>
        </dgm:presLayoutVars>
      </dgm:prSet>
      <dgm:spPr/>
    </dgm:pt>
    <dgm:pt modelId="{5EB926A6-5040-4CCA-BC6D-2065A3F847E3}" type="pres">
      <dgm:prSet presAssocID="{13199D00-46FF-4FC2-9487-26AA72502DD3}" presName="parSh" presStyleLbl="node1" presStyleIdx="0" presStyleCnt="3"/>
      <dgm:spPr/>
    </dgm:pt>
    <dgm:pt modelId="{C9484D3D-21E2-4287-AB68-6C791C5E7D28}" type="pres">
      <dgm:prSet presAssocID="{13199D00-46FF-4FC2-9487-26AA72502DD3}" presName="desTx" presStyleLbl="fgAcc1" presStyleIdx="0" presStyleCnt="3">
        <dgm:presLayoutVars>
          <dgm:bulletEnabled val="1"/>
        </dgm:presLayoutVars>
      </dgm:prSet>
      <dgm:spPr/>
    </dgm:pt>
    <dgm:pt modelId="{894D922A-82BD-44DF-BE95-EEFD2603B699}" type="pres">
      <dgm:prSet presAssocID="{ABE2FE70-D3D7-45BC-8800-67819F268B7B}" presName="sibTrans" presStyleLbl="sibTrans2D1" presStyleIdx="0" presStyleCnt="2"/>
      <dgm:spPr/>
    </dgm:pt>
    <dgm:pt modelId="{2B2BA543-28DF-4271-9E30-512FCF871E6F}" type="pres">
      <dgm:prSet presAssocID="{ABE2FE70-D3D7-45BC-8800-67819F268B7B}" presName="connTx" presStyleLbl="sibTrans2D1" presStyleIdx="0" presStyleCnt="2"/>
      <dgm:spPr/>
    </dgm:pt>
    <dgm:pt modelId="{87B8E049-419A-4FD5-9848-07C5376F047F}" type="pres">
      <dgm:prSet presAssocID="{BFCC6BC5-C08E-49E8-AB53-2294EAB5B670}" presName="composite" presStyleCnt="0"/>
      <dgm:spPr/>
    </dgm:pt>
    <dgm:pt modelId="{756FD020-2A34-4210-8254-45A864E52739}" type="pres">
      <dgm:prSet presAssocID="{BFCC6BC5-C08E-49E8-AB53-2294EAB5B670}" presName="parTx" presStyleLbl="node1" presStyleIdx="0" presStyleCnt="3">
        <dgm:presLayoutVars>
          <dgm:chMax val="0"/>
          <dgm:chPref val="0"/>
          <dgm:bulletEnabled val="1"/>
        </dgm:presLayoutVars>
      </dgm:prSet>
      <dgm:spPr/>
    </dgm:pt>
    <dgm:pt modelId="{64AC084F-91EF-4E95-A041-F1C9389EB7A0}" type="pres">
      <dgm:prSet presAssocID="{BFCC6BC5-C08E-49E8-AB53-2294EAB5B670}" presName="parSh" presStyleLbl="node1" presStyleIdx="1" presStyleCnt="3"/>
      <dgm:spPr/>
    </dgm:pt>
    <dgm:pt modelId="{B0747DF3-038D-42EA-9832-B6AC9B667DC2}" type="pres">
      <dgm:prSet presAssocID="{BFCC6BC5-C08E-49E8-AB53-2294EAB5B670}" presName="desTx" presStyleLbl="fgAcc1" presStyleIdx="1" presStyleCnt="3">
        <dgm:presLayoutVars>
          <dgm:bulletEnabled val="1"/>
        </dgm:presLayoutVars>
      </dgm:prSet>
      <dgm:spPr/>
    </dgm:pt>
    <dgm:pt modelId="{FCF710AF-C667-44F4-A736-306FADB52346}" type="pres">
      <dgm:prSet presAssocID="{D3009A9E-B09A-4413-99D6-2826B18264FF}" presName="sibTrans" presStyleLbl="sibTrans2D1" presStyleIdx="1" presStyleCnt="2"/>
      <dgm:spPr/>
    </dgm:pt>
    <dgm:pt modelId="{E8CDD5CC-12BB-4F70-B2EB-148C71ADD86B}" type="pres">
      <dgm:prSet presAssocID="{D3009A9E-B09A-4413-99D6-2826B18264FF}" presName="connTx" presStyleLbl="sibTrans2D1" presStyleIdx="1" presStyleCnt="2"/>
      <dgm:spPr/>
    </dgm:pt>
    <dgm:pt modelId="{DD901458-82F9-4E5D-B87A-ED337D2218D9}" type="pres">
      <dgm:prSet presAssocID="{45C07C32-23EF-4CCD-A4AA-F8A3D1D7407C}" presName="composite" presStyleCnt="0"/>
      <dgm:spPr/>
    </dgm:pt>
    <dgm:pt modelId="{E1CECAE4-E0DF-4E1B-B9D3-616BDD947127}" type="pres">
      <dgm:prSet presAssocID="{45C07C32-23EF-4CCD-A4AA-F8A3D1D7407C}" presName="parTx" presStyleLbl="node1" presStyleIdx="1" presStyleCnt="3">
        <dgm:presLayoutVars>
          <dgm:chMax val="0"/>
          <dgm:chPref val="0"/>
          <dgm:bulletEnabled val="1"/>
        </dgm:presLayoutVars>
      </dgm:prSet>
      <dgm:spPr/>
    </dgm:pt>
    <dgm:pt modelId="{C7C673E6-8FDC-49D3-98A2-A72826BA7D10}" type="pres">
      <dgm:prSet presAssocID="{45C07C32-23EF-4CCD-A4AA-F8A3D1D7407C}" presName="parSh" presStyleLbl="node1" presStyleIdx="2" presStyleCnt="3"/>
      <dgm:spPr/>
    </dgm:pt>
    <dgm:pt modelId="{3D3F8020-555A-43C1-841E-FBB99F398BDD}" type="pres">
      <dgm:prSet presAssocID="{45C07C32-23EF-4CCD-A4AA-F8A3D1D7407C}" presName="desTx" presStyleLbl="fgAcc1" presStyleIdx="2" presStyleCnt="3">
        <dgm:presLayoutVars>
          <dgm:bulletEnabled val="1"/>
        </dgm:presLayoutVars>
      </dgm:prSet>
      <dgm:spPr/>
    </dgm:pt>
  </dgm:ptLst>
  <dgm:cxnLst>
    <dgm:cxn modelId="{F3FC1700-5A2E-4F5D-AB9A-3D489A1E1CD2}" type="presOf" srcId="{AFD2C115-BCF3-4DC1-96AA-22758009ADEC}" destId="{3D3F8020-555A-43C1-841E-FBB99F398BDD}" srcOrd="0" destOrd="5" presId="urn:microsoft.com/office/officeart/2005/8/layout/process3"/>
    <dgm:cxn modelId="{AEF36A01-3BE6-4682-A3D1-F08271B1B943}" srcId="{45C07C32-23EF-4CCD-A4AA-F8A3D1D7407C}" destId="{28386501-E58F-40CB-ADFC-55FBE4C4FD2C}" srcOrd="7" destOrd="0" parTransId="{891D63B1-9A00-41ED-977A-B397DB7C71E3}" sibTransId="{B481CFE0-BEFD-4A27-B562-5D4F9ED1F1A1}"/>
    <dgm:cxn modelId="{4A32290A-D7B3-42D3-B03D-9088817D09BF}" type="presOf" srcId="{B9BC6DC5-2B85-447A-8F0C-4FE01AA9D227}" destId="{3D3F8020-555A-43C1-841E-FBB99F398BDD}" srcOrd="0" destOrd="6" presId="urn:microsoft.com/office/officeart/2005/8/layout/process3"/>
    <dgm:cxn modelId="{3ECDA90A-84FF-4BA1-AE23-FF4D81F226FA}" srcId="{13199D00-46FF-4FC2-9487-26AA72502DD3}" destId="{0B49CCDA-6359-4789-8FD3-BFD401953CCC}" srcOrd="4" destOrd="0" parTransId="{F405203C-92FE-496A-BE51-052C80AF6780}" sibTransId="{93D5AA83-8AA2-4ACC-ABAF-D55F98DDC38D}"/>
    <dgm:cxn modelId="{836F2F0C-34A6-4787-B05C-D5D84BB60E43}" type="presOf" srcId="{45C07C32-23EF-4CCD-A4AA-F8A3D1D7407C}" destId="{C7C673E6-8FDC-49D3-98A2-A72826BA7D10}" srcOrd="1" destOrd="0" presId="urn:microsoft.com/office/officeart/2005/8/layout/process3"/>
    <dgm:cxn modelId="{E6873014-DA78-467D-8D02-934955C5AECF}" srcId="{13199D00-46FF-4FC2-9487-26AA72502DD3}" destId="{D56344F4-7026-4AB9-9636-059B132A58FF}" srcOrd="7" destOrd="0" parTransId="{19A1431B-57FA-418D-88AA-468344A502F5}" sibTransId="{05B901B6-6476-4BE0-9E7D-1E34315C62AA}"/>
    <dgm:cxn modelId="{E1A56421-BB4A-4F51-8AA4-85400706A7E1}" type="presOf" srcId="{92892FA7-FFD8-4446-807B-30190762CD67}" destId="{3D3F8020-555A-43C1-841E-FBB99F398BDD}" srcOrd="0" destOrd="4" presId="urn:microsoft.com/office/officeart/2005/8/layout/process3"/>
    <dgm:cxn modelId="{F9BA6225-1F57-4233-88C3-721745C27612}" srcId="{13199D00-46FF-4FC2-9487-26AA72502DD3}" destId="{42E0AFFE-A85F-4B76-A955-B5BD6317D1DE}" srcOrd="0" destOrd="0" parTransId="{098EEF30-5959-42AF-9E03-919F18461EDE}" sibTransId="{F40EBCB9-2C5C-4BFE-846E-57737E53206F}"/>
    <dgm:cxn modelId="{8FC03427-31F8-4021-BAE8-E764B068874F}" type="presOf" srcId="{1F270AE6-37B6-4164-A96A-BBF862692BFF}" destId="{3D3F8020-555A-43C1-841E-FBB99F398BDD}" srcOrd="0" destOrd="0" presId="urn:microsoft.com/office/officeart/2005/8/layout/process3"/>
    <dgm:cxn modelId="{76442329-EB0C-4407-A532-7FD00D4D945C}" type="presOf" srcId="{ABE2FE70-D3D7-45BC-8800-67819F268B7B}" destId="{894D922A-82BD-44DF-BE95-EEFD2603B699}" srcOrd="0" destOrd="0" presId="urn:microsoft.com/office/officeart/2005/8/layout/process3"/>
    <dgm:cxn modelId="{48EEF429-33B5-4D42-B1EB-B8A85B5C1BF8}" type="presOf" srcId="{42E0AFFE-A85F-4B76-A955-B5BD6317D1DE}" destId="{C9484D3D-21E2-4287-AB68-6C791C5E7D28}" srcOrd="0" destOrd="0" presId="urn:microsoft.com/office/officeart/2005/8/layout/process3"/>
    <dgm:cxn modelId="{1CD3102E-F548-4672-ACB9-233804CC71C5}" type="presOf" srcId="{A66CE86F-04E3-4451-80C1-19DBCF110197}" destId="{659B0994-F21C-4F0C-8F43-61E4AD932260}" srcOrd="0" destOrd="0" presId="urn:microsoft.com/office/officeart/2005/8/layout/process3"/>
    <dgm:cxn modelId="{62E5E930-DA8B-444C-A8C6-082A82D9AFDE}" srcId="{45C07C32-23EF-4CCD-A4AA-F8A3D1D7407C}" destId="{B9BC6DC5-2B85-447A-8F0C-4FE01AA9D227}" srcOrd="6" destOrd="0" parTransId="{B1508C21-DF40-4751-8AAD-A37777F5CD91}" sibTransId="{AB3D93E3-D30B-4B66-9AF4-3CFAAEBE1BC0}"/>
    <dgm:cxn modelId="{6A513537-E3E7-471D-8AA3-20F4F7F7E2BD}" type="presOf" srcId="{8A165F6A-C6E7-4297-91A5-67F209D68872}" destId="{B0747DF3-038D-42EA-9832-B6AC9B667DC2}" srcOrd="0" destOrd="1" presId="urn:microsoft.com/office/officeart/2005/8/layout/process3"/>
    <dgm:cxn modelId="{80F0593C-1A0C-4621-A3C8-FB14DADEE153}" srcId="{BFCC6BC5-C08E-49E8-AB53-2294EAB5B670}" destId="{782DA0BE-5575-4EF1-8291-4C80210F3E23}" srcOrd="2" destOrd="0" parTransId="{7D1ECB59-B10A-4B16-ACF8-9E13BD197851}" sibTransId="{94BBE29C-7DB7-481C-96B8-5E7C3F1010BA}"/>
    <dgm:cxn modelId="{351E323F-A4DE-4AE7-A6BD-F9B0B8BDD1CE}" type="presOf" srcId="{E84BC0EF-0CBB-4140-BE68-7170187F0706}" destId="{B0747DF3-038D-42EA-9832-B6AC9B667DC2}" srcOrd="0" destOrd="0" presId="urn:microsoft.com/office/officeart/2005/8/layout/process3"/>
    <dgm:cxn modelId="{AE6E6A40-4277-4C3B-8CEF-61EA1F1EBFAF}" srcId="{13199D00-46FF-4FC2-9487-26AA72502DD3}" destId="{4DBDC696-D6CC-4D69-BA0A-79EC782F59F1}" srcOrd="5" destOrd="0" parTransId="{EC41C369-AF8C-43B0-856D-47B53B2BEA9B}" sibTransId="{2BAD883E-3107-4121-9C48-86714479ECEE}"/>
    <dgm:cxn modelId="{9EDA4164-92A1-4B9C-AC13-469E75B96918}" type="presOf" srcId="{782DA0BE-5575-4EF1-8291-4C80210F3E23}" destId="{B0747DF3-038D-42EA-9832-B6AC9B667DC2}" srcOrd="0" destOrd="2" presId="urn:microsoft.com/office/officeart/2005/8/layout/process3"/>
    <dgm:cxn modelId="{9C4CA14A-9758-417E-8295-79CFEAFEFA33}" srcId="{45C07C32-23EF-4CCD-A4AA-F8A3D1D7407C}" destId="{DAEA19B8-16B6-474C-95A0-0A276E9FCB65}" srcOrd="8" destOrd="0" parTransId="{2CB7D71E-7BB8-4E47-B772-8FCDA603F4B1}" sibTransId="{A011D42D-B7CE-43FE-A8E9-87186C900489}"/>
    <dgm:cxn modelId="{49E8634B-31BC-48D9-BD13-D47F12975AC0}" type="presOf" srcId="{DAEA19B8-16B6-474C-95A0-0A276E9FCB65}" destId="{3D3F8020-555A-43C1-841E-FBB99F398BDD}" srcOrd="0" destOrd="8" presId="urn:microsoft.com/office/officeart/2005/8/layout/process3"/>
    <dgm:cxn modelId="{49B5AC4F-CDAC-4210-B897-53646C4AC63A}" srcId="{A66CE86F-04E3-4451-80C1-19DBCF110197}" destId="{BFCC6BC5-C08E-49E8-AB53-2294EAB5B670}" srcOrd="1" destOrd="0" parTransId="{0CAE5649-CEE0-4185-827C-90E1852DE445}" sibTransId="{D3009A9E-B09A-4413-99D6-2826B18264FF}"/>
    <dgm:cxn modelId="{5381F252-AB40-4946-A439-EBE3D6664A64}" type="presOf" srcId="{9CAEDB07-E8EC-4F9C-B4D3-578EE3530526}" destId="{C9484D3D-21E2-4287-AB68-6C791C5E7D28}" srcOrd="0" destOrd="2" presId="urn:microsoft.com/office/officeart/2005/8/layout/process3"/>
    <dgm:cxn modelId="{8FF96156-6EA3-4B0F-A3A3-3CF7431BC719}" type="presOf" srcId="{BFCC6BC5-C08E-49E8-AB53-2294EAB5B670}" destId="{64AC084F-91EF-4E95-A041-F1C9389EB7A0}" srcOrd="1" destOrd="0" presId="urn:microsoft.com/office/officeart/2005/8/layout/process3"/>
    <dgm:cxn modelId="{B6F26A76-A6FA-4C5D-B6A4-BCD4589370BB}" type="presOf" srcId="{ABE2FE70-D3D7-45BC-8800-67819F268B7B}" destId="{2B2BA543-28DF-4271-9E30-512FCF871E6F}" srcOrd="1" destOrd="0" presId="urn:microsoft.com/office/officeart/2005/8/layout/process3"/>
    <dgm:cxn modelId="{8D3EE778-3FB1-412F-8AEE-4239F676CDED}" type="presOf" srcId="{BFCC6BC5-C08E-49E8-AB53-2294EAB5B670}" destId="{756FD020-2A34-4210-8254-45A864E52739}" srcOrd="0" destOrd="0" presId="urn:microsoft.com/office/officeart/2005/8/layout/process3"/>
    <dgm:cxn modelId="{3CCD6059-6CC3-4AAB-A0BE-029D68613F46}" srcId="{BFCC6BC5-C08E-49E8-AB53-2294EAB5B670}" destId="{347A3E97-75FD-4274-847C-B5C95E1B168F}" srcOrd="3" destOrd="0" parTransId="{5046368A-041B-4BFC-823C-A23B9B718224}" sibTransId="{D2B6BB88-64A9-4583-912E-689E8ADF6225}"/>
    <dgm:cxn modelId="{002F6B59-782D-4C01-87E9-FF2F3918182B}" srcId="{13199D00-46FF-4FC2-9487-26AA72502DD3}" destId="{C18398ED-0E86-4897-B88E-081FB44C3B81}" srcOrd="6" destOrd="0" parTransId="{82A5BDAF-5431-4A5C-B002-AAAFCA0ADC61}" sibTransId="{B2E2D7AC-61F2-41A9-849F-C676BDAF273C}"/>
    <dgm:cxn modelId="{A8FF3C7B-1998-4E97-AA64-AE34A8A9799B}" type="presOf" srcId="{13199D00-46FF-4FC2-9487-26AA72502DD3}" destId="{ADC2D649-41B4-43FB-8AA7-A68345E3287C}" srcOrd="0" destOrd="0" presId="urn:microsoft.com/office/officeart/2005/8/layout/process3"/>
    <dgm:cxn modelId="{D9D9A17C-ED74-4ED2-8658-90AABB7D3F06}" srcId="{45C07C32-23EF-4CCD-A4AA-F8A3D1D7407C}" destId="{6BD4AFC7-B68D-43F3-AF93-7B758E8A6A29}" srcOrd="2" destOrd="0" parTransId="{749DF908-D061-4CB0-862C-A0CBBF112E4C}" sibTransId="{913A72B0-9861-4801-8CED-7E0EAB62047C}"/>
    <dgm:cxn modelId="{777DB17C-22F8-4D9B-896C-D41E5C633E92}" type="presOf" srcId="{0B49CCDA-6359-4789-8FD3-BFD401953CCC}" destId="{C9484D3D-21E2-4287-AB68-6C791C5E7D28}" srcOrd="0" destOrd="4" presId="urn:microsoft.com/office/officeart/2005/8/layout/process3"/>
    <dgm:cxn modelId="{203C597E-6F41-4326-A066-4514C49BC383}" type="presOf" srcId="{D56344F4-7026-4AB9-9636-059B132A58FF}" destId="{C9484D3D-21E2-4287-AB68-6C791C5E7D28}" srcOrd="0" destOrd="7" presId="urn:microsoft.com/office/officeart/2005/8/layout/process3"/>
    <dgm:cxn modelId="{66FACA85-F003-4F80-A974-A20FB1A6A831}" type="presOf" srcId="{13199D00-46FF-4FC2-9487-26AA72502DD3}" destId="{5EB926A6-5040-4CCA-BC6D-2065A3F847E3}" srcOrd="1" destOrd="0" presId="urn:microsoft.com/office/officeart/2005/8/layout/process3"/>
    <dgm:cxn modelId="{431DBA93-2C7D-4BD2-BC2B-84235A9E0387}" type="presOf" srcId="{347A3E97-75FD-4274-847C-B5C95E1B168F}" destId="{B0747DF3-038D-42EA-9832-B6AC9B667DC2}" srcOrd="0" destOrd="3" presId="urn:microsoft.com/office/officeart/2005/8/layout/process3"/>
    <dgm:cxn modelId="{F7512A94-6241-4707-B576-41D7AD251F42}" srcId="{A66CE86F-04E3-4451-80C1-19DBCF110197}" destId="{45C07C32-23EF-4CCD-A4AA-F8A3D1D7407C}" srcOrd="2" destOrd="0" parTransId="{90E58177-4233-4DCC-A404-AF930AC8C3A4}" sibTransId="{0659203D-1E23-4CC5-96D1-4294E6D9EAA7}"/>
    <dgm:cxn modelId="{16A35B96-1540-4ED6-ABE8-01EB3BF3EE11}" type="presOf" srcId="{4DBDC696-D6CC-4D69-BA0A-79EC782F59F1}" destId="{C9484D3D-21E2-4287-AB68-6C791C5E7D28}" srcOrd="0" destOrd="5" presId="urn:microsoft.com/office/officeart/2005/8/layout/process3"/>
    <dgm:cxn modelId="{30B0FC97-2E41-4B12-96A2-B8674255BF5D}" srcId="{13199D00-46FF-4FC2-9487-26AA72502DD3}" destId="{9006F98B-DC93-4506-BD33-30E82B566D10}" srcOrd="1" destOrd="0" parTransId="{90BB865F-0402-4978-9F4F-A5BBEFC527CA}" sibTransId="{CDE72CEA-2B5F-4690-9F57-D1B98E74B921}"/>
    <dgm:cxn modelId="{CC5A1D99-1C85-4471-8CB2-54A74A7D9534}" srcId="{A66CE86F-04E3-4451-80C1-19DBCF110197}" destId="{13199D00-46FF-4FC2-9487-26AA72502DD3}" srcOrd="0" destOrd="0" parTransId="{394897A5-271D-4B95-BE3C-74B39731BFBA}" sibTransId="{ABE2FE70-D3D7-45BC-8800-67819F268B7B}"/>
    <dgm:cxn modelId="{5E3B469D-F0CE-4E09-880A-850239087529}" srcId="{13199D00-46FF-4FC2-9487-26AA72502DD3}" destId="{9CAEDB07-E8EC-4F9C-B4D3-578EE3530526}" srcOrd="2" destOrd="0" parTransId="{E892DA7E-1650-412F-A289-C8D9703A34E7}" sibTransId="{9156D18A-79A5-4013-B069-83F13F5C036B}"/>
    <dgm:cxn modelId="{5CAEB3A7-93F6-48C7-A481-7D8F9B366531}" type="presOf" srcId="{C18398ED-0E86-4897-B88E-081FB44C3B81}" destId="{C9484D3D-21E2-4287-AB68-6C791C5E7D28}" srcOrd="0" destOrd="6" presId="urn:microsoft.com/office/officeart/2005/8/layout/process3"/>
    <dgm:cxn modelId="{F56A3DB0-B785-4E81-B104-CA20439C7E15}" type="presOf" srcId="{39449580-D309-43C5-B826-BAB21375A037}" destId="{C9484D3D-21E2-4287-AB68-6C791C5E7D28}" srcOrd="0" destOrd="3" presId="urn:microsoft.com/office/officeart/2005/8/layout/process3"/>
    <dgm:cxn modelId="{2164C2BB-E99D-4F6C-8E9B-FBC5E7EDE102}" type="presOf" srcId="{45C07C32-23EF-4CCD-A4AA-F8A3D1D7407C}" destId="{E1CECAE4-E0DF-4E1B-B9D3-616BDD947127}" srcOrd="0" destOrd="0" presId="urn:microsoft.com/office/officeart/2005/8/layout/process3"/>
    <dgm:cxn modelId="{D65D5BC5-F2E5-469F-A6DA-D772325654C9}" srcId="{45C07C32-23EF-4CCD-A4AA-F8A3D1D7407C}" destId="{C496E7EA-6D41-49BB-9A06-FBA453F970C0}" srcOrd="3" destOrd="0" parTransId="{9669FFC0-2344-4ADB-AE93-7FB75FC4B782}" sibTransId="{F8FDF72E-3F70-4477-9BF9-1E4A3FF81750}"/>
    <dgm:cxn modelId="{9BE0A1C5-0191-4644-B646-C9DBA693042D}" srcId="{BFCC6BC5-C08E-49E8-AB53-2294EAB5B670}" destId="{E84BC0EF-0CBB-4140-BE68-7170187F0706}" srcOrd="0" destOrd="0" parTransId="{FC58AE4D-69E0-42CD-A3BB-9F25DC978A55}" sibTransId="{E0A393ED-2E46-4890-A7CF-6D2EA23EB586}"/>
    <dgm:cxn modelId="{C768D1CA-F61D-4EDE-9ED5-21FD95636E1C}" type="presOf" srcId="{6730D6CA-825C-4A8C-A7E4-3052961CD911}" destId="{3D3F8020-555A-43C1-841E-FBB99F398BDD}" srcOrd="0" destOrd="1" presId="urn:microsoft.com/office/officeart/2005/8/layout/process3"/>
    <dgm:cxn modelId="{8900CFCB-BD0F-4ADE-8F5A-9D600509684F}" srcId="{45C07C32-23EF-4CCD-A4AA-F8A3D1D7407C}" destId="{92892FA7-FFD8-4446-807B-30190762CD67}" srcOrd="4" destOrd="0" parTransId="{D5571864-D9BA-4E81-A542-FAD406B654DE}" sibTransId="{CFC53BF6-C7E5-464E-B839-7E09C0E55CB4}"/>
    <dgm:cxn modelId="{42E6BECE-BFA9-48AD-917C-31E5DFCEEA98}" srcId="{45C07C32-23EF-4CCD-A4AA-F8A3D1D7407C}" destId="{1F270AE6-37B6-4164-A96A-BBF862692BFF}" srcOrd="0" destOrd="0" parTransId="{F618E7B0-C762-425E-BCE1-3D6BA311F9FA}" sibTransId="{8FBF3E20-C766-4CF4-A673-7D0060381FC3}"/>
    <dgm:cxn modelId="{CD6C85D1-F599-47AA-B7F5-5731C24EAF05}" type="presOf" srcId="{C496E7EA-6D41-49BB-9A06-FBA453F970C0}" destId="{3D3F8020-555A-43C1-841E-FBB99F398BDD}" srcOrd="0" destOrd="3" presId="urn:microsoft.com/office/officeart/2005/8/layout/process3"/>
    <dgm:cxn modelId="{9EDA3AD3-511B-4051-B3FE-6E110377EFAC}" type="presOf" srcId="{6BD4AFC7-B68D-43F3-AF93-7B758E8A6A29}" destId="{3D3F8020-555A-43C1-841E-FBB99F398BDD}" srcOrd="0" destOrd="2" presId="urn:microsoft.com/office/officeart/2005/8/layout/process3"/>
    <dgm:cxn modelId="{FE4D9CE3-910B-4F89-9272-681316E30C33}" srcId="{13199D00-46FF-4FC2-9487-26AA72502DD3}" destId="{39449580-D309-43C5-B826-BAB21375A037}" srcOrd="3" destOrd="0" parTransId="{3D7782A5-0737-4769-975F-D1482D6F26A1}" sibTransId="{E34781E4-54D8-497C-89D1-4DE4C1FEFA72}"/>
    <dgm:cxn modelId="{5C71C9E3-C7E1-48B0-8EEE-7EF85AD61115}" srcId="{45C07C32-23EF-4CCD-A4AA-F8A3D1D7407C}" destId="{6730D6CA-825C-4A8C-A7E4-3052961CD911}" srcOrd="1" destOrd="0" parTransId="{F1B2FBFB-0AE5-4A34-B943-79048883EB9A}" sibTransId="{6B322E9E-1E13-4572-BCC1-2B7EA9337002}"/>
    <dgm:cxn modelId="{CC95DCE4-ACBC-4A2B-A0BF-57AA07703995}" srcId="{BFCC6BC5-C08E-49E8-AB53-2294EAB5B670}" destId="{8A165F6A-C6E7-4297-91A5-67F209D68872}" srcOrd="1" destOrd="0" parTransId="{D9F0772D-97CF-4E08-9440-FBF182C13430}" sibTransId="{C40F1DED-A6F8-4BC6-B28C-891106A22CD3}"/>
    <dgm:cxn modelId="{7D21F4E7-75AD-4FAD-88C0-4262ACCE202D}" type="presOf" srcId="{D3009A9E-B09A-4413-99D6-2826B18264FF}" destId="{FCF710AF-C667-44F4-A736-306FADB52346}" srcOrd="0" destOrd="0" presId="urn:microsoft.com/office/officeart/2005/8/layout/process3"/>
    <dgm:cxn modelId="{37E536F3-8900-4E64-9B23-EABB2D1D0E07}" type="presOf" srcId="{9006F98B-DC93-4506-BD33-30E82B566D10}" destId="{C9484D3D-21E2-4287-AB68-6C791C5E7D28}" srcOrd="0" destOrd="1" presId="urn:microsoft.com/office/officeart/2005/8/layout/process3"/>
    <dgm:cxn modelId="{6C1E99F4-E8D8-42FA-96A9-75BB664E6108}" type="presOf" srcId="{28386501-E58F-40CB-ADFC-55FBE4C4FD2C}" destId="{3D3F8020-555A-43C1-841E-FBB99F398BDD}" srcOrd="0" destOrd="7" presId="urn:microsoft.com/office/officeart/2005/8/layout/process3"/>
    <dgm:cxn modelId="{68AEABFC-91EE-44D3-A5FB-E3306396CC37}" srcId="{45C07C32-23EF-4CCD-A4AA-F8A3D1D7407C}" destId="{AFD2C115-BCF3-4DC1-96AA-22758009ADEC}" srcOrd="5" destOrd="0" parTransId="{D75C44A8-0D4B-4A20-A4AF-3280739845A0}" sibTransId="{2CD7AB65-D0DD-4F5A-974E-94FA229B978B}"/>
    <dgm:cxn modelId="{D0862AFD-CBEC-47B4-B1AE-C3DCBB48B9E4}" type="presOf" srcId="{D3009A9E-B09A-4413-99D6-2826B18264FF}" destId="{E8CDD5CC-12BB-4F70-B2EB-148C71ADD86B}" srcOrd="1" destOrd="0" presId="urn:microsoft.com/office/officeart/2005/8/layout/process3"/>
    <dgm:cxn modelId="{49E87A0B-5382-4482-B70E-0F9DFAA7D35F}" type="presParOf" srcId="{659B0994-F21C-4F0C-8F43-61E4AD932260}" destId="{D7F53404-E15F-4699-8AD2-A67D44EC13A3}" srcOrd="0" destOrd="0" presId="urn:microsoft.com/office/officeart/2005/8/layout/process3"/>
    <dgm:cxn modelId="{B2FC1B54-D127-4FE4-8D22-A09ACF582C2C}" type="presParOf" srcId="{D7F53404-E15F-4699-8AD2-A67D44EC13A3}" destId="{ADC2D649-41B4-43FB-8AA7-A68345E3287C}" srcOrd="0" destOrd="0" presId="urn:microsoft.com/office/officeart/2005/8/layout/process3"/>
    <dgm:cxn modelId="{D2FB3034-7C47-456F-9AB4-A81E6BA32E51}" type="presParOf" srcId="{D7F53404-E15F-4699-8AD2-A67D44EC13A3}" destId="{5EB926A6-5040-4CCA-BC6D-2065A3F847E3}" srcOrd="1" destOrd="0" presId="urn:microsoft.com/office/officeart/2005/8/layout/process3"/>
    <dgm:cxn modelId="{DB006AF1-FD2D-4469-B5F4-F8D096DDC9A3}" type="presParOf" srcId="{D7F53404-E15F-4699-8AD2-A67D44EC13A3}" destId="{C9484D3D-21E2-4287-AB68-6C791C5E7D28}" srcOrd="2" destOrd="0" presId="urn:microsoft.com/office/officeart/2005/8/layout/process3"/>
    <dgm:cxn modelId="{0168CCAF-EA00-4AF4-A7C7-80901432B5DA}" type="presParOf" srcId="{659B0994-F21C-4F0C-8F43-61E4AD932260}" destId="{894D922A-82BD-44DF-BE95-EEFD2603B699}" srcOrd="1" destOrd="0" presId="urn:microsoft.com/office/officeart/2005/8/layout/process3"/>
    <dgm:cxn modelId="{5B0FE264-8F08-48DF-8163-4C3011E06A72}" type="presParOf" srcId="{894D922A-82BD-44DF-BE95-EEFD2603B699}" destId="{2B2BA543-28DF-4271-9E30-512FCF871E6F}" srcOrd="0" destOrd="0" presId="urn:microsoft.com/office/officeart/2005/8/layout/process3"/>
    <dgm:cxn modelId="{BB73A2A8-2F9D-42C3-8726-88C9B82EF6FE}" type="presParOf" srcId="{659B0994-F21C-4F0C-8F43-61E4AD932260}" destId="{87B8E049-419A-4FD5-9848-07C5376F047F}" srcOrd="2" destOrd="0" presId="urn:microsoft.com/office/officeart/2005/8/layout/process3"/>
    <dgm:cxn modelId="{FEA26635-4523-47F6-AEEC-0792076304E8}" type="presParOf" srcId="{87B8E049-419A-4FD5-9848-07C5376F047F}" destId="{756FD020-2A34-4210-8254-45A864E52739}" srcOrd="0" destOrd="0" presId="urn:microsoft.com/office/officeart/2005/8/layout/process3"/>
    <dgm:cxn modelId="{3B62EABB-2CAE-44AD-9978-220AE26D3A54}" type="presParOf" srcId="{87B8E049-419A-4FD5-9848-07C5376F047F}" destId="{64AC084F-91EF-4E95-A041-F1C9389EB7A0}" srcOrd="1" destOrd="0" presId="urn:microsoft.com/office/officeart/2005/8/layout/process3"/>
    <dgm:cxn modelId="{122B40DE-2450-44E1-BFD7-CE6A15473B9B}" type="presParOf" srcId="{87B8E049-419A-4FD5-9848-07C5376F047F}" destId="{B0747DF3-038D-42EA-9832-B6AC9B667DC2}" srcOrd="2" destOrd="0" presId="urn:microsoft.com/office/officeart/2005/8/layout/process3"/>
    <dgm:cxn modelId="{60C4B9EB-3DF1-47A6-BB54-760F108A0C6D}" type="presParOf" srcId="{659B0994-F21C-4F0C-8F43-61E4AD932260}" destId="{FCF710AF-C667-44F4-A736-306FADB52346}" srcOrd="3" destOrd="0" presId="urn:microsoft.com/office/officeart/2005/8/layout/process3"/>
    <dgm:cxn modelId="{1D58C982-AEA6-4028-821F-76DB6855DC71}" type="presParOf" srcId="{FCF710AF-C667-44F4-A736-306FADB52346}" destId="{E8CDD5CC-12BB-4F70-B2EB-148C71ADD86B}" srcOrd="0" destOrd="0" presId="urn:microsoft.com/office/officeart/2005/8/layout/process3"/>
    <dgm:cxn modelId="{91A61AA5-147E-406A-8413-3CA16E2FBF57}" type="presParOf" srcId="{659B0994-F21C-4F0C-8F43-61E4AD932260}" destId="{DD901458-82F9-4E5D-B87A-ED337D2218D9}" srcOrd="4" destOrd="0" presId="urn:microsoft.com/office/officeart/2005/8/layout/process3"/>
    <dgm:cxn modelId="{F0E57555-BAD5-4527-8ED5-4ACEB05969B0}" type="presParOf" srcId="{DD901458-82F9-4E5D-B87A-ED337D2218D9}" destId="{E1CECAE4-E0DF-4E1B-B9D3-616BDD947127}" srcOrd="0" destOrd="0" presId="urn:microsoft.com/office/officeart/2005/8/layout/process3"/>
    <dgm:cxn modelId="{8B903C5B-3682-4FA2-BEAA-91D726A6F621}" type="presParOf" srcId="{DD901458-82F9-4E5D-B87A-ED337D2218D9}" destId="{C7C673E6-8FDC-49D3-98A2-A72826BA7D10}" srcOrd="1" destOrd="0" presId="urn:microsoft.com/office/officeart/2005/8/layout/process3"/>
    <dgm:cxn modelId="{76FA3E5F-F5DE-4FA3-BADF-4F5511046B41}" type="presParOf" srcId="{DD901458-82F9-4E5D-B87A-ED337D2218D9}" destId="{3D3F8020-555A-43C1-841E-FBB99F398BDD}"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926A6-5040-4CCA-BC6D-2065A3F847E3}">
      <dsp:nvSpPr>
        <dsp:cNvPr id="0" name=""/>
        <dsp:cNvSpPr/>
      </dsp:nvSpPr>
      <dsp:spPr>
        <a:xfrm>
          <a:off x="5165" y="11075"/>
          <a:ext cx="2348484" cy="1331186"/>
        </a:xfrm>
        <a:prstGeom prst="roundRect">
          <a:avLst>
            <a:gd name="adj" fmla="val 10000"/>
          </a:avLst>
        </a:prstGeom>
        <a:solidFill>
          <a:schemeClr val="accent2"/>
        </a:solidFill>
        <a:ln w="12700" cap="flat" cmpd="sng" algn="ctr">
          <a:noFill/>
          <a:prstDash val="solid"/>
          <a:miter lim="800000"/>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63576" tIns="163576" rIns="163576" bIns="87630" numCol="1" spcCol="1270" anchor="t" anchorCtr="0">
          <a:noAutofit/>
        </a:bodyPr>
        <a:lstStyle/>
        <a:p>
          <a:pPr marL="0" lvl="0" indent="0" algn="ctr" defTabSz="1022350">
            <a:lnSpc>
              <a:spcPct val="90000"/>
            </a:lnSpc>
            <a:spcBef>
              <a:spcPct val="0"/>
            </a:spcBef>
            <a:spcAft>
              <a:spcPct val="35000"/>
            </a:spcAft>
            <a:buNone/>
          </a:pPr>
          <a:r>
            <a:rPr lang="sv-SE" sz="2300" kern="1200" dirty="0">
              <a:latin typeface="Roboto Medium" panose="02000000000000000000" pitchFamily="2" charset="0"/>
              <a:ea typeface="Roboto Medium" panose="02000000000000000000" pitchFamily="2" charset="0"/>
              <a:cs typeface="Roboto Medium" panose="02000000000000000000" pitchFamily="2" charset="0"/>
            </a:rPr>
            <a:t>Stöd och organisation</a:t>
          </a:r>
        </a:p>
      </dsp:txBody>
      <dsp:txXfrm>
        <a:off x="5165" y="11075"/>
        <a:ext cx="2348484" cy="887457"/>
      </dsp:txXfrm>
    </dsp:sp>
    <dsp:sp modelId="{C9484D3D-21E2-4287-AB68-6C791C5E7D28}">
      <dsp:nvSpPr>
        <dsp:cNvPr id="0" name=""/>
        <dsp:cNvSpPr/>
      </dsp:nvSpPr>
      <dsp:spPr>
        <a:xfrm>
          <a:off x="486179" y="898533"/>
          <a:ext cx="2348484" cy="3229199"/>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sv-SE" sz="1600" kern="1200" dirty="0"/>
            <a:t>Plan för lika möjligheter</a:t>
          </a:r>
        </a:p>
        <a:p>
          <a:pPr marL="171450" lvl="1" indent="-171450" algn="l" defTabSz="711200">
            <a:lnSpc>
              <a:spcPct val="90000"/>
            </a:lnSpc>
            <a:spcBef>
              <a:spcPct val="0"/>
            </a:spcBef>
            <a:spcAft>
              <a:spcPct val="15000"/>
            </a:spcAft>
            <a:buChar char="•"/>
          </a:pPr>
          <a:r>
            <a:rPr lang="sv-SE" sz="1600" kern="1200" dirty="0"/>
            <a:t>Ledningens stöd</a:t>
          </a:r>
        </a:p>
        <a:p>
          <a:pPr marL="171450" lvl="1" indent="-171450" algn="l" defTabSz="711200">
            <a:lnSpc>
              <a:spcPct val="90000"/>
            </a:lnSpc>
            <a:spcBef>
              <a:spcPct val="0"/>
            </a:spcBef>
            <a:spcAft>
              <a:spcPct val="15000"/>
            </a:spcAft>
            <a:buChar char="•"/>
          </a:pPr>
          <a:r>
            <a:rPr lang="sv-SE" sz="1600" kern="1200" dirty="0"/>
            <a:t>Kunskap och kompetens</a:t>
          </a:r>
        </a:p>
        <a:p>
          <a:pPr marL="171450" lvl="1" indent="-171450" algn="l" defTabSz="711200">
            <a:lnSpc>
              <a:spcPct val="90000"/>
            </a:lnSpc>
            <a:spcBef>
              <a:spcPct val="0"/>
            </a:spcBef>
            <a:spcAft>
              <a:spcPct val="15000"/>
            </a:spcAft>
            <a:buChar char="•"/>
          </a:pPr>
          <a:r>
            <a:rPr lang="sv-SE" sz="1600" kern="1200" dirty="0"/>
            <a:t>Metoder och verktyg</a:t>
          </a:r>
        </a:p>
        <a:p>
          <a:pPr marL="171450" lvl="1" indent="-171450" algn="l" defTabSz="711200">
            <a:lnSpc>
              <a:spcPct val="90000"/>
            </a:lnSpc>
            <a:spcBef>
              <a:spcPct val="0"/>
            </a:spcBef>
            <a:spcAft>
              <a:spcPct val="15000"/>
            </a:spcAft>
            <a:buChar char="•"/>
          </a:pPr>
          <a:r>
            <a:rPr lang="sv-SE" sz="1600" kern="1200" dirty="0"/>
            <a:t>Processtöd och bollplank</a:t>
          </a:r>
        </a:p>
        <a:p>
          <a:pPr marL="171450" lvl="1" indent="-171450" algn="l" defTabSz="711200">
            <a:lnSpc>
              <a:spcPct val="90000"/>
            </a:lnSpc>
            <a:spcBef>
              <a:spcPct val="0"/>
            </a:spcBef>
            <a:spcAft>
              <a:spcPct val="15000"/>
            </a:spcAft>
            <a:buChar char="•"/>
          </a:pPr>
          <a:r>
            <a:rPr lang="sv-SE" sz="1600" kern="1200" dirty="0"/>
            <a:t>Lärande</a:t>
          </a:r>
        </a:p>
        <a:p>
          <a:pPr marL="171450" lvl="1" indent="-171450" algn="l" defTabSz="711200">
            <a:lnSpc>
              <a:spcPct val="90000"/>
            </a:lnSpc>
            <a:spcBef>
              <a:spcPct val="0"/>
            </a:spcBef>
            <a:spcAft>
              <a:spcPct val="15000"/>
            </a:spcAft>
            <a:buChar char="•"/>
          </a:pPr>
          <a:r>
            <a:rPr lang="sv-SE" sz="1600" kern="1200" dirty="0"/>
            <a:t>Uppföljning</a:t>
          </a:r>
        </a:p>
        <a:p>
          <a:pPr marL="114300" lvl="1" indent="-114300" algn="l" defTabSz="622300">
            <a:lnSpc>
              <a:spcPct val="90000"/>
            </a:lnSpc>
            <a:spcBef>
              <a:spcPct val="0"/>
            </a:spcBef>
            <a:spcAft>
              <a:spcPct val="15000"/>
            </a:spcAft>
            <a:buChar char="•"/>
          </a:pPr>
          <a:endParaRPr lang="sv-SE" sz="1400" kern="1200" dirty="0"/>
        </a:p>
      </dsp:txBody>
      <dsp:txXfrm>
        <a:off x="554964" y="967318"/>
        <a:ext cx="2210914" cy="3091629"/>
      </dsp:txXfrm>
    </dsp:sp>
    <dsp:sp modelId="{894D922A-82BD-44DF-BE95-EEFD2603B699}">
      <dsp:nvSpPr>
        <dsp:cNvPr id="0" name=""/>
        <dsp:cNvSpPr/>
      </dsp:nvSpPr>
      <dsp:spPr>
        <a:xfrm>
          <a:off x="2709671" y="162452"/>
          <a:ext cx="754766" cy="58470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sv-SE" sz="1800" kern="1200"/>
        </a:p>
      </dsp:txBody>
      <dsp:txXfrm>
        <a:off x="2709671" y="279393"/>
        <a:ext cx="579355" cy="350822"/>
      </dsp:txXfrm>
    </dsp:sp>
    <dsp:sp modelId="{64AC084F-91EF-4E95-A041-F1C9389EB7A0}">
      <dsp:nvSpPr>
        <dsp:cNvPr id="0" name=""/>
        <dsp:cNvSpPr/>
      </dsp:nvSpPr>
      <dsp:spPr>
        <a:xfrm>
          <a:off x="3777736" y="11075"/>
          <a:ext cx="2348484" cy="1331186"/>
        </a:xfrm>
        <a:prstGeom prst="roundRect">
          <a:avLst>
            <a:gd name="adj" fmla="val 10000"/>
          </a:avLst>
        </a:prstGeom>
        <a:solidFill>
          <a:schemeClr val="accent2"/>
        </a:solidFill>
        <a:ln w="12700" cap="flat" cmpd="sng" algn="ctr">
          <a:noFill/>
          <a:prstDash val="solid"/>
          <a:miter lim="800000"/>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63576" tIns="163576" rIns="163576" bIns="87630" numCol="1" spcCol="1270" anchor="t" anchorCtr="0">
          <a:noAutofit/>
        </a:bodyPr>
        <a:lstStyle/>
        <a:p>
          <a:pPr marL="0" lvl="0" indent="0" algn="ctr" defTabSz="1022350">
            <a:lnSpc>
              <a:spcPct val="90000"/>
            </a:lnSpc>
            <a:spcBef>
              <a:spcPct val="0"/>
            </a:spcBef>
            <a:spcAft>
              <a:spcPct val="35000"/>
            </a:spcAft>
            <a:buNone/>
          </a:pPr>
          <a:r>
            <a:rPr lang="sv-SE" sz="2300" kern="1200" dirty="0">
              <a:latin typeface="Roboto Medium" panose="02000000000000000000" pitchFamily="2" charset="0"/>
              <a:ea typeface="Roboto Medium" panose="02000000000000000000" pitchFamily="2" charset="0"/>
              <a:cs typeface="Roboto Medium" panose="02000000000000000000" pitchFamily="2" charset="0"/>
            </a:rPr>
            <a:t>Förvaltningar och bolag</a:t>
          </a:r>
        </a:p>
      </dsp:txBody>
      <dsp:txXfrm>
        <a:off x="3777736" y="11075"/>
        <a:ext cx="2348484" cy="887457"/>
      </dsp:txXfrm>
    </dsp:sp>
    <dsp:sp modelId="{B0747DF3-038D-42EA-9832-B6AC9B667DC2}">
      <dsp:nvSpPr>
        <dsp:cNvPr id="0" name=""/>
        <dsp:cNvSpPr/>
      </dsp:nvSpPr>
      <dsp:spPr>
        <a:xfrm>
          <a:off x="4258751" y="898533"/>
          <a:ext cx="2348484" cy="3229199"/>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sv-SE" sz="1600" kern="1200" dirty="0"/>
            <a:t>Utvecklingsarbete</a:t>
          </a:r>
        </a:p>
        <a:p>
          <a:pPr marL="171450" lvl="1" indent="-171450" algn="l" defTabSz="711200">
            <a:lnSpc>
              <a:spcPct val="90000"/>
            </a:lnSpc>
            <a:spcBef>
              <a:spcPct val="0"/>
            </a:spcBef>
            <a:spcAft>
              <a:spcPct val="15000"/>
            </a:spcAft>
            <a:buChar char="•"/>
          </a:pPr>
          <a:r>
            <a:rPr lang="sv-SE" sz="1600" kern="1200" dirty="0"/>
            <a:t>Innovationer</a:t>
          </a:r>
        </a:p>
        <a:p>
          <a:pPr marL="171450" lvl="1" indent="-171450" algn="l" defTabSz="711200">
            <a:lnSpc>
              <a:spcPct val="90000"/>
            </a:lnSpc>
            <a:spcBef>
              <a:spcPct val="0"/>
            </a:spcBef>
            <a:spcAft>
              <a:spcPct val="15000"/>
            </a:spcAft>
            <a:buChar char="•"/>
          </a:pPr>
          <a:r>
            <a:rPr lang="sv-SE" sz="1600" kern="1200" dirty="0"/>
            <a:t>Praktiska förändringar</a:t>
          </a:r>
        </a:p>
        <a:p>
          <a:pPr marL="171450" lvl="1" indent="-171450" algn="l" defTabSz="711200">
            <a:lnSpc>
              <a:spcPct val="90000"/>
            </a:lnSpc>
            <a:spcBef>
              <a:spcPct val="0"/>
            </a:spcBef>
            <a:spcAft>
              <a:spcPct val="15000"/>
            </a:spcAft>
            <a:buChar char="•"/>
          </a:pPr>
          <a:r>
            <a:rPr lang="sv-SE" sz="1600" kern="1200" dirty="0"/>
            <a:t>Samarbeten och utbyte</a:t>
          </a:r>
        </a:p>
      </dsp:txBody>
      <dsp:txXfrm>
        <a:off x="4327536" y="967318"/>
        <a:ext cx="2210914" cy="3091629"/>
      </dsp:txXfrm>
    </dsp:sp>
    <dsp:sp modelId="{FCF710AF-C667-44F4-A736-306FADB52346}">
      <dsp:nvSpPr>
        <dsp:cNvPr id="0" name=""/>
        <dsp:cNvSpPr/>
      </dsp:nvSpPr>
      <dsp:spPr>
        <a:xfrm>
          <a:off x="6482242" y="162452"/>
          <a:ext cx="754766" cy="58470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sv-SE" sz="1800" kern="1200"/>
        </a:p>
      </dsp:txBody>
      <dsp:txXfrm>
        <a:off x="6482242" y="279393"/>
        <a:ext cx="579355" cy="350822"/>
      </dsp:txXfrm>
    </dsp:sp>
    <dsp:sp modelId="{C7C673E6-8FDC-49D3-98A2-A72826BA7D10}">
      <dsp:nvSpPr>
        <dsp:cNvPr id="0" name=""/>
        <dsp:cNvSpPr/>
      </dsp:nvSpPr>
      <dsp:spPr>
        <a:xfrm>
          <a:off x="7550307" y="11075"/>
          <a:ext cx="2348484" cy="1331186"/>
        </a:xfrm>
        <a:prstGeom prst="roundRect">
          <a:avLst>
            <a:gd name="adj" fmla="val 10000"/>
          </a:avLst>
        </a:prstGeom>
        <a:solidFill>
          <a:schemeClr val="accent2"/>
        </a:solidFill>
        <a:ln w="12700" cap="flat" cmpd="sng" algn="ctr">
          <a:noFill/>
          <a:prstDash val="solid"/>
          <a:miter lim="800000"/>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63576" tIns="163576" rIns="163576" bIns="87630" numCol="1" spcCol="1270" anchor="t" anchorCtr="0">
          <a:noAutofit/>
        </a:bodyPr>
        <a:lstStyle/>
        <a:p>
          <a:pPr marL="0" lvl="0" indent="0" algn="ctr" defTabSz="1022350">
            <a:lnSpc>
              <a:spcPct val="90000"/>
            </a:lnSpc>
            <a:spcBef>
              <a:spcPct val="0"/>
            </a:spcBef>
            <a:spcAft>
              <a:spcPct val="35000"/>
            </a:spcAft>
            <a:buNone/>
          </a:pPr>
          <a:r>
            <a:rPr lang="sv-SE" sz="2300" kern="1200" dirty="0">
              <a:latin typeface="Roboto Medium" panose="02000000000000000000" pitchFamily="2" charset="0"/>
              <a:ea typeface="Roboto Medium" panose="02000000000000000000" pitchFamily="2" charset="0"/>
              <a:cs typeface="Roboto Medium" panose="02000000000000000000" pitchFamily="2" charset="0"/>
            </a:rPr>
            <a:t>Förändring</a:t>
          </a:r>
        </a:p>
      </dsp:txBody>
      <dsp:txXfrm>
        <a:off x="7550307" y="11075"/>
        <a:ext cx="2348484" cy="887457"/>
      </dsp:txXfrm>
    </dsp:sp>
    <dsp:sp modelId="{3D3F8020-555A-43C1-841E-FBB99F398BDD}">
      <dsp:nvSpPr>
        <dsp:cNvPr id="0" name=""/>
        <dsp:cNvSpPr/>
      </dsp:nvSpPr>
      <dsp:spPr>
        <a:xfrm>
          <a:off x="8031322" y="898533"/>
          <a:ext cx="2348484" cy="3229199"/>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sv-SE" sz="1600" kern="1200" dirty="0"/>
            <a:t>Inkluderande bemötande</a:t>
          </a:r>
        </a:p>
        <a:p>
          <a:pPr marL="171450" lvl="1" indent="-171450" algn="l" defTabSz="711200">
            <a:lnSpc>
              <a:spcPct val="90000"/>
            </a:lnSpc>
            <a:spcBef>
              <a:spcPct val="0"/>
            </a:spcBef>
            <a:spcAft>
              <a:spcPct val="15000"/>
            </a:spcAft>
            <a:buChar char="•"/>
          </a:pPr>
          <a:r>
            <a:rPr lang="sv-SE" sz="1600" kern="1200" dirty="0"/>
            <a:t>Ökat deltagande</a:t>
          </a:r>
        </a:p>
        <a:p>
          <a:pPr marL="171450" lvl="1" indent="-171450" algn="l" defTabSz="711200">
            <a:lnSpc>
              <a:spcPct val="90000"/>
            </a:lnSpc>
            <a:spcBef>
              <a:spcPct val="0"/>
            </a:spcBef>
            <a:spcAft>
              <a:spcPct val="15000"/>
            </a:spcAft>
            <a:buChar char="•"/>
          </a:pPr>
          <a:r>
            <a:rPr lang="sv-SE" sz="1600" kern="1200" dirty="0"/>
            <a:t>Förändring av platser och miljöer</a:t>
          </a:r>
        </a:p>
        <a:p>
          <a:pPr marL="171450" lvl="1" indent="-171450" algn="l" defTabSz="711200">
            <a:lnSpc>
              <a:spcPct val="90000"/>
            </a:lnSpc>
            <a:spcBef>
              <a:spcPct val="0"/>
            </a:spcBef>
            <a:spcAft>
              <a:spcPct val="15000"/>
            </a:spcAft>
            <a:buChar char="•"/>
          </a:pPr>
          <a:r>
            <a:rPr lang="sv-SE" sz="1600" kern="1200" dirty="0"/>
            <a:t>Krav och efterfrågan</a:t>
          </a:r>
        </a:p>
        <a:p>
          <a:pPr marL="171450" lvl="1" indent="-171450" algn="l" defTabSz="711200">
            <a:lnSpc>
              <a:spcPct val="90000"/>
            </a:lnSpc>
            <a:spcBef>
              <a:spcPct val="0"/>
            </a:spcBef>
            <a:spcAft>
              <a:spcPct val="15000"/>
            </a:spcAft>
            <a:buChar char="•"/>
          </a:pPr>
          <a:r>
            <a:rPr lang="sv-SE" sz="1600" kern="1200" dirty="0"/>
            <a:t>Inkluderande analyser</a:t>
          </a:r>
        </a:p>
        <a:p>
          <a:pPr marL="171450" lvl="1" indent="-171450" algn="l" defTabSz="711200">
            <a:lnSpc>
              <a:spcPct val="90000"/>
            </a:lnSpc>
            <a:spcBef>
              <a:spcPct val="0"/>
            </a:spcBef>
            <a:spcAft>
              <a:spcPct val="15000"/>
            </a:spcAft>
            <a:buChar char="•"/>
          </a:pPr>
          <a:r>
            <a:rPr lang="sv-SE" sz="1600" kern="1200" dirty="0"/>
            <a:t>Jämnare fördelning</a:t>
          </a:r>
        </a:p>
        <a:p>
          <a:pPr marL="171450" lvl="1" indent="-171450" algn="l" defTabSz="711200">
            <a:lnSpc>
              <a:spcPct val="90000"/>
            </a:lnSpc>
            <a:spcBef>
              <a:spcPct val="0"/>
            </a:spcBef>
            <a:spcAft>
              <a:spcPct val="15000"/>
            </a:spcAft>
            <a:buChar char="•"/>
          </a:pPr>
          <a:r>
            <a:rPr lang="sv-SE" sz="1600" kern="1200" dirty="0"/>
            <a:t>Nya samarbeten</a:t>
          </a:r>
        </a:p>
        <a:p>
          <a:pPr marL="57150" lvl="1" indent="-57150" algn="l" defTabSz="222250">
            <a:lnSpc>
              <a:spcPct val="90000"/>
            </a:lnSpc>
            <a:spcBef>
              <a:spcPct val="0"/>
            </a:spcBef>
            <a:spcAft>
              <a:spcPct val="15000"/>
            </a:spcAft>
            <a:buChar char="•"/>
          </a:pPr>
          <a:endParaRPr lang="sv-SE" sz="500" kern="1200" dirty="0"/>
        </a:p>
        <a:p>
          <a:pPr marL="57150" lvl="1" indent="-57150" algn="l" defTabSz="222250">
            <a:lnSpc>
              <a:spcPct val="90000"/>
            </a:lnSpc>
            <a:spcBef>
              <a:spcPct val="0"/>
            </a:spcBef>
            <a:spcAft>
              <a:spcPct val="15000"/>
            </a:spcAft>
            <a:buChar char="•"/>
          </a:pPr>
          <a:endParaRPr lang="sv-SE" sz="500" kern="1200" dirty="0"/>
        </a:p>
      </dsp:txBody>
      <dsp:txXfrm>
        <a:off x="8100107" y="967318"/>
        <a:ext cx="2210914" cy="3091629"/>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2023-07-20</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2023-07-20</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J1ddOAG6Xmo"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lagen.nu/1974:152#K1P2S1"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457200" rtl="0" eaLnBrk="1" fontAlgn="auto" latinLnBrk="0" hangingPunct="1">
              <a:lnSpc>
                <a:spcPct val="100000"/>
              </a:lnSpc>
              <a:spcBef>
                <a:spcPts val="0"/>
              </a:spcBef>
              <a:spcAft>
                <a:spcPts val="0"/>
              </a:spcAft>
              <a:buClrTx/>
              <a:buSzTx/>
              <a:buFontTx/>
              <a:buNone/>
              <a:tabLst/>
              <a:defRPr/>
            </a:pPr>
            <a:r>
              <a:rPr lang="sv-SE" dirty="0"/>
              <a:t>Plan</a:t>
            </a:r>
            <a:r>
              <a:rPr lang="sv-SE" baseline="0" dirty="0"/>
              <a:t> för lika möjligheter är stadens plan för arbetet mot diskriminering, för lika möjligheter och mänskliga rättigheter. Planen antogs av kommunfullmäktige den 15 mars 2022 och gäller fram till och med 2025.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457200" rtl="0" eaLnBrk="1" fontAlgn="auto" latinLnBrk="0" hangingPunct="1">
              <a:lnSpc>
                <a:spcPct val="100000"/>
              </a:lnSpc>
              <a:spcBef>
                <a:spcPts val="0"/>
              </a:spcBef>
              <a:spcAft>
                <a:spcPts val="0"/>
              </a:spcAft>
              <a:buClrTx/>
              <a:buSzTx/>
              <a:buFontTx/>
              <a:buNone/>
              <a:tabLst/>
              <a:defRPr/>
            </a:pPr>
            <a:r>
              <a:rPr lang="sv-SE" baseline="0" dirty="0"/>
              <a:t>Åtgärderna i</a:t>
            </a:r>
            <a:r>
              <a:rPr lang="sv-SE" dirty="0"/>
              <a:t> planen är områden som politikerna prioriterar och där de  vill se en förflyttning fram till år 2025. </a:t>
            </a:r>
            <a:endParaRPr lang="sv-SE" baseline="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4030588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är en film (ca 4 minuter) som berättar vad plan för lika möjligheter är, varför den är viktig och hur du kan ta dig an den. </a:t>
            </a:r>
          </a:p>
          <a:p>
            <a:r>
              <a:rPr lang="sv-SE" dirty="0"/>
              <a:t>Ni hittar filmen på intranätet:</a:t>
            </a:r>
            <a:r>
              <a:rPr lang="sv-SE" baseline="0" dirty="0"/>
              <a:t> </a:t>
            </a:r>
            <a:r>
              <a:rPr lang="sv-SE" dirty="0"/>
              <a:t>https://intranat.helsingborg.se/organisation/lika-mojligheter-och-manskliga-rattigheter/</a:t>
            </a:r>
          </a:p>
          <a:p>
            <a:r>
              <a:rPr lang="sv-SE" dirty="0"/>
              <a:t>Eller på </a:t>
            </a:r>
            <a:r>
              <a:rPr lang="sv-SE" dirty="0" err="1"/>
              <a:t>youtube</a:t>
            </a:r>
            <a:r>
              <a:rPr lang="sv-SE" dirty="0"/>
              <a:t>: </a:t>
            </a:r>
            <a:r>
              <a:rPr lang="sv-SE" sz="1200" dirty="0">
                <a:hlinkClick r:id="rId3">
                  <a:extLst>
                    <a:ext uri="{A12FA001-AC4F-418D-AE19-62706E023703}">
                      <ahyp:hlinkClr xmlns:ahyp="http://schemas.microsoft.com/office/drawing/2018/hyperlinkcolor" val="tx"/>
                    </a:ext>
                  </a:extLst>
                </a:hlinkClick>
              </a:rPr>
              <a:t>https://www.youtube.com/watch?v=J1ddOAG6Xmo</a:t>
            </a:r>
            <a:endParaRPr lang="sv-SE" sz="1200" dirty="0"/>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3985340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a:t>
            </a:r>
            <a:r>
              <a:rPr lang="sv-SE" baseline="0" dirty="0"/>
              <a:t> som arbetar i Helsingborgs stad har såklart styrning att förhålla oss till. En del av den styrningen kommer från internationell, nationell och regional nivå. Helsingborgs stad har valt att ansluta sig till åtaganden om arbetet mot rasism och för jämställdhet genom ECCAR – städer mot rasism, CEMR – den europeiska deklarationen för jämställdhet och strategin Ett jämställt Skåne. Vårt viktiga uppdrag att verka för delaktighet, jämlikhet och motverka diskriminering står i grundlagen och är på så sätt självklara delar av vårt uppdrag som tjänstepersoner i offentlig sektor. För att underlätta vårt arbete beslutar staden om egna styrdokument som samlar och prioriterar vad vi vill uppnå. Dem behöver vi alla förhålla oss till och bidra till. Stadens livskvalitetsprogram tillsammans med översiktsplanen är de två övergripande styrdokumenten. Under livskvalitetsprogrammet finns det handlingsplaner med konkreta åtgärder för vad vi ska göra. Plan för lika möjligheter innehåller konkreta åtgärder, ansvarsfördelning och är tidsbegränsad. Erfarenheter och lärdomar från den tidigare plan för lika möjligheter, som gällde 2017-2020, ligger till grund för den nya planen. Vi har nu fyra år på oss att göra förändringar som gör skillnad för de som bor och verkar i Helsingborg. Vi ska använda planen när vi analyserar vårt nuläge, planerar och följer upp våra verksamheter. </a:t>
            </a:r>
          </a:p>
          <a:p>
            <a:endParaRPr lang="sv-SE" baseline="0" dirty="0"/>
          </a:p>
          <a:p>
            <a:r>
              <a:rPr lang="sv-SE" b="1" dirty="0"/>
              <a:t>För</a:t>
            </a:r>
            <a:r>
              <a:rPr lang="sv-SE" b="1" baseline="0" dirty="0"/>
              <a:t> SLF</a:t>
            </a:r>
          </a:p>
          <a:p>
            <a:r>
              <a:rPr lang="sv-SE" baseline="0" dirty="0"/>
              <a:t>I Stadsledningsförvaltningens verksamhetsplan 2022 står att ”</a:t>
            </a:r>
            <a:r>
              <a:rPr lang="sv-SE" sz="1200" i="1" dirty="0"/>
              <a:t>Vidare ska vi fortsätta stärka det stadsövergripande arbetet för lika rättigheter och möjligheter för alla helsingborgare. I samverkan med andra aktörer kan vi förebygga och motverka diskriminering och våld i samhället och i nära relationer.”</a:t>
            </a:r>
            <a:endParaRPr lang="sv-SE" sz="1200"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3224159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UPPDRAG: </a:t>
            </a:r>
            <a:r>
              <a:rPr lang="sv-SE" sz="1200" b="0" i="0" u="none" strike="noStrike" kern="1200" dirty="0">
                <a:solidFill>
                  <a:schemeClr val="tx1"/>
                </a:solidFill>
                <a:effectLst/>
                <a:latin typeface="+mn-lt"/>
                <a:ea typeface="+mn-ea"/>
                <a:cs typeface="+mn-cs"/>
              </a:rPr>
              <a:t>Förutom styrdokument</a:t>
            </a:r>
            <a:r>
              <a:rPr lang="sv-SE" sz="1200" b="0" i="0" u="none" strike="noStrike" kern="1200" baseline="0" dirty="0">
                <a:solidFill>
                  <a:schemeClr val="tx1"/>
                </a:solidFill>
                <a:effectLst/>
                <a:latin typeface="+mn-lt"/>
                <a:ea typeface="+mn-ea"/>
                <a:cs typeface="+mn-cs"/>
              </a:rPr>
              <a:t> finns följande skrivning i </a:t>
            </a:r>
            <a:r>
              <a:rPr lang="sv-SE" sz="1200" dirty="0"/>
              <a:t>Regeringsformen, kapitel 1 </a:t>
            </a:r>
            <a:r>
              <a:rPr lang="sv-SE" sz="1200" b="1" dirty="0">
                <a:hlinkClick r:id="rId3" tooltip="Permalänk till detta stycke"/>
              </a:rPr>
              <a:t>2 §</a:t>
            </a:r>
            <a:r>
              <a:rPr lang="sv-SE" sz="1200" dirty="0"/>
              <a:t>  </a:t>
            </a:r>
          </a:p>
          <a:p>
            <a:r>
              <a:rPr lang="sv-SE" sz="1200" i="1" dirty="0"/>
              <a:t>Den offentliga makten ska utövas med respekt för alla människors lika värde och för den enskilda människans frihet och värdighet.</a:t>
            </a:r>
          </a:p>
          <a:p>
            <a:r>
              <a:rPr lang="sv-SE" sz="1200" i="1" dirty="0"/>
              <a:t>Den enskildes personliga, ekonomiska och kulturella välfärd ska vara grundläggande mål för den offentliga verksamheten. Särskilt ska det allmänna trygga rätten till arbete, bostad och utbildning samt verka för social omsorg och trygghet och för goda förutsättningar för hälsa.</a:t>
            </a:r>
          </a:p>
          <a:p>
            <a:r>
              <a:rPr lang="sv-SE" sz="1200" i="1" dirty="0"/>
              <a:t>Det allmänna ska verka för att alla människor ska kunna uppnå delaktighet och jämlikhet i samhället och för att barns rätt tas till vara. Det allmänna ska motverka diskriminering av människor på grund av kön, hudfärg, nationellt eller etniskt ursprung, språklig eller religiös tillhörighet, funktionshinder, sexuell läggning, ålder eller andra omständigheter som gäller den enskilde som person.</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SKILLNADER: Vi ser stora och ökande skillnader i människors livsvillkor i flera avseenden. Nulägesanalysen</a:t>
            </a:r>
            <a:r>
              <a:rPr lang="sv-SE" baseline="0" dirty="0"/>
              <a:t> som ligger till grund för plan för lika möjligheter där folkhälsostatistik har analyserats utifrån diskrimineringsgrunderna, visar på skillnader. Vi kan exempelvis se att kvinnor, transpersoner, personer med funktionsnedsättning, personer med utländsk bakgrund har sämre hälsa och livsvillkor. En likadan analys om barn och unga visar på samma mönster.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DISKRIMINERING: I en undersökning</a:t>
            </a:r>
            <a:r>
              <a:rPr lang="sv-SE" baseline="0" dirty="0"/>
              <a:t> om upplevelser av diskriminering i Helsingborg fick vi in flera berättelser. Personer som bor och verkar i Helsingborg berättar om diskriminering och kränkningar. I en studie om unga </a:t>
            </a:r>
            <a:r>
              <a:rPr lang="sv-SE" sz="1200" b="0" i="0" kern="1200" dirty="0">
                <a:solidFill>
                  <a:schemeClr val="tx1"/>
                </a:solidFill>
                <a:effectLst/>
                <a:latin typeface="+mn-lt"/>
                <a:ea typeface="+mn-ea"/>
                <a:cs typeface="+mn-cs"/>
              </a:rPr>
              <a:t>studie om ungas upplevelse av rasism, hbtq-fobi och minoritetsstress fick</a:t>
            </a:r>
            <a:r>
              <a:rPr lang="sv-SE" sz="1200" b="0" i="0" kern="1200" baseline="0" dirty="0">
                <a:solidFill>
                  <a:schemeClr val="tx1"/>
                </a:solidFill>
                <a:effectLst/>
                <a:latin typeface="+mn-lt"/>
                <a:ea typeface="+mn-ea"/>
                <a:cs typeface="+mn-cs"/>
              </a:rPr>
              <a:t> vi flera exempel på stor utsatthet och konsekvenser för personernas hälsa och vardag. En tidigare studie bland hbtqi-personer i Helsingborg visade på samma mönster.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UTVECKLINGSBEHOV: Uppföljningen av tidigare plan för lika möjligheter visar att vi behöver utveckla arbetet, hitta en hållbar struktur med implementeringsstöd för att frågorna ska bli en del av den ordinarie verksamheten och utvecklingsarbetet. Kunskap i de frågor som planen berör behöver öka på flera nivåer i organisationen om Helsingborg ska bli en smart och hållbar stad.</a:t>
            </a:r>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1775121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Plan för lika möjligheter ger oss en grund</a:t>
            </a:r>
            <a:r>
              <a:rPr lang="sv-SE" baseline="0" dirty="0"/>
              <a:t> för att förstå bakgrund och behov samt vad vi behöver förändra. Styrdokumentet ska användas i planering, genomförande och uppföljning av våra verksamheter. I uppföljningen av tidigare planen kunde vi se att vi inte tog oss an frågorna på ett systematiskt och strukturerat sätt. Flera verksamheter gör och har gjort bra insatser som på olika sätt kan bidra till lika möjligheter, men systematiken saknas och de 17 åtgärder som vi nu identifierat är områden där vi ser att staden behöver </a:t>
            </a:r>
            <a:r>
              <a:rPr lang="sv-SE" dirty="0"/>
              <a:t>göra en förflyttning</a:t>
            </a:r>
            <a:r>
              <a:rPr lang="sv-SE" baseline="0" dirty="0"/>
              <a:t>. </a:t>
            </a:r>
          </a:p>
          <a:p>
            <a:r>
              <a:rPr lang="sv-SE" baseline="0" dirty="0"/>
              <a:t>I arbetet med planen behöver vi stöd och organisation som hjälper oss i arbetet. Det finns på övergripande nivå i staden, men måste också utvecklas på varje förvaltning och i varje bolag. Alla verksamheter har ett ansvar att se till att de har en organisation och struktur för arbetet som håller över tid. För att medarbetarna ska ha förutsättningar att genomföra åtgärderna behöver de ha tillräcklig kunskap och stöd. Det kan till exempel åstadkommas genom utbildningsinsatser, nätverk och utbyten. Alla verksamheter måste analysera sitt nuläge och hur de kan bidra till åtgärderna i planen. Verktyget </a:t>
            </a:r>
            <a:r>
              <a:rPr lang="sv-SE" i="1" dirty="0"/>
              <a:t>S</a:t>
            </a:r>
            <a:r>
              <a:rPr lang="sv-SE" i="1" baseline="0" dirty="0"/>
              <a:t>jälvskattning</a:t>
            </a:r>
            <a:r>
              <a:rPr lang="sv-SE" baseline="0" dirty="0"/>
              <a:t> som finns på intranätssidan är en bra start. </a:t>
            </a:r>
          </a:p>
          <a:p>
            <a:r>
              <a:rPr lang="sv-SE" baseline="0" dirty="0"/>
              <a:t>Förväntningen är att arbetet ska leda till konkreta åtgärder i förvaltningar och bolag. Vi ska skruva på det vi redan gör. Vi vill skapa förflyttning och utveckling och inte använda planen som en bekräftelse på det vi redan gör. Frågorna om mänskliga rättigheter och lika möjligheter ska integreras i vår kärnverksamhet. Det ska i sin tur leda till faktiska förändringar som gör skillnad för dem vi möter och är till för. På</a:t>
            </a:r>
            <a:r>
              <a:rPr lang="sv-SE" dirty="0"/>
              <a:t> intranätet finns ett </a:t>
            </a:r>
            <a:r>
              <a:rPr lang="sv-SE" dirty="0" err="1"/>
              <a:t>Idékort</a:t>
            </a:r>
            <a:r>
              <a:rPr lang="sv-SE" dirty="0"/>
              <a:t> som ett stöd att gå från idé till handling. </a:t>
            </a:r>
            <a:endParaRPr lang="sv-SE" baseline="0" dirty="0"/>
          </a:p>
          <a:p>
            <a:endParaRPr lang="sv-SE" baseline="0" dirty="0"/>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3137397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 att kunna jobba framgångsrikt med lika möjligheter och kunna integrera det i verksamheterna behövs en struktur och organisation. Varje förvaltning och bolag ansvarar själva för att ta fram det sätt som passar dem bäst för att kunna planera, genomföra och följa arbetet med lika möjligheter. </a:t>
            </a:r>
          </a:p>
          <a:p>
            <a:endParaRPr lang="sv-SE" dirty="0"/>
          </a:p>
          <a:p>
            <a:r>
              <a:rPr lang="sv-SE" dirty="0"/>
              <a:t>I planen finns 17 åtgärder som alla pekar ut förvaltningar och bolag som ansvariga för genomförande och ansvariga för samordning. Där din förvaltning/bolag står som genomförandeansvarig förväntas ni kunna göra skillnad och bidra med insatser.  </a:t>
            </a:r>
          </a:p>
          <a:p>
            <a:endParaRPr lang="sv-SE" dirty="0"/>
          </a:p>
          <a:p>
            <a:r>
              <a:rPr lang="sv-SE" dirty="0"/>
              <a:t>Förvaltningar och bolag ska också se till att medarbetare har tillräcklig kunskap och stöd för att kunna arbeta med åtgärderna och uppmuntra medarbetare att delta i utbildningar och </a:t>
            </a:r>
            <a:r>
              <a:rPr lang="sv-SE" dirty="0" err="1"/>
              <a:t>lärträffar</a:t>
            </a:r>
            <a:r>
              <a:rPr lang="sv-SE" dirty="0"/>
              <a:t> kring frågorna. </a:t>
            </a:r>
          </a:p>
          <a:p>
            <a:endParaRPr lang="sv-SE" dirty="0"/>
          </a:p>
          <a:p>
            <a:r>
              <a:rPr lang="sv-SE" dirty="0"/>
              <a:t>Rollen som samordningsansvarig ligger ofta på en avdelning på stadsledningsförvaltningen. De samordningsansvariga kan agera stöd och bollplank när ni ska genomföra insatser inom ramen för en åtgärd. Ni hittar kontaktuppgifter på intranätet. </a:t>
            </a:r>
          </a:p>
          <a:p>
            <a:endParaRPr lang="sv-SE" dirty="0"/>
          </a:p>
          <a:p>
            <a:r>
              <a:rPr lang="sv-SE" dirty="0"/>
              <a:t>Avdelningen för strategisk samhällsutveckling på stadsledningsförvaltningen är dokumentansvariga vilket betyder att de ansvarar för att utveckla det centrala stödet för helheten kring styrdokumentet och också för revidering och uppföljning. I det centrala stödet ingår utbildningsinsatser, koncerngemensamma </a:t>
            </a:r>
            <a:r>
              <a:rPr lang="sv-SE" dirty="0" err="1"/>
              <a:t>lärträffar</a:t>
            </a:r>
            <a:r>
              <a:rPr lang="sv-SE" dirty="0"/>
              <a:t>, stöd och kommunikation om stadens arbete för lika möjligheter. </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2963695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Planen har 17</a:t>
            </a:r>
            <a:r>
              <a:rPr lang="sv-SE" baseline="0" dirty="0"/>
              <a:t> åtgärder och det är de här åtgärderna som våra</a:t>
            </a:r>
            <a:r>
              <a:rPr lang="sv-SE" dirty="0"/>
              <a:t> politiker har prioriterat i arbetet för lika möjligheter fram till 2025. De är indelade i 8 olika områden: Verksamhetsstyrning, analys, kommunikation, inkludera fler, samverkan med civilsamhället, företag, skolan och förebygga våld.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a:t>Nytt för denna planen är att v</a:t>
            </a:r>
            <a:r>
              <a:rPr lang="sv-SE" dirty="0"/>
              <a:t>arje åtgärd har förvaltningar och bolag som ”Ansvar för genomförande” och ”Ansvar för samordning”. Förvaltningar och bolag förväntas göra insatser där de står som ansvariga för genomförande och som bollplank och stöd i det arbetet finns samordningsansvariga som oftast är en avdelning på stadsledningsförvaltningen. Stadsledningsförvaltningen har ju i uppdrag att leda och samordna vissa kommunövergripande processen (tex verksamhetsstyrning, invånardialog, kommunikation, samhällsanalys) och det är därför naturligt att lika möjligheter ingår i stödet utifrån varje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Varje åtgärd föregås av en beskrivande text för att ringa in utmaningen och behovet och de hänvisar till de fokusområden i Livskvalitetsprogrammets som berörs av åtgärden. Så när ni arbetar med plan för lika möjligheter så är det även ett arbete som bidrar ambitionerna i livskvalitetsprogrammet.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1224157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Åtgärd</a:t>
            </a:r>
            <a:r>
              <a:rPr lang="sv-SE" baseline="0" dirty="0"/>
              <a:t> 1 finns med i planen för att utveckla hur vi ser till att lika möjligheter och mänskliga rättigheter faktiskt finns med när vi analyserar, planerar och följer upp vår verksamhet. Genom att göra frågorna till en självklar del av vår verksamhetsstyrning får vi bättre förutsättningar att utveckla arbetet och få en hållbar struktur för det. </a:t>
            </a:r>
          </a:p>
          <a:p>
            <a:endParaRPr lang="sv-SE" dirty="0"/>
          </a:p>
          <a:p>
            <a:r>
              <a:rPr lang="sv-SE" baseline="0" dirty="0"/>
              <a:t>Det är en vanlig föreställning att det räcker att se frågorna som en naturlig del och något vi alla förhåller oss till, men vi behöver systematik och struktur för att verkligen se till att vi gör konkreta förändringar som håller över tid och får det resultat vi vill. </a:t>
            </a:r>
          </a:p>
          <a:p>
            <a:endParaRPr lang="sv-SE" dirty="0"/>
          </a:p>
          <a:p>
            <a:r>
              <a:rPr lang="sv-SE" baseline="0" dirty="0"/>
              <a:t>Vi tar oss an åtgärden genom att </a:t>
            </a:r>
            <a:r>
              <a:rPr lang="sv-SE" dirty="0"/>
              <a:t>i </a:t>
            </a:r>
            <a:r>
              <a:rPr lang="sv-SE" baseline="0" dirty="0"/>
              <a:t>varje led av verksamhetsstyrningen ställa kritiska frågor till </a:t>
            </a:r>
            <a:r>
              <a:rPr lang="sv-SE" dirty="0"/>
              <a:t>oss</a:t>
            </a:r>
            <a:r>
              <a:rPr lang="sv-SE" baseline="0" dirty="0"/>
              <a:t> själva om vilka vi når, vad utfallet av </a:t>
            </a:r>
            <a:r>
              <a:rPr lang="sv-SE" dirty="0"/>
              <a:t>vår</a:t>
            </a:r>
            <a:r>
              <a:rPr lang="sv-SE" baseline="0" dirty="0"/>
              <a:t> verksamhet blir och vilka hinder som finns för människor att ta del av sina mänskliga rättigheter genom vår verksamhet. </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140339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förutsättning för att överhuvudtaget kunna göra</a:t>
            </a:r>
            <a:r>
              <a:rPr lang="sv-SE" baseline="0" dirty="0"/>
              <a:t> konkret förändringar för lika möjligheter är att vi har analyser som ger oss underlag. Vi behöver veta vilka inte når, vilka som får ta del av det vi gör och vad konsekvenserna blir av det vi gör eller inte gör. </a:t>
            </a:r>
          </a:p>
          <a:p>
            <a:r>
              <a:rPr lang="sv-SE" baseline="0" dirty="0"/>
              <a:t>Därför behöver vi testa att beskriva konsekvenser i beslutsunderlag. Om vi skriver fram ärenden behöver vi analysera hur åtgärden kan tänkas påverka olika grupper av människor och deras möjligheter att ta del av sina rättigheter. Om vi gör på ett visst sätt – riskerar vissa människor att inte kunna delta till exempel? (Åtgärd 2)</a:t>
            </a:r>
          </a:p>
          <a:p>
            <a:endParaRPr lang="sv-SE" dirty="0"/>
          </a:p>
          <a:p>
            <a:r>
              <a:rPr lang="sv-SE" baseline="0" dirty="0"/>
              <a:t>För att kunna göra analyser behöver vi statistik och underlag som är uppdelat. Det är vanligt att vi har tillgång till statistik uppdelad på kön och ålder och den ska vi använda, synliggöra och analysera. Om vi även kan ta fram uppgifter uppdelat på fler kategorier får vi ännu bättre underlag. Kanske har ni möjlighet att ställa frågor eller samla in uppgifter som ger er bättre underlag? Ha som regel att alltid dela upp så mycket ni kan så riskerar ni inte att missa viktiga skillnader som ni kanske kan påverka. Självklart hanterar vi statistik och data med respekt för den personliga integriteten och följer de regler som finns för datahantering. (Åtgärd 3)</a:t>
            </a:r>
          </a:p>
          <a:p>
            <a:endParaRPr lang="sv-SE" dirty="0"/>
          </a:p>
          <a:p>
            <a:r>
              <a:rPr lang="sv-SE" baseline="0" dirty="0"/>
              <a:t>Tänk också på att underlag inte måste vara kvantitativ data utan så kvalitativ, så kallad varm data, kan ibland ge ännu bättre underlag för att förstå och få en bild av en situation. (Åtgärd</a:t>
            </a:r>
            <a:r>
              <a:rPr lang="sv-SE" dirty="0"/>
              <a:t> 4)</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548060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r>
              <a:rPr lang="sv-SE" dirty="0"/>
              <a:t>Sättet vi kommunicerar är viktigt för vårt sätt att skapa förtroende för de vi finns till för och för att fler ska känna sig tilltalade, inkluderade och nås av vår information. Vår kommunikation, såväl internt som externt, ska motverka fördomar, beteenden, språkbruk och bilder som kan förstärka normer och stereotyper. Detta finns också beskrivet i stadens varumärkesplattform under jämlik kommunikation. Vad vi kommunicerar är både en spegling av det vi gör och våra värderingar men också ett verktyg i sig att verka för lika möjligheter. </a:t>
            </a:r>
          </a:p>
          <a:p>
            <a:endParaRPr lang="sv-SE" dirty="0"/>
          </a:p>
          <a:p>
            <a:r>
              <a:rPr lang="sv-SE" dirty="0"/>
              <a:t>Det kan handla om att granska texter, bilder ur jämlikhet och jämställdhetsperspektiv. Vad förmedlar vi? </a:t>
            </a:r>
          </a:p>
          <a:p>
            <a:endParaRPr lang="sv-SE" dirty="0"/>
          </a:p>
          <a:p>
            <a:r>
              <a:rPr lang="sv-SE" dirty="0"/>
              <a:t>Vilka kanaler använder vi och vilka grupper riskerar vi att missa? Ha dialog med olika målgrupper för att bättre förstå de vi vill nå men som vi kanske inte når idag.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3178819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Delaktighet är en viktig princip för demokrati och mänskliga rättigheter. Vi vill att alla oavsett bakgrund har likvärdiga förutsättningar och samma möjligheter att delta i våra verksamheter. I arbetet med lika möjligheter behöver vi fokusera på de målgrupper som vi idag inte når. Vi kan till exempel se att äldre, unga tjejer, utrikes födda, personer med funktionsnedsättning och hbtqi-personer har lägre socialt deltagande och att valdeltagandet skiljer sig mellan olika grupper och stadsdelar. (åtgärd 6)</a:t>
            </a:r>
          </a:p>
          <a:p>
            <a:endParaRPr lang="sv-SE" dirty="0"/>
          </a:p>
          <a:p>
            <a:r>
              <a:rPr lang="sv-SE" dirty="0"/>
              <a:t>En förutsättning för att kunna delta i våra verksamheter är att våra lokaler är tillgängliga både fysiskt men även socialt inkluderande. Det kan handla om trösklar, hissar, hörslingor, </a:t>
            </a:r>
            <a:r>
              <a:rPr lang="sv-SE" dirty="0" err="1"/>
              <a:t>flex</a:t>
            </a:r>
            <a:r>
              <a:rPr lang="sv-SE" dirty="0"/>
              <a:t>-omklädningsrum men också om symboler, bemötande, digital kompetens, jargong osv. Bättre information om lokaler och verksamheters utformning och tillgänglighetsanpassning skulle underlätta för flera målgrupper. (Åtgärd 7)</a:t>
            </a:r>
          </a:p>
        </p:txBody>
      </p:sp>
      <p:sp>
        <p:nvSpPr>
          <p:cNvPr id="4" name="Platshållare för bildnummer 3"/>
          <p:cNvSpPr>
            <a:spLocks noGrp="1"/>
          </p:cNvSpPr>
          <p:nvPr>
            <p:ph type="sldNum" sz="quarter" idx="5"/>
          </p:nvPr>
        </p:nvSpPr>
        <p:spPr/>
        <p:txBody>
          <a:bodyPr/>
          <a:lstStyle/>
          <a:p>
            <a:fld id="{1A885D1D-61DE-406F-8114-F47C63AA3126}" type="slidenum">
              <a:rPr lang="sv-SE" smtClean="0"/>
              <a:t>11</a:t>
            </a:fld>
            <a:endParaRPr lang="sv-SE"/>
          </a:p>
        </p:txBody>
      </p:sp>
    </p:spTree>
    <p:extLst>
      <p:ext uri="{BB962C8B-B14F-4D97-AF65-F5344CB8AC3E}">
        <p14:creationId xmlns:p14="http://schemas.microsoft.com/office/powerpoint/2010/main" val="3816574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Civilsamhället är en viktig samhällsaktör i Helsingborg som besitter mycket kunskap, erfarenheter och kanaler som är viktiga i arbetet mot diskriminering och för lika möjligheter. </a:t>
            </a:r>
          </a:p>
          <a:p>
            <a:endParaRPr lang="sv-SE" dirty="0"/>
          </a:p>
          <a:p>
            <a:r>
              <a:rPr lang="sv-SE" dirty="0"/>
              <a:t>Vi behöver bli bättre på samverkan med externa aktörer i arbetet och värdera och värna civilsamhällets roll. (Åtgärd 8)</a:t>
            </a:r>
          </a:p>
          <a:p>
            <a:endParaRPr lang="sv-SE" dirty="0"/>
          </a:p>
          <a:p>
            <a:r>
              <a:rPr lang="sv-SE" dirty="0"/>
              <a:t>Vi behöver också utveckla vårt stöd till föreningar som vill utveckla sitt arbete så de kan leva upp till de demokratikrav som vi ställer för att kunna söka ekonomisk stöd för sin förening. (Åtgärd 9)</a:t>
            </a:r>
          </a:p>
          <a:p>
            <a:endParaRPr lang="sv-SE" dirty="0"/>
          </a:p>
          <a:p>
            <a:r>
              <a:rPr lang="sv-SE" dirty="0"/>
              <a:t>Det finns flera etablerade samverkansformer redan idag och för att öka vår kunskap om situationen och behoven i arbetet med antidiskriminering och mänskliga rättigheter behöver vi kontinuerligt lyfta frågorna i befintliga forum. (Åtgärd 10)</a:t>
            </a:r>
          </a:p>
          <a:p>
            <a:endParaRPr lang="sv-SE" dirty="0"/>
          </a:p>
          <a:p>
            <a:r>
              <a:rPr lang="sv-SE" dirty="0"/>
              <a:t>Vi behöver utveckla invånares möjligheter till stöd och hjälp om vid upplevd diskriminering eller när de upplevt att deras rättigheter ej tillgodosetts. Det ska finnas ett tillgängligt stöd för de som utsatts för rasism och diskriminering och vi ska tydligt informera invånare om det här. Det saknas även en särskild funktion dit barn kan vända sig om de upplever att deras rättigheter ej tillgodoses. (Åtgärd 11).</a:t>
            </a:r>
          </a:p>
        </p:txBody>
      </p:sp>
      <p:sp>
        <p:nvSpPr>
          <p:cNvPr id="4" name="Platshållare för bildnummer 3"/>
          <p:cNvSpPr>
            <a:spLocks noGrp="1"/>
          </p:cNvSpPr>
          <p:nvPr>
            <p:ph type="sldNum" sz="quarter" idx="5"/>
          </p:nvPr>
        </p:nvSpPr>
        <p:spPr/>
        <p:txBody>
          <a:bodyPr/>
          <a:lstStyle/>
          <a:p>
            <a:fld id="{1A885D1D-61DE-406F-8114-F47C63AA3126}" type="slidenum">
              <a:rPr lang="sv-SE" smtClean="0"/>
              <a:t>12</a:t>
            </a:fld>
            <a:endParaRPr lang="sv-SE"/>
          </a:p>
        </p:txBody>
      </p:sp>
    </p:spTree>
    <p:extLst>
      <p:ext uri="{BB962C8B-B14F-4D97-AF65-F5344CB8AC3E}">
        <p14:creationId xmlns:p14="http://schemas.microsoft.com/office/powerpoint/2010/main" val="1686720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Näringsliv</a:t>
            </a:r>
            <a:r>
              <a:rPr lang="sv-SE" baseline="0" dirty="0"/>
              <a:t> och företag är viktiga aktörer för att nå målet om ett jämlikt samhälle. Som kommun kan vi spela en viktig roll med de uppdrag och verktyg vi har. Därför finns tre åtgärder i planen som handlar om företag. </a:t>
            </a:r>
          </a:p>
          <a:p>
            <a:endParaRPr lang="sv-SE" baseline="0" dirty="0"/>
          </a:p>
          <a:p>
            <a:r>
              <a:rPr lang="sv-SE" baseline="0" dirty="0"/>
              <a:t>Den första handlar om inköp och upphandling. Vi har kommit ganska långt när det gäller att använda rollen som upphandlare och inköpare för att främja frågor om miljö och klimat. Nu kan vi ta nästa steg och främja mänskliga rättigheter, tillgänglighet och antidiskriminering i den rollen. Titta vilka upphandlingar ni gör där ni kan ställa krav som gör skillnad. (Åtgärd</a:t>
            </a:r>
            <a:r>
              <a:rPr lang="sv-SE" dirty="0"/>
              <a:t> 12)</a:t>
            </a:r>
            <a:endParaRPr lang="sv-SE" baseline="0" dirty="0"/>
          </a:p>
          <a:p>
            <a:endParaRPr lang="sv-SE" baseline="0" dirty="0"/>
          </a:p>
          <a:p>
            <a:r>
              <a:rPr lang="sv-SE" baseline="0" dirty="0"/>
              <a:t>Den andra åtgärden handlar om vårt arbete med att främja företag och näringsliv. Vilka företag når vi? Hur kan vi inkludera lika möjligheter i möten med företag och näringsliv. (Åtgärd</a:t>
            </a:r>
            <a:r>
              <a:rPr lang="sv-SE" dirty="0"/>
              <a:t> 13)</a:t>
            </a:r>
            <a:endParaRPr lang="sv-SE" baseline="0" dirty="0"/>
          </a:p>
          <a:p>
            <a:endParaRPr lang="sv-SE" baseline="0" dirty="0"/>
          </a:p>
          <a:p>
            <a:r>
              <a:rPr lang="sv-SE" baseline="0" dirty="0"/>
              <a:t>Den tredje åtgärden handlar om att öka samverkan med näringslivet om antidiskriminering och lika möjligheter. Kanske har vi redan samarbeten som vi kan utveckla? </a:t>
            </a:r>
            <a:r>
              <a:rPr lang="sv-SE" dirty="0"/>
              <a:t>(Åtgärd 14)</a:t>
            </a:r>
          </a:p>
        </p:txBody>
      </p:sp>
      <p:sp>
        <p:nvSpPr>
          <p:cNvPr id="4" name="Platshållare för bildnummer 3"/>
          <p:cNvSpPr>
            <a:spLocks noGrp="1"/>
          </p:cNvSpPr>
          <p:nvPr>
            <p:ph type="sldNum" sz="quarter" idx="5"/>
          </p:nvPr>
        </p:nvSpPr>
        <p:spPr/>
        <p:txBody>
          <a:bodyPr/>
          <a:lstStyle/>
          <a:p>
            <a:fld id="{1A885D1D-61DE-406F-8114-F47C63AA3126}" type="slidenum">
              <a:rPr lang="sv-SE" smtClean="0"/>
              <a:t>13</a:t>
            </a:fld>
            <a:endParaRPr lang="sv-SE"/>
          </a:p>
        </p:txBody>
      </p:sp>
    </p:spTree>
    <p:extLst>
      <p:ext uri="{BB962C8B-B14F-4D97-AF65-F5344CB8AC3E}">
        <p14:creationId xmlns:p14="http://schemas.microsoft.com/office/powerpoint/2010/main" val="1389427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arbetet med social hållbarhet är barns uppväxtvillkor en central del. Att barn klarar skolan är en viktig förutsättning och skyddsfaktor för barns hälsa. För att klara av kunskapsmålen måste skolan ska vara en trygg plats med bra bemötande och skydd från mobbning, kränkningar och heder. Detta är en viktig del i skolans uppdrag och finns med i skollag och har ett än större fokus i den nya läroplanen som kom hösten 2022.  </a:t>
            </a:r>
          </a:p>
          <a:p>
            <a:endParaRPr lang="sv-SE" dirty="0"/>
          </a:p>
          <a:p>
            <a:r>
              <a:rPr lang="sv-SE" dirty="0"/>
              <a:t>Åtgärd 15 ska integreras i arbetet med den nya läroplanen och i arbetet mot kränkande behandling. </a:t>
            </a:r>
          </a:p>
        </p:txBody>
      </p:sp>
      <p:sp>
        <p:nvSpPr>
          <p:cNvPr id="4" name="Platshållare för bildnummer 3"/>
          <p:cNvSpPr>
            <a:spLocks noGrp="1"/>
          </p:cNvSpPr>
          <p:nvPr>
            <p:ph type="sldNum" sz="quarter" idx="5"/>
          </p:nvPr>
        </p:nvSpPr>
        <p:spPr/>
        <p:txBody>
          <a:bodyPr/>
          <a:lstStyle/>
          <a:p>
            <a:fld id="{1A885D1D-61DE-406F-8114-F47C63AA3126}" type="slidenum">
              <a:rPr lang="sv-SE" smtClean="0"/>
              <a:t>14</a:t>
            </a:fld>
            <a:endParaRPr lang="sv-SE"/>
          </a:p>
        </p:txBody>
      </p:sp>
    </p:spTree>
    <p:extLst>
      <p:ext uri="{BB962C8B-B14F-4D97-AF65-F5344CB8AC3E}">
        <p14:creationId xmlns:p14="http://schemas.microsoft.com/office/powerpoint/2010/main" val="986087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Som</a:t>
            </a:r>
            <a:r>
              <a:rPr lang="sv-SE" baseline="0" dirty="0"/>
              <a:t> kommun kan vi spela en viktig roll i att förebygga våld. Arbetet för jämställdhet och lika möjligheter är en viktig del. Så länge människor upplever otrygghet och osäkerhet har vi inte ett jämlikt samhälle. Vi ser också att det finns stora skillnader mellan människor i vad de upplever. Vi ser också att vissa grupper är överrepresenterade i utövandet av våld, t.ex. män. </a:t>
            </a:r>
          </a:p>
          <a:p>
            <a:endParaRPr lang="sv-SE" baseline="0" dirty="0"/>
          </a:p>
          <a:p>
            <a:r>
              <a:rPr lang="sv-SE" baseline="0" dirty="0"/>
              <a:t>En kartläggning från 2022 av stadens arbete mot våld i nära relation visade att vi behöver utveckla arbetet med att förebygga våldet. Där kan många aktörer spela en viktig roll i att göra tidiga insatser för att motverka våldet men också för att tidigt upptäcka våldet. Vilka rutiner har vi för att upptäcka och fråga om våld? Vad gör vi om vi upptäcker våld? Vilka insatser kan vi göra för att förhindra att någon utövar våld?</a:t>
            </a:r>
          </a:p>
          <a:p>
            <a:endParaRPr lang="sv-SE" baseline="0" dirty="0"/>
          </a:p>
          <a:p>
            <a:r>
              <a:rPr lang="sv-SE" baseline="0" dirty="0"/>
              <a:t>Hatbrott anmäls ofta inte men förekommer på många arenor. På samma sätt som med våld i nära relation kan vi utveckla arbetet med att upptäcka hatbrott, veta hur vi ska hantera det och göra insatser som förhindrar att det alls sker. Det kan till exempel handla om att arbeta med värderingar och normer.</a:t>
            </a:r>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15</a:t>
            </a:fld>
            <a:endParaRPr lang="sv-SE"/>
          </a:p>
        </p:txBody>
      </p:sp>
    </p:spTree>
    <p:extLst>
      <p:ext uri="{BB962C8B-B14F-4D97-AF65-F5344CB8AC3E}">
        <p14:creationId xmlns:p14="http://schemas.microsoft.com/office/powerpoint/2010/main" val="1385623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Genomförandet av Plan för lika möjligheter kommer att följas upp</a:t>
            </a:r>
            <a:r>
              <a:rPr lang="sv-SE" baseline="0" dirty="0"/>
              <a:t> 2023 och efter planens giltighetstid (efter 2025) kommer både genomförande och läge att följas upp. Det är svårt att bedöma vilka åtgärder som får effekt på läget i Helsingborg i stort, men en analys för att följa läget är ändå viktig att genomföra. </a:t>
            </a:r>
          </a:p>
          <a:p>
            <a:endParaRPr lang="sv-SE" dirty="0"/>
          </a:p>
          <a:p>
            <a:r>
              <a:rPr lang="sv-SE" baseline="0" dirty="0"/>
              <a:t>Uppföljningarna kommer att genomföras så de både ger god information till politik och ledning för att kunna följa arbetet och fatta eventuella beslut och stöd i verksamheternas arbete. </a:t>
            </a:r>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16</a:t>
            </a:fld>
            <a:endParaRPr lang="sv-SE"/>
          </a:p>
        </p:txBody>
      </p:sp>
    </p:spTree>
    <p:extLst>
      <p:ext uri="{BB962C8B-B14F-4D97-AF65-F5344CB8AC3E}">
        <p14:creationId xmlns:p14="http://schemas.microsoft.com/office/powerpoint/2010/main" val="1647570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 att kunna</a:t>
            </a:r>
            <a:r>
              <a:rPr lang="sv-SE" baseline="0" dirty="0"/>
              <a:t> lyckas genomföra det som står i planen är det viktigt med stöd. På intranätet finns en sida med massor av information, konkreta tips och verktyg för att ta sig an och utveckla arbetet. </a:t>
            </a:r>
          </a:p>
          <a:p>
            <a:endParaRPr lang="sv-SE" dirty="0"/>
          </a:p>
          <a:p>
            <a:r>
              <a:rPr lang="sv-SE" baseline="0" dirty="0"/>
              <a:t>Varje förvaltning och bolag har ett ansvar att se till att de har den kunskap och kompetens som de behöver för att genomföra arbetet. Det kan till exempel åstadkommas genom att arrangera utbildningsinsatser. </a:t>
            </a:r>
          </a:p>
          <a:p>
            <a:endParaRPr lang="sv-SE" dirty="0"/>
          </a:p>
          <a:p>
            <a:r>
              <a:rPr lang="sv-SE" baseline="0" dirty="0"/>
              <a:t>På stadsledningsförvaltningen har de med samordningsansvar för åtgärderna fått utbildning via ett utvecklingsprogram med en konsult. På Teams finns en kanal som erbjuder omvärldsbevakning, tips och information om vad som händer på området mänskliga rättigheter och lika möjligheter. Det är ett stöd för att hålla alla uppdaterade och löpande påfyllnad av kunskap. </a:t>
            </a:r>
          </a:p>
          <a:p>
            <a:endParaRPr lang="sv-SE" dirty="0"/>
          </a:p>
          <a:p>
            <a:r>
              <a:rPr lang="sv-SE" baseline="0" dirty="0"/>
              <a:t>Två gånger om året kommer SLF att arrangera </a:t>
            </a:r>
            <a:r>
              <a:rPr lang="sv-SE" baseline="0" dirty="0" err="1"/>
              <a:t>lärträffar</a:t>
            </a:r>
            <a:r>
              <a:rPr lang="sv-SE" baseline="0" dirty="0"/>
              <a:t> för erfarenhetsutbyte och med möjlighet till coachning i det konkreta arbetet för lika möjligheter. </a:t>
            </a:r>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17</a:t>
            </a:fld>
            <a:endParaRPr lang="sv-SE"/>
          </a:p>
        </p:txBody>
      </p:sp>
    </p:spTree>
    <p:extLst>
      <p:ext uri="{BB962C8B-B14F-4D97-AF65-F5344CB8AC3E}">
        <p14:creationId xmlns:p14="http://schemas.microsoft.com/office/powerpoint/2010/main" val="2241461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Plan för lika möjligheter omfattar många,</a:t>
            </a:r>
            <a:r>
              <a:rPr lang="sv-SE" baseline="0" dirty="0"/>
              <a:t> stora och komplexa områden. Kanske känns det svårt och övermäktigt. Tänk inte att just ni ska lösa allt nu direkt. Börja med att titta på vad just er verksamhet kan göra, avgränsa er och börja testa. </a:t>
            </a:r>
          </a:p>
          <a:p>
            <a:endParaRPr lang="sv-SE" dirty="0"/>
          </a:p>
          <a:p>
            <a:r>
              <a:rPr lang="sv-SE" baseline="0" dirty="0"/>
              <a:t>Ni ska integrera frågorna i det ni redan gör och hitta vad ni kan skruva på för att göra skillnad. Ni behöver var lite modiga och våga ställa kritiska frågor och våga testa att göra lite annorlunda. Precis som vi lärt oss i innovationsarbetet. </a:t>
            </a:r>
          </a:p>
          <a:p>
            <a:endParaRPr lang="sv-SE" dirty="0"/>
          </a:p>
          <a:p>
            <a:r>
              <a:rPr lang="sv-SE" baseline="0" dirty="0"/>
              <a:t>Tänk på att ställa de mänskliga rättigheterna och lika möjligheter i centrum och inte era egna åsikter och känslor. </a:t>
            </a:r>
          </a:p>
          <a:p>
            <a:endParaRPr lang="sv-SE" dirty="0"/>
          </a:p>
          <a:p>
            <a:r>
              <a:rPr lang="sv-SE" baseline="0" dirty="0"/>
              <a:t>Målet är att ingen ska lämnas utanför, 80 % av invånarna klarar sig bra och kan navigera i samhället, så vi behöver fundera på hur vi kan få med de 20 % som upplever hinder och inte får möjlighet att ta del av sina rättigheter och uppnå god livskvalitet. </a:t>
            </a:r>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18</a:t>
            </a:fld>
            <a:endParaRPr lang="sv-SE"/>
          </a:p>
        </p:txBody>
      </p:sp>
    </p:spTree>
    <p:extLst>
      <p:ext uri="{BB962C8B-B14F-4D97-AF65-F5344CB8AC3E}">
        <p14:creationId xmlns:p14="http://schemas.microsoft.com/office/powerpoint/2010/main" val="508496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MR-dagarna</a:t>
            </a:r>
            <a:r>
              <a:rPr lang="sv-SE" baseline="0" dirty="0"/>
              <a:t> blir en fantastisk m</a:t>
            </a:r>
            <a:r>
              <a:rPr lang="sv-SE" dirty="0"/>
              <a:t>öjlighet till kompetensutveckling för chefer och medarbetare</a:t>
            </a:r>
          </a:p>
          <a:p>
            <a:endParaRPr lang="sv-SE" dirty="0"/>
          </a:p>
          <a:p>
            <a:r>
              <a:rPr lang="sv-SE" dirty="0"/>
              <a:t>Det är också en möjlighet för oss</a:t>
            </a:r>
            <a:r>
              <a:rPr lang="sv-SE" baseline="0" dirty="0"/>
              <a:t> </a:t>
            </a:r>
            <a:r>
              <a:rPr lang="sv-SE" dirty="0"/>
              <a:t>att visa upp</a:t>
            </a:r>
            <a:r>
              <a:rPr lang="sv-SE" baseline="0" dirty="0"/>
              <a:t> och sprida vårt arbete kring mänskliga rättigheter och lika möjligheter. </a:t>
            </a:r>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19</a:t>
            </a:fld>
            <a:endParaRPr lang="sv-SE"/>
          </a:p>
        </p:txBody>
      </p:sp>
    </p:spTree>
    <p:extLst>
      <p:ext uri="{BB962C8B-B14F-4D97-AF65-F5344CB8AC3E}">
        <p14:creationId xmlns:p14="http://schemas.microsoft.com/office/powerpoint/2010/main" val="2258045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Historien om alla, någon, vem-som-helst</a:t>
            </a:r>
            <a:r>
              <a:rPr lang="sv-SE" baseline="0" dirty="0"/>
              <a:t> och ingen. </a:t>
            </a:r>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20</a:t>
            </a:fld>
            <a:endParaRPr lang="sv-SE"/>
          </a:p>
        </p:txBody>
      </p:sp>
    </p:spTree>
    <p:extLst>
      <p:ext uri="{BB962C8B-B14F-4D97-AF65-F5344CB8AC3E}">
        <p14:creationId xmlns:p14="http://schemas.microsoft.com/office/powerpoint/2010/main" val="4000788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21</a:t>
            </a:fld>
            <a:endParaRPr lang="sv-SE"/>
          </a:p>
        </p:txBody>
      </p:sp>
    </p:spTree>
    <p:extLst>
      <p:ext uri="{BB962C8B-B14F-4D97-AF65-F5344CB8AC3E}">
        <p14:creationId xmlns:p14="http://schemas.microsoft.com/office/powerpoint/2010/main" val="1067699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uppföljningen av förra plan för möjligheter tog vi fram en modell för självskattning om arbetet för lika möjligheter. Den kan ni göra när som helst för att få en bra lägesbild.</a:t>
            </a:r>
            <a:r>
              <a:rPr lang="sv-SE" baseline="0" dirty="0"/>
              <a:t> Följ instruktionerna och använd matrisen på nästa sida. Utifrån den kan ni sedan se vad just ni behöver arbeta vidare med. Kanske är det särskilda rättighetsområden eller processer som ni behöver utveckla?</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22</a:t>
            </a:fld>
            <a:endParaRPr lang="sv-SE"/>
          </a:p>
        </p:txBody>
      </p:sp>
    </p:spTree>
    <p:extLst>
      <p:ext uri="{BB962C8B-B14F-4D97-AF65-F5344CB8AC3E}">
        <p14:creationId xmlns:p14="http://schemas.microsoft.com/office/powerpoint/2010/main" val="32226313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Ibland kan vi kanske tro att våra verksamheter eller våra insatser är till för alla. Men nöjer vi oss där så kommer vi missa flera grupper som av olika anledningar inte får del av våra verksamheter. </a:t>
            </a:r>
            <a:endParaRPr lang="sv-SE" dirty="0"/>
          </a:p>
          <a:p>
            <a:r>
              <a:rPr lang="sv-SE" sz="1200" kern="1200" dirty="0">
                <a:solidFill>
                  <a:schemeClr val="tx1"/>
                </a:solidFill>
                <a:effectLst/>
                <a:latin typeface="+mn-lt"/>
                <a:ea typeface="+mn-ea"/>
                <a:cs typeface="+mn-cs"/>
              </a:rPr>
              <a:t>Det kan finnas hinder som till exempel brist på kunskap eller information, en bristande tillit utifrån erfarenheter eller rykten och fysisk otillgänglighet. </a:t>
            </a:r>
          </a:p>
          <a:p>
            <a:endParaRPr lang="sv-SE" sz="1200" kern="1200" dirty="0">
              <a:solidFill>
                <a:schemeClr val="tx1"/>
              </a:solidFill>
              <a:effectLst/>
              <a:latin typeface="+mn-lt"/>
              <a:ea typeface="+mn-ea"/>
              <a:cs typeface="+mn-cs"/>
            </a:endParaRPr>
          </a:p>
          <a:p>
            <a:r>
              <a:rPr lang="sv-SE" dirty="0"/>
              <a:t>Använd bilden med hinderbanan för att diskutera vilka hinder</a:t>
            </a:r>
            <a:r>
              <a:rPr lang="sv-SE" baseline="0" dirty="0"/>
              <a:t> er verksamhet har för olika grupper av invånare. Det är ofta omedvetna hinder som kan vara svåra att förstå om vi inte noga analyserar och kritiskt granskar våra verksamheter. </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24</a:t>
            </a:fld>
            <a:endParaRPr lang="sv-SE"/>
          </a:p>
        </p:txBody>
      </p:sp>
    </p:spTree>
    <p:extLst>
      <p:ext uri="{BB962C8B-B14F-4D97-AF65-F5344CB8AC3E}">
        <p14:creationId xmlns:p14="http://schemas.microsoft.com/office/powerpoint/2010/main" val="3683988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uppföljningen av förra plan för möjligheter tog vi fram en modell för självskattning om arbetet för lika möjligheter. Den kan ni göra när som helst för att få en bra lägesbild.</a:t>
            </a:r>
            <a:r>
              <a:rPr lang="sv-SE" baseline="0" dirty="0"/>
              <a:t> Följ instruktionerna och använd matrisen på nästa sida. Utifrån den kan ni sedan se vad just ni behöver arbeta vidare med. Kanske är det särskilda rättighetsområden eller processer som ni behöver utveckla?</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25</a:t>
            </a:fld>
            <a:endParaRPr lang="sv-SE"/>
          </a:p>
        </p:txBody>
      </p:sp>
    </p:spTree>
    <p:extLst>
      <p:ext uri="{BB962C8B-B14F-4D97-AF65-F5344CB8AC3E}">
        <p14:creationId xmlns:p14="http://schemas.microsoft.com/office/powerpoint/2010/main" val="3111884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Idekorten finns att hämta</a:t>
            </a:r>
            <a:r>
              <a:rPr lang="sv-SE" baseline="0" dirty="0"/>
              <a:t> på intranätet. </a:t>
            </a:r>
          </a:p>
          <a:p>
            <a:r>
              <a:rPr lang="sv-SE" baseline="0" dirty="0"/>
              <a:t>Arbeta enskilt eller i mindre grupper. Utgå från befintliga uppdrag/projekt. </a:t>
            </a:r>
          </a:p>
          <a:p>
            <a:r>
              <a:rPr lang="sv-SE" baseline="0" dirty="0"/>
              <a:t>Presentera för varandra.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26</a:t>
            </a:fld>
            <a:endParaRPr lang="sv-SE"/>
          </a:p>
        </p:txBody>
      </p:sp>
    </p:spTree>
    <p:extLst>
      <p:ext uri="{BB962C8B-B14F-4D97-AF65-F5344CB8AC3E}">
        <p14:creationId xmlns:p14="http://schemas.microsoft.com/office/powerpoint/2010/main" val="23896606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Vilka</a:t>
            </a:r>
            <a:r>
              <a:rPr lang="sv-SE" baseline="0" dirty="0"/>
              <a:t> tankar får du när du ser på filmen? </a:t>
            </a:r>
          </a:p>
          <a:p>
            <a:r>
              <a:rPr lang="sv-SE" baseline="0" dirty="0"/>
              <a:t>Hur relaterar det till din verksamhet? </a:t>
            </a:r>
          </a:p>
          <a:p>
            <a:r>
              <a:rPr lang="sv-SE" baseline="0" dirty="0"/>
              <a:t>Hur kan du och din verksamhet göra skillnad för social hållbarhet och lika möjligheter? </a:t>
            </a:r>
          </a:p>
          <a:p>
            <a:endParaRPr lang="sv-SE" baseline="0" dirty="0"/>
          </a:p>
          <a:p>
            <a:r>
              <a:rPr lang="sv-SE" baseline="0" dirty="0"/>
              <a:t>Länk till filmen: https://www.youtube.com/watch?v=2dKQG6R5zQs </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27</a:t>
            </a:fld>
            <a:endParaRPr lang="sv-SE"/>
          </a:p>
        </p:txBody>
      </p:sp>
    </p:spTree>
    <p:extLst>
      <p:ext uri="{BB962C8B-B14F-4D97-AF65-F5344CB8AC3E}">
        <p14:creationId xmlns:p14="http://schemas.microsoft.com/office/powerpoint/2010/main" val="16246301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endParaRPr lang="sv-SE" dirty="0"/>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Rubrik + text">
    <p:spTree>
      <p:nvGrpSpPr>
        <p:cNvPr id="1" name=""/>
        <p:cNvGrpSpPr/>
        <p:nvPr/>
      </p:nvGrpSpPr>
      <p:grpSpPr>
        <a:xfrm>
          <a:off x="0" y="0"/>
          <a:ext cx="0" cy="0"/>
          <a:chOff x="0" y="0"/>
          <a:chExt cx="0" cy="0"/>
        </a:xfrm>
      </p:grpSpPr>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8171134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endParaRPr lang="sv-SE" dirty="0"/>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5.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6.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theme" Target="../theme/theme7.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315" r:id="rId5"/>
    <p:sldLayoutId id="2147484173" r:id="rId6"/>
    <p:sldLayoutId id="2147484174" r:id="rId7"/>
    <p:sldLayoutId id="2147484175" r:id="rId8"/>
    <p:sldLayoutId id="2147484176" r:id="rId9"/>
    <p:sldLayoutId id="2147484177" r:id="rId10"/>
    <p:sldLayoutId id="2147484178" r:id="rId11"/>
    <p:sldLayoutId id="2147484179" r:id="rId12"/>
    <p:sldLayoutId id="2147484180" r:id="rId13"/>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J1ddOAG6Xmo"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intranat.helsingborg.se/organisation/lika-mojligheter-och-manskliga-rattigheter/"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jfif"/><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6.emf"/></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2dKQG6R5zQs" TargetMode="External"/><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F24E871-028D-02F3-44CE-D556295DAB2B}"/>
              </a:ext>
            </a:extLst>
          </p:cNvPr>
          <p:cNvPicPr>
            <a:picLocks noChangeAspect="1"/>
          </p:cNvPicPr>
          <p:nvPr/>
        </p:nvPicPr>
        <p:blipFill rotWithShape="1">
          <a:blip r:embed="rId3"/>
          <a:srcRect t="2523"/>
          <a:stretch/>
        </p:blipFill>
        <p:spPr>
          <a:xfrm>
            <a:off x="-1" y="-1"/>
            <a:ext cx="12193247" cy="5234473"/>
          </a:xfrm>
          <a:prstGeom prst="rect">
            <a:avLst/>
          </a:prstGeom>
          <a:ln>
            <a:noFill/>
          </a:ln>
        </p:spPr>
      </p:pic>
      <p:sp>
        <p:nvSpPr>
          <p:cNvPr id="6" name="Rektangel 5">
            <a:extLst>
              <a:ext uri="{FF2B5EF4-FFF2-40B4-BE49-F238E27FC236}">
                <a16:creationId xmlns:a16="http://schemas.microsoft.com/office/drawing/2014/main" id="{98FED2D3-7A94-AC7E-AAC3-49181DB8E580}"/>
              </a:ext>
            </a:extLst>
          </p:cNvPr>
          <p:cNvSpPr/>
          <p:nvPr/>
        </p:nvSpPr>
        <p:spPr>
          <a:xfrm>
            <a:off x="0" y="4764946"/>
            <a:ext cx="12192000" cy="2195412"/>
          </a:xfrm>
          <a:prstGeom prst="rect">
            <a:avLst/>
          </a:prstGeom>
          <a:solidFill>
            <a:srgbClr val="7623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19" name="Bildobjekt 18" descr="En bild som visar text, logotyp, design, Teckensnitt&#10;&#10;Automatiskt genererad beskrivning">
            <a:extLst>
              <a:ext uri="{FF2B5EF4-FFF2-40B4-BE49-F238E27FC236}">
                <a16:creationId xmlns:a16="http://schemas.microsoft.com/office/drawing/2014/main" id="{4F4EDE76-4513-6675-7A0C-24A9709568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808" y="4296946"/>
            <a:ext cx="935097" cy="935097"/>
          </a:xfrm>
          <a:prstGeom prst="rect">
            <a:avLst/>
          </a:prstGeom>
        </p:spPr>
      </p:pic>
      <p:sp>
        <p:nvSpPr>
          <p:cNvPr id="2" name="Underrubrik 1">
            <a:extLst>
              <a:ext uri="{FF2B5EF4-FFF2-40B4-BE49-F238E27FC236}">
                <a16:creationId xmlns:a16="http://schemas.microsoft.com/office/drawing/2014/main" id="{3DD1BB47-65F9-78E8-E190-65EAE2EE862F}"/>
              </a:ext>
            </a:extLst>
          </p:cNvPr>
          <p:cNvSpPr>
            <a:spLocks noGrp="1"/>
          </p:cNvSpPr>
          <p:nvPr>
            <p:ph type="subTitle" idx="1"/>
          </p:nvPr>
        </p:nvSpPr>
        <p:spPr/>
        <p:txBody>
          <a:bodyPr/>
          <a:lstStyle/>
          <a:p>
            <a:r>
              <a:rPr lang="sv-SE" dirty="0"/>
              <a:t>2022-2025</a:t>
            </a:r>
          </a:p>
        </p:txBody>
      </p:sp>
      <p:sp>
        <p:nvSpPr>
          <p:cNvPr id="3" name="Rubrik 2">
            <a:extLst>
              <a:ext uri="{FF2B5EF4-FFF2-40B4-BE49-F238E27FC236}">
                <a16:creationId xmlns:a16="http://schemas.microsoft.com/office/drawing/2014/main" id="{14D3F201-80D8-4AA6-3850-4DC7303C43C7}"/>
              </a:ext>
            </a:extLst>
          </p:cNvPr>
          <p:cNvSpPr>
            <a:spLocks noGrp="1"/>
          </p:cNvSpPr>
          <p:nvPr>
            <p:ph type="ctrTitle"/>
          </p:nvPr>
        </p:nvSpPr>
        <p:spPr>
          <a:xfrm>
            <a:off x="874713" y="5166418"/>
            <a:ext cx="9144000" cy="747897"/>
          </a:xfrm>
        </p:spPr>
        <p:txBody>
          <a:bodyPr/>
          <a:lstStyle/>
          <a:p>
            <a:r>
              <a:rPr lang="sv-SE" dirty="0"/>
              <a:t>Plan för lika möjligheter</a:t>
            </a:r>
          </a:p>
        </p:txBody>
      </p:sp>
      <p:pic>
        <p:nvPicPr>
          <p:cNvPr id="11" name="Bildobjekt 10">
            <a:extLst>
              <a:ext uri="{FF2B5EF4-FFF2-40B4-BE49-F238E27FC236}">
                <a16:creationId xmlns:a16="http://schemas.microsoft.com/office/drawing/2014/main" id="{13BFBB85-D804-4D9A-5C22-DAF425F0E609}"/>
              </a:ext>
            </a:extLst>
          </p:cNvPr>
          <p:cNvPicPr>
            <a:picLocks noChangeAspect="1"/>
          </p:cNvPicPr>
          <p:nvPr/>
        </p:nvPicPr>
        <p:blipFill>
          <a:blip r:embed="rId5"/>
          <a:stretch>
            <a:fillRect/>
          </a:stretch>
        </p:blipFill>
        <p:spPr>
          <a:xfrm>
            <a:off x="13751445" y="2823596"/>
            <a:ext cx="7670310" cy="3550523"/>
          </a:xfrm>
          <a:prstGeom prst="rect">
            <a:avLst/>
          </a:prstGeom>
        </p:spPr>
      </p:pic>
    </p:spTree>
    <p:extLst>
      <p:ext uri="{BB962C8B-B14F-4D97-AF65-F5344CB8AC3E}">
        <p14:creationId xmlns:p14="http://schemas.microsoft.com/office/powerpoint/2010/main" val="1107167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13D4B627-210F-E9CD-74D5-C44249A6C719}"/>
              </a:ext>
            </a:extLst>
          </p:cNvPr>
          <p:cNvSpPr>
            <a:spLocks noGrp="1"/>
          </p:cNvSpPr>
          <p:nvPr>
            <p:ph type="body" sz="half" idx="2"/>
          </p:nvPr>
        </p:nvSpPr>
        <p:spPr>
          <a:xfrm>
            <a:off x="874800" y="1980000"/>
            <a:ext cx="4419200" cy="937143"/>
          </a:xfrm>
        </p:spPr>
        <p:txBody>
          <a:bodyPr/>
          <a:lstStyle/>
          <a:p>
            <a:r>
              <a:rPr lang="sv-SE" sz="1400" dirty="0">
                <a:hlinkClick r:id="rId3">
                  <a:extLst>
                    <a:ext uri="{A12FA001-AC4F-418D-AE19-62706E023703}">
                      <ahyp:hlinkClr xmlns:ahyp="http://schemas.microsoft.com/office/drawing/2018/hyperlinkcolor" val="tx"/>
                    </a:ext>
                  </a:extLst>
                </a:hlinkClick>
              </a:rPr>
              <a:t>https://www.youtube.com/watch?v=J1ddOAG6Xmo</a:t>
            </a:r>
            <a:endParaRPr lang="sv-SE" sz="1400" dirty="0"/>
          </a:p>
          <a:p>
            <a:endParaRPr lang="sv-SE" dirty="0"/>
          </a:p>
        </p:txBody>
      </p:sp>
      <p:sp>
        <p:nvSpPr>
          <p:cNvPr id="4" name="Rubrik 3">
            <a:extLst>
              <a:ext uri="{FF2B5EF4-FFF2-40B4-BE49-F238E27FC236}">
                <a16:creationId xmlns:a16="http://schemas.microsoft.com/office/drawing/2014/main" id="{0B84AACE-91C6-6A36-C45B-356521564753}"/>
              </a:ext>
            </a:extLst>
          </p:cNvPr>
          <p:cNvSpPr>
            <a:spLocks noGrp="1"/>
          </p:cNvSpPr>
          <p:nvPr>
            <p:ph type="ctrTitle"/>
          </p:nvPr>
        </p:nvSpPr>
        <p:spPr>
          <a:xfrm>
            <a:off x="874713" y="873125"/>
            <a:ext cx="4419200" cy="1107996"/>
          </a:xfrm>
        </p:spPr>
        <p:txBody>
          <a:bodyPr/>
          <a:lstStyle/>
          <a:p>
            <a:r>
              <a:rPr lang="sv-SE" dirty="0"/>
              <a:t>Filmen om Plan för lika möjligheter</a:t>
            </a:r>
          </a:p>
        </p:txBody>
      </p:sp>
      <p:pic>
        <p:nvPicPr>
          <p:cNvPr id="5" name="Platshållare för innehåll 3">
            <a:hlinkClick r:id="rId3"/>
            <a:extLst>
              <a:ext uri="{FF2B5EF4-FFF2-40B4-BE49-F238E27FC236}">
                <a16:creationId xmlns:a16="http://schemas.microsoft.com/office/drawing/2014/main" id="{D54E4D5C-7C08-F857-C2A4-4013B1641495}"/>
              </a:ext>
            </a:extLst>
          </p:cNvPr>
          <p:cNvPicPr>
            <a:picLocks noGrp="1" noChangeAspect="1"/>
          </p:cNvPicPr>
          <p:nvPr>
            <p:ph sz="quarter" idx="10"/>
          </p:nvPr>
        </p:nvPicPr>
        <p:blipFill>
          <a:blip r:embed="rId4"/>
          <a:stretch>
            <a:fillRect/>
          </a:stretch>
        </p:blipFill>
        <p:spPr>
          <a:xfrm>
            <a:off x="6096000" y="1786512"/>
            <a:ext cx="6096000" cy="3284975"/>
          </a:xfrm>
          <a:prstGeom prst="rect">
            <a:avLst/>
          </a:prstGeom>
        </p:spPr>
      </p:pic>
    </p:spTree>
    <p:extLst>
      <p:ext uri="{BB962C8B-B14F-4D97-AF65-F5344CB8AC3E}">
        <p14:creationId xmlns:p14="http://schemas.microsoft.com/office/powerpoint/2010/main" val="1649131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7A3CAA9D-522B-2A48-A656-77B1994C5595}"/>
              </a:ext>
            </a:extLst>
          </p:cNvPr>
          <p:cNvSpPr/>
          <p:nvPr/>
        </p:nvSpPr>
        <p:spPr>
          <a:xfrm>
            <a:off x="362228" y="4091839"/>
            <a:ext cx="11467544" cy="2539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C3C26401-DD67-C834-1F8F-0014D950B71E}"/>
              </a:ext>
            </a:extLst>
          </p:cNvPr>
          <p:cNvSpPr>
            <a:spLocks noGrp="1"/>
          </p:cNvSpPr>
          <p:nvPr>
            <p:ph type="ctrTitle"/>
          </p:nvPr>
        </p:nvSpPr>
        <p:spPr/>
        <p:txBody>
          <a:bodyPr/>
          <a:lstStyle/>
          <a:p>
            <a:r>
              <a:rPr lang="sv-SE" dirty="0"/>
              <a:t>Styrning att förhålla oss till </a:t>
            </a:r>
          </a:p>
        </p:txBody>
      </p:sp>
      <p:sp>
        <p:nvSpPr>
          <p:cNvPr id="5" name="Rektangel 4">
            <a:extLst>
              <a:ext uri="{FF2B5EF4-FFF2-40B4-BE49-F238E27FC236}">
                <a16:creationId xmlns:a16="http://schemas.microsoft.com/office/drawing/2014/main" id="{10DBF1AF-62B7-6509-46D0-4C194848E615}"/>
              </a:ext>
            </a:extLst>
          </p:cNvPr>
          <p:cNvSpPr/>
          <p:nvPr/>
        </p:nvSpPr>
        <p:spPr>
          <a:xfrm>
            <a:off x="362228" y="2316300"/>
            <a:ext cx="7182697" cy="1470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Picture 2" descr="En familj springer längs stranden och flyger drake. Foto.">
            <a:extLst>
              <a:ext uri="{FF2B5EF4-FFF2-40B4-BE49-F238E27FC236}">
                <a16:creationId xmlns:a16="http://schemas.microsoft.com/office/drawing/2014/main" id="{4435B682-A4B1-1DCE-2904-2771E8589F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132" y="4673752"/>
            <a:ext cx="3020724" cy="1359325"/>
          </a:xfrm>
          <a:prstGeom prst="rect">
            <a:avLst/>
          </a:prstGeom>
          <a:ln w="12700" cap="flat" cmpd="sng" algn="ctr">
            <a:solidFill>
              <a:schemeClr val="bg1"/>
            </a:solidFill>
            <a:prstDash val="solid"/>
            <a:miter lim="800000"/>
          </a:ln>
        </p:spPr>
        <p:style>
          <a:lnRef idx="2">
            <a:schemeClr val="accent1"/>
          </a:lnRef>
          <a:fillRef idx="1">
            <a:schemeClr val="lt1"/>
          </a:fillRef>
          <a:effectRef idx="0">
            <a:schemeClr val="accent1"/>
          </a:effectRef>
          <a:fontRef idx="minor">
            <a:schemeClr val="dk1"/>
          </a:fontRef>
        </p:style>
      </p:pic>
      <p:pic>
        <p:nvPicPr>
          <p:cNvPr id="8" name="Bildobjekt 7">
            <a:extLst>
              <a:ext uri="{FF2B5EF4-FFF2-40B4-BE49-F238E27FC236}">
                <a16:creationId xmlns:a16="http://schemas.microsoft.com/office/drawing/2014/main" id="{D691ABB8-659A-A96C-D488-F6A3AE6080E6}"/>
              </a:ext>
            </a:extLst>
          </p:cNvPr>
          <p:cNvPicPr>
            <a:picLocks noChangeAspect="1"/>
          </p:cNvPicPr>
          <p:nvPr/>
        </p:nvPicPr>
        <p:blipFill>
          <a:blip r:embed="rId4"/>
          <a:stretch>
            <a:fillRect/>
          </a:stretch>
        </p:blipFill>
        <p:spPr>
          <a:xfrm>
            <a:off x="8648412" y="4311650"/>
            <a:ext cx="2978560" cy="2103043"/>
          </a:xfrm>
          <a:prstGeom prst="rect">
            <a:avLst/>
          </a:prstGeom>
        </p:spPr>
      </p:pic>
      <p:pic>
        <p:nvPicPr>
          <p:cNvPr id="9" name="Bildobjekt 8">
            <a:extLst>
              <a:ext uri="{FF2B5EF4-FFF2-40B4-BE49-F238E27FC236}">
                <a16:creationId xmlns:a16="http://schemas.microsoft.com/office/drawing/2014/main" id="{85BCB2D4-171D-D14D-A01B-3809636D5566}"/>
              </a:ext>
            </a:extLst>
          </p:cNvPr>
          <p:cNvPicPr>
            <a:picLocks noChangeAspect="1"/>
          </p:cNvPicPr>
          <p:nvPr/>
        </p:nvPicPr>
        <p:blipFill rotWithShape="1">
          <a:blip r:embed="rId5"/>
          <a:srcRect l="15921" t="22525" r="17775" b="11171"/>
          <a:stretch/>
        </p:blipFill>
        <p:spPr>
          <a:xfrm>
            <a:off x="4209611" y="4311483"/>
            <a:ext cx="3735389" cy="2101156"/>
          </a:xfrm>
          <a:prstGeom prst="rect">
            <a:avLst/>
          </a:prstGeom>
        </p:spPr>
      </p:pic>
      <p:pic>
        <p:nvPicPr>
          <p:cNvPr id="10" name="Picture 4" descr="Bildresultat för cemr">
            <a:extLst>
              <a:ext uri="{FF2B5EF4-FFF2-40B4-BE49-F238E27FC236}">
                <a16:creationId xmlns:a16="http://schemas.microsoft.com/office/drawing/2014/main" id="{BAD40F5E-8B75-A38D-6802-774622D21EF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14510" y="2417466"/>
            <a:ext cx="1164203" cy="1149971"/>
          </a:xfrm>
          <a:prstGeom prst="rect">
            <a:avLst/>
          </a:prstGeom>
          <a:noFill/>
          <a:extLst>
            <a:ext uri="{909E8E84-426E-40DD-AFC4-6F175D3DCCD1}">
              <a14:hiddenFill xmlns:a14="http://schemas.microsoft.com/office/drawing/2010/main">
                <a:solidFill>
                  <a:srgbClr val="FFFFFF"/>
                </a:solidFill>
              </a14:hiddenFill>
            </a:ext>
          </a:extLst>
        </p:spPr>
      </p:pic>
      <p:pic>
        <p:nvPicPr>
          <p:cNvPr id="11" name="Bildobjekt 10">
            <a:extLst>
              <a:ext uri="{FF2B5EF4-FFF2-40B4-BE49-F238E27FC236}">
                <a16:creationId xmlns:a16="http://schemas.microsoft.com/office/drawing/2014/main" id="{A375B91C-D93E-47B1-DEF0-AB53B891D96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86717" y="2316300"/>
            <a:ext cx="2722218" cy="1149971"/>
          </a:xfrm>
          <a:prstGeom prst="rect">
            <a:avLst/>
          </a:prstGeom>
        </p:spPr>
      </p:pic>
      <p:pic>
        <p:nvPicPr>
          <p:cNvPr id="12" name="Picture 2" descr="https://ettjamstalltskaneblog.files.wordpress.com/2017/02/ett-jc3a4mstc3a4llt-skc3a5ne.png?w=143">
            <a:extLst>
              <a:ext uri="{FF2B5EF4-FFF2-40B4-BE49-F238E27FC236}">
                <a16:creationId xmlns:a16="http://schemas.microsoft.com/office/drawing/2014/main" id="{61739959-7C1F-DAE1-D6C7-8CDC6C7A165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62922" y="2417466"/>
            <a:ext cx="1141984" cy="114997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Förklaringen om de mänskliga rättigheterna">
            <a:extLst>
              <a:ext uri="{FF2B5EF4-FFF2-40B4-BE49-F238E27FC236}">
                <a16:creationId xmlns:a16="http://schemas.microsoft.com/office/drawing/2014/main" id="{96B6CA6E-559A-B09D-8090-AE82CB815F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8796" y="2417466"/>
            <a:ext cx="1355521" cy="1149971"/>
          </a:xfrm>
          <a:prstGeom prst="rect">
            <a:avLst/>
          </a:prstGeom>
          <a:noFill/>
          <a:extLst>
            <a:ext uri="{909E8E84-426E-40DD-AFC4-6F175D3DCCD1}">
              <a14:hiddenFill xmlns:a14="http://schemas.microsoft.com/office/drawing/2010/main">
                <a:solidFill>
                  <a:srgbClr val="FFFFFF"/>
                </a:solidFill>
              </a14:hiddenFill>
            </a:ext>
          </a:extLst>
        </p:spPr>
      </p:pic>
      <p:sp>
        <p:nvSpPr>
          <p:cNvPr id="15" name="textruta 14">
            <a:extLst>
              <a:ext uri="{FF2B5EF4-FFF2-40B4-BE49-F238E27FC236}">
                <a16:creationId xmlns:a16="http://schemas.microsoft.com/office/drawing/2014/main" id="{48637752-423C-3B7C-DD0D-342C8B7896B4}"/>
              </a:ext>
            </a:extLst>
          </p:cNvPr>
          <p:cNvSpPr txBox="1"/>
          <p:nvPr/>
        </p:nvSpPr>
        <p:spPr>
          <a:xfrm>
            <a:off x="5878713" y="6384233"/>
            <a:ext cx="2309944" cy="276999"/>
          </a:xfrm>
          <a:prstGeom prst="rect">
            <a:avLst/>
          </a:prstGeom>
          <a:noFill/>
        </p:spPr>
        <p:txBody>
          <a:bodyPr wrap="square" rtlCol="0">
            <a:spAutoFit/>
          </a:bodyPr>
          <a:lstStyle/>
          <a:p>
            <a:r>
              <a:rPr lang="sv-SE" sz="1200" dirty="0">
                <a:ea typeface="Roboto bold" panose="02000000000000000000" pitchFamily="2" charset="0"/>
                <a:cs typeface="Roboto bold" panose="02000000000000000000" pitchFamily="2" charset="0"/>
              </a:rPr>
              <a:t>Program för mandatperioden</a:t>
            </a:r>
          </a:p>
        </p:txBody>
      </p:sp>
      <p:sp>
        <p:nvSpPr>
          <p:cNvPr id="16" name="textruta 15">
            <a:extLst>
              <a:ext uri="{FF2B5EF4-FFF2-40B4-BE49-F238E27FC236}">
                <a16:creationId xmlns:a16="http://schemas.microsoft.com/office/drawing/2014/main" id="{2C420619-479E-CC19-7A1B-FD271625F3A7}"/>
              </a:ext>
            </a:extLst>
          </p:cNvPr>
          <p:cNvSpPr txBox="1"/>
          <p:nvPr/>
        </p:nvSpPr>
        <p:spPr>
          <a:xfrm>
            <a:off x="9566636" y="6376173"/>
            <a:ext cx="2309944" cy="276999"/>
          </a:xfrm>
          <a:prstGeom prst="rect">
            <a:avLst/>
          </a:prstGeom>
          <a:noFill/>
        </p:spPr>
        <p:txBody>
          <a:bodyPr wrap="square" rtlCol="0">
            <a:spAutoFit/>
          </a:bodyPr>
          <a:lstStyle/>
          <a:p>
            <a:r>
              <a:rPr lang="sv-SE" sz="1200" dirty="0">
                <a:ea typeface="Roboto bold" panose="02000000000000000000" pitchFamily="2" charset="0"/>
                <a:cs typeface="Roboto bold" panose="02000000000000000000" pitchFamily="2" charset="0"/>
              </a:rPr>
              <a:t>Program för mandatperioden</a:t>
            </a:r>
          </a:p>
        </p:txBody>
      </p:sp>
    </p:spTree>
    <p:extLst>
      <p:ext uri="{BB962C8B-B14F-4D97-AF65-F5344CB8AC3E}">
        <p14:creationId xmlns:p14="http://schemas.microsoft.com/office/powerpoint/2010/main" val="3923826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0961040-10B1-59E1-8D79-5C495C3CDFCF}"/>
              </a:ext>
            </a:extLst>
          </p:cNvPr>
          <p:cNvSpPr>
            <a:spLocks noGrp="1"/>
          </p:cNvSpPr>
          <p:nvPr>
            <p:ph type="body" sz="half" idx="2"/>
          </p:nvPr>
        </p:nvSpPr>
        <p:spPr>
          <a:xfrm>
            <a:off x="874713" y="1440000"/>
            <a:ext cx="8637778" cy="3676355"/>
          </a:xfrm>
        </p:spPr>
        <p:txBody>
          <a:bodyPr/>
          <a:lstStyle/>
          <a:p>
            <a:pPr marL="285750" indent="-285750">
              <a:buFont typeface="Arial" panose="020B0604020202020204" pitchFamily="34" charset="0"/>
              <a:buChar char="•"/>
            </a:pPr>
            <a:r>
              <a:rPr lang="sv-SE" dirty="0">
                <a:latin typeface="Roboto bold" panose="02000000000000000000" pitchFamily="2" charset="0"/>
                <a:ea typeface="Roboto bold" panose="02000000000000000000" pitchFamily="2" charset="0"/>
                <a:cs typeface="Roboto bold" panose="02000000000000000000" pitchFamily="2" charset="0"/>
              </a:rPr>
              <a:t>Uppdrag</a:t>
            </a:r>
            <a:br>
              <a:rPr lang="sv-SE" dirty="0"/>
            </a:br>
            <a:r>
              <a:rPr lang="sv-SE" dirty="0"/>
              <a:t>Arbetet för lika möjligheter och mot diskriminering är en del av vårt kärnuppdrag, fastställt i grundlagen</a:t>
            </a:r>
          </a:p>
          <a:p>
            <a:pPr marL="285750" indent="-285750">
              <a:buFont typeface="Arial" panose="020B0604020202020204" pitchFamily="34" charset="0"/>
              <a:buChar char="•"/>
            </a:pPr>
            <a:r>
              <a:rPr lang="sv-SE" dirty="0">
                <a:latin typeface="Roboto bold" panose="02000000000000000000" pitchFamily="2" charset="0"/>
                <a:ea typeface="Roboto bold" panose="02000000000000000000" pitchFamily="2" charset="0"/>
                <a:cs typeface="Roboto bold" panose="02000000000000000000" pitchFamily="2" charset="0"/>
              </a:rPr>
              <a:t>Skillnader</a:t>
            </a:r>
            <a:br>
              <a:rPr lang="sv-SE" dirty="0"/>
            </a:br>
            <a:r>
              <a:rPr lang="sv-SE" dirty="0"/>
              <a:t>Statistik visar på omotiverade skillnader i Helsingborg utifrån diskrimineringsgrunderna.</a:t>
            </a:r>
          </a:p>
          <a:p>
            <a:pPr marL="285750" indent="-285750">
              <a:buFont typeface="Arial" panose="020B0604020202020204" pitchFamily="34" charset="0"/>
              <a:buChar char="•"/>
            </a:pPr>
            <a:r>
              <a:rPr lang="sv-SE" dirty="0">
                <a:latin typeface="Roboto bold" panose="02000000000000000000" pitchFamily="2" charset="0"/>
                <a:ea typeface="Roboto bold" panose="02000000000000000000" pitchFamily="2" charset="0"/>
                <a:cs typeface="Roboto bold" panose="02000000000000000000" pitchFamily="2" charset="0"/>
              </a:rPr>
              <a:t>Diskriminering</a:t>
            </a:r>
            <a:br>
              <a:rPr lang="sv-SE" dirty="0"/>
            </a:br>
            <a:r>
              <a:rPr lang="sv-SE" dirty="0"/>
              <a:t>Helsingborgarna berättar om upplevelser av diskriminering</a:t>
            </a:r>
          </a:p>
          <a:p>
            <a:pPr marL="285750" indent="-285750">
              <a:buFont typeface="Arial" panose="020B0604020202020204" pitchFamily="34" charset="0"/>
              <a:buChar char="•"/>
            </a:pPr>
            <a:r>
              <a:rPr lang="sv-SE" dirty="0">
                <a:latin typeface="Roboto bold" panose="02000000000000000000" pitchFamily="2" charset="0"/>
                <a:ea typeface="Roboto bold" panose="02000000000000000000" pitchFamily="2" charset="0"/>
                <a:cs typeface="Roboto bold" panose="02000000000000000000" pitchFamily="2" charset="0"/>
              </a:rPr>
              <a:t>Utvecklingsbehov</a:t>
            </a:r>
            <a:br>
              <a:rPr lang="sv-SE" dirty="0"/>
            </a:br>
            <a:r>
              <a:rPr lang="sv-SE" dirty="0"/>
              <a:t>Uppföljning av tidigare arbete visar att vi behöver utveckla vårt arbete för lika möjligheter.</a:t>
            </a:r>
          </a:p>
          <a:p>
            <a:endParaRPr lang="sv-SE" dirty="0"/>
          </a:p>
        </p:txBody>
      </p:sp>
      <p:sp>
        <p:nvSpPr>
          <p:cNvPr id="3" name="Rubrik 2">
            <a:extLst>
              <a:ext uri="{FF2B5EF4-FFF2-40B4-BE49-F238E27FC236}">
                <a16:creationId xmlns:a16="http://schemas.microsoft.com/office/drawing/2014/main" id="{DDB4BE79-8216-8D0E-256B-7EEBA9140A01}"/>
              </a:ext>
            </a:extLst>
          </p:cNvPr>
          <p:cNvSpPr>
            <a:spLocks noGrp="1"/>
          </p:cNvSpPr>
          <p:nvPr>
            <p:ph type="ctrTitle"/>
          </p:nvPr>
        </p:nvSpPr>
        <p:spPr/>
        <p:txBody>
          <a:bodyPr/>
          <a:lstStyle/>
          <a:p>
            <a:r>
              <a:rPr lang="sv-SE" dirty="0"/>
              <a:t>Varför?</a:t>
            </a:r>
          </a:p>
        </p:txBody>
      </p:sp>
    </p:spTree>
    <p:extLst>
      <p:ext uri="{BB962C8B-B14F-4D97-AF65-F5344CB8AC3E}">
        <p14:creationId xmlns:p14="http://schemas.microsoft.com/office/powerpoint/2010/main" val="4096153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C7F51A-6957-929A-3BB9-D5D7D9F69F28}"/>
              </a:ext>
            </a:extLst>
          </p:cNvPr>
          <p:cNvSpPr>
            <a:spLocks noGrp="1"/>
          </p:cNvSpPr>
          <p:nvPr>
            <p:ph type="ctrTitle"/>
          </p:nvPr>
        </p:nvSpPr>
        <p:spPr/>
        <p:txBody>
          <a:bodyPr/>
          <a:lstStyle/>
          <a:p>
            <a:r>
              <a:rPr lang="sv-SE" dirty="0"/>
              <a:t>Hur kan vi bidra till lika möjligheter? </a:t>
            </a:r>
          </a:p>
        </p:txBody>
      </p:sp>
      <p:graphicFrame>
        <p:nvGraphicFramePr>
          <p:cNvPr id="4" name="Diagram 3">
            <a:extLst>
              <a:ext uri="{FF2B5EF4-FFF2-40B4-BE49-F238E27FC236}">
                <a16:creationId xmlns:a16="http://schemas.microsoft.com/office/drawing/2014/main" id="{901E87AF-EF93-7C30-3A43-74CCC04B034D}"/>
              </a:ext>
            </a:extLst>
          </p:cNvPr>
          <p:cNvGraphicFramePr/>
          <p:nvPr>
            <p:extLst>
              <p:ext uri="{D42A27DB-BD31-4B8C-83A1-F6EECF244321}">
                <p14:modId xmlns:p14="http://schemas.microsoft.com/office/powerpoint/2010/main" val="3841399076"/>
              </p:ext>
            </p:extLst>
          </p:nvPr>
        </p:nvGraphicFramePr>
        <p:xfrm>
          <a:off x="756150" y="2179550"/>
          <a:ext cx="10384972" cy="413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Diverse Vector Art &amp; Graphics | freevector.com">
            <a:extLst>
              <a:ext uri="{FF2B5EF4-FFF2-40B4-BE49-F238E27FC236}">
                <a16:creationId xmlns:a16="http://schemas.microsoft.com/office/drawing/2014/main" id="{A7C0E007-C4F8-8B3F-50BD-77A120581EB5}"/>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1857" b="11118"/>
          <a:stretch/>
        </p:blipFill>
        <p:spPr bwMode="auto">
          <a:xfrm>
            <a:off x="9728727" y="5888812"/>
            <a:ext cx="2166921" cy="859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301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7B71B123-61F9-B61D-3F69-E56C4632ABB8}"/>
              </a:ext>
            </a:extLst>
          </p:cNvPr>
          <p:cNvSpPr>
            <a:spLocks noGrp="1"/>
          </p:cNvSpPr>
          <p:nvPr>
            <p:ph type="body" sz="half" idx="2"/>
          </p:nvPr>
        </p:nvSpPr>
        <p:spPr>
          <a:xfrm>
            <a:off x="874712" y="1440000"/>
            <a:ext cx="9576883" cy="3984131"/>
          </a:xfrm>
        </p:spPr>
        <p:txBody>
          <a:bodyPr/>
          <a:lstStyle/>
          <a:p>
            <a:r>
              <a:rPr lang="sv-SE" sz="1800" dirty="0">
                <a:latin typeface="Roboto bold" panose="02000000000000000000" pitchFamily="2" charset="0"/>
                <a:ea typeface="Roboto bold" panose="02000000000000000000" pitchFamily="2" charset="0"/>
                <a:cs typeface="Roboto bold" panose="02000000000000000000" pitchFamily="2" charset="0"/>
              </a:rPr>
              <a:t>Förvaltningar och bolag ansvarar för att: </a:t>
            </a:r>
          </a:p>
          <a:p>
            <a:pPr marL="285750" lvl="0" indent="-285750">
              <a:buFont typeface="Arial" panose="020B0604020202020204" pitchFamily="34" charset="0"/>
              <a:buChar char="•"/>
            </a:pPr>
            <a:r>
              <a:rPr lang="sv-SE" sz="1800" dirty="0"/>
              <a:t>Genomföra insatser kring de åtgärder i planen där de står som genomförande- eller samordningsansvariga </a:t>
            </a:r>
          </a:p>
          <a:p>
            <a:pPr marL="285750" lvl="0" indent="-285750">
              <a:buFont typeface="Arial" panose="020B0604020202020204" pitchFamily="34" charset="0"/>
              <a:buChar char="•"/>
            </a:pPr>
            <a:r>
              <a:rPr lang="sv-SE" sz="1800" dirty="0"/>
              <a:t>Utforma en hållbar struktur och organisation för att arbeta för lika möjligheter.</a:t>
            </a:r>
          </a:p>
          <a:p>
            <a:pPr marL="285750" lvl="0" indent="-285750">
              <a:buFont typeface="Arial" panose="020B0604020202020204" pitchFamily="34" charset="0"/>
              <a:buChar char="•"/>
            </a:pPr>
            <a:endParaRPr lang="sv-SE" sz="1800" dirty="0"/>
          </a:p>
          <a:p>
            <a:r>
              <a:rPr lang="sv-SE" sz="1800" dirty="0">
                <a:latin typeface="Roboto bold" panose="02000000000000000000" pitchFamily="2" charset="0"/>
                <a:ea typeface="Roboto bold" panose="02000000000000000000" pitchFamily="2" charset="0"/>
                <a:cs typeface="Roboto bold" panose="02000000000000000000" pitchFamily="2" charset="0"/>
              </a:rPr>
              <a:t>Stadsledningsförvaltningen ansvarar för att: </a:t>
            </a:r>
            <a:endParaRPr lang="sv-SE" dirty="0"/>
          </a:p>
          <a:p>
            <a:pPr marL="285750" indent="-285750">
              <a:buFont typeface="Arial" panose="020B0604020202020204" pitchFamily="34" charset="0"/>
              <a:buChar char="•"/>
            </a:pPr>
            <a:r>
              <a:rPr lang="sv-SE" dirty="0"/>
              <a:t>Avdelningen för strategisk samhällsutveckling är dokumentansvariga och ansvarar för att utveckla en central hållbar stödstruktur för implementering av lika möjligheter samt har ansvar för revidering och uppföljning av planen.  </a:t>
            </a:r>
          </a:p>
          <a:p>
            <a:pPr marL="285750" lvl="0" indent="-285750">
              <a:buFont typeface="Arial" panose="020B0604020202020204" pitchFamily="34" charset="0"/>
              <a:buChar char="•"/>
            </a:pPr>
            <a:endParaRPr lang="sv-SE" sz="1800" dirty="0"/>
          </a:p>
        </p:txBody>
      </p:sp>
      <p:sp>
        <p:nvSpPr>
          <p:cNvPr id="3" name="Rubrik 2">
            <a:extLst>
              <a:ext uri="{FF2B5EF4-FFF2-40B4-BE49-F238E27FC236}">
                <a16:creationId xmlns:a16="http://schemas.microsoft.com/office/drawing/2014/main" id="{2CF81B89-E578-B998-3104-EAF043B75662}"/>
              </a:ext>
            </a:extLst>
          </p:cNvPr>
          <p:cNvSpPr>
            <a:spLocks noGrp="1"/>
          </p:cNvSpPr>
          <p:nvPr>
            <p:ph type="ctrTitle"/>
          </p:nvPr>
        </p:nvSpPr>
        <p:spPr/>
        <p:txBody>
          <a:bodyPr/>
          <a:lstStyle/>
          <a:p>
            <a:r>
              <a:rPr lang="sv-SE" sz="4000" dirty="0"/>
              <a:t>Stöd och organisation</a:t>
            </a:r>
            <a:endParaRPr lang="sv-SE" dirty="0"/>
          </a:p>
        </p:txBody>
      </p:sp>
    </p:spTree>
    <p:extLst>
      <p:ext uri="{BB962C8B-B14F-4D97-AF65-F5344CB8AC3E}">
        <p14:creationId xmlns:p14="http://schemas.microsoft.com/office/powerpoint/2010/main" val="1944601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F1EB086E-20AF-29A8-41FE-243BC061D539}"/>
              </a:ext>
            </a:extLst>
          </p:cNvPr>
          <p:cNvSpPr>
            <a:spLocks noGrp="1"/>
          </p:cNvSpPr>
          <p:nvPr>
            <p:ph type="body" sz="half" idx="2"/>
          </p:nvPr>
        </p:nvSpPr>
        <p:spPr/>
        <p:txBody>
          <a:bodyPr/>
          <a:lstStyle/>
          <a:p>
            <a:endParaRPr lang="sv-SE"/>
          </a:p>
        </p:txBody>
      </p:sp>
      <p:sp>
        <p:nvSpPr>
          <p:cNvPr id="3" name="Rubrik 2">
            <a:extLst>
              <a:ext uri="{FF2B5EF4-FFF2-40B4-BE49-F238E27FC236}">
                <a16:creationId xmlns:a16="http://schemas.microsoft.com/office/drawing/2014/main" id="{D2F9ABDB-9E9C-3C5A-7537-7C4B82071278}"/>
              </a:ext>
            </a:extLst>
          </p:cNvPr>
          <p:cNvSpPr>
            <a:spLocks noGrp="1"/>
          </p:cNvSpPr>
          <p:nvPr>
            <p:ph type="ctrTitle"/>
          </p:nvPr>
        </p:nvSpPr>
        <p:spPr/>
        <p:txBody>
          <a:bodyPr/>
          <a:lstStyle/>
          <a:p>
            <a:endParaRPr lang="sv-SE"/>
          </a:p>
        </p:txBody>
      </p:sp>
      <p:pic>
        <p:nvPicPr>
          <p:cNvPr id="4" name="Platshållare för innehåll 6">
            <a:extLst>
              <a:ext uri="{FF2B5EF4-FFF2-40B4-BE49-F238E27FC236}">
                <a16:creationId xmlns:a16="http://schemas.microsoft.com/office/drawing/2014/main" id="{F6B9BA8F-D867-2CB8-B432-E389851C874E}"/>
              </a:ext>
            </a:extLst>
          </p:cNvPr>
          <p:cNvPicPr>
            <a:picLocks noChangeAspect="1"/>
          </p:cNvPicPr>
          <p:nvPr/>
        </p:nvPicPr>
        <p:blipFill>
          <a:blip r:embed="rId3"/>
          <a:stretch>
            <a:fillRect/>
          </a:stretch>
        </p:blipFill>
        <p:spPr>
          <a:xfrm>
            <a:off x="806823" y="127329"/>
            <a:ext cx="10673123" cy="66213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5953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2999246"/>
          </a:xfrm>
        </p:spPr>
        <p:txBody>
          <a:bodyPr/>
          <a:lstStyle/>
          <a:p>
            <a:r>
              <a:rPr lang="sv-SE" dirty="0">
                <a:latin typeface="Roboto bold" panose="02000000000000000000" pitchFamily="2" charset="0"/>
                <a:ea typeface="Roboto bold" panose="02000000000000000000" pitchFamily="2" charset="0"/>
                <a:cs typeface="Roboto bold" panose="02000000000000000000" pitchFamily="2" charset="0"/>
              </a:rPr>
              <a:t>Åtgärd 1</a:t>
            </a:r>
          </a:p>
          <a:p>
            <a:r>
              <a:rPr lang="sv-SE" dirty="0"/>
              <a:t>Vi ska utforska hur verksamheten kan bidra till lika möjligheter i arbetet med vår nulägeskoll, verksamhetsplan och i verksamhetsdialoger.  </a:t>
            </a:r>
          </a:p>
          <a:p>
            <a:endParaRPr lang="sv-SE" dirty="0"/>
          </a:p>
          <a:p>
            <a:endParaRPr lang="sv-SE" dirty="0"/>
          </a:p>
          <a:p>
            <a:endParaRPr lang="sv-SE" dirty="0"/>
          </a:p>
          <a:p>
            <a:endParaRPr lang="sv-SE" dirty="0"/>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dirty="0"/>
              <a:t>Verksamhetsstyrning</a:t>
            </a:r>
          </a:p>
        </p:txBody>
      </p:sp>
    </p:spTree>
    <p:extLst>
      <p:ext uri="{BB962C8B-B14F-4D97-AF65-F5344CB8AC3E}">
        <p14:creationId xmlns:p14="http://schemas.microsoft.com/office/powerpoint/2010/main" val="136137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4568907"/>
          </a:xfrm>
        </p:spPr>
        <p:txBody>
          <a:bodyPr/>
          <a:lstStyle/>
          <a:p>
            <a:r>
              <a:rPr lang="sv-SE" dirty="0">
                <a:latin typeface="Roboto bold" panose="02000000000000000000" pitchFamily="2" charset="0"/>
                <a:ea typeface="Roboto bold" panose="02000000000000000000" pitchFamily="2" charset="0"/>
                <a:cs typeface="Roboto bold" panose="02000000000000000000" pitchFamily="2" charset="0"/>
              </a:rPr>
              <a:t>Åtgärd 2</a:t>
            </a:r>
          </a:p>
          <a:p>
            <a:r>
              <a:rPr lang="sv-SE" dirty="0">
                <a:ea typeface="Roboto bold" panose="02000000000000000000" pitchFamily="2" charset="0"/>
                <a:cs typeface="Roboto bold" panose="02000000000000000000" pitchFamily="2" charset="0"/>
              </a:rPr>
              <a:t>Vi ska testa sätt att beskriva konsekvenser utifrån lika möjligheter i beslutsunderlag. </a:t>
            </a:r>
          </a:p>
          <a:p>
            <a:endParaRPr lang="sv-SE" dirty="0">
              <a:ea typeface="Roboto bold" panose="02000000000000000000" pitchFamily="2" charset="0"/>
              <a:cs typeface="Roboto bold" panose="02000000000000000000" pitchFamily="2" charset="0"/>
            </a:endParaRPr>
          </a:p>
          <a:p>
            <a:r>
              <a:rPr lang="sv-SE" dirty="0">
                <a:latin typeface="Roboto bold" panose="02000000000000000000" pitchFamily="2" charset="0"/>
                <a:ea typeface="Roboto bold" panose="02000000000000000000" pitchFamily="2" charset="0"/>
                <a:cs typeface="Roboto bold" panose="02000000000000000000" pitchFamily="2" charset="0"/>
              </a:rPr>
              <a:t>Åtgärd 3</a:t>
            </a:r>
          </a:p>
          <a:p>
            <a:r>
              <a:rPr lang="sv-SE" dirty="0">
                <a:ea typeface="Roboto bold" panose="02000000000000000000" pitchFamily="2" charset="0"/>
                <a:cs typeface="Roboto bold" panose="02000000000000000000" pitchFamily="2" charset="0"/>
              </a:rPr>
              <a:t>Vi ska presentera och analysera statistik som rör individer, utifrån kön och andra faktorer (till exempel ålder, funktionsnedsättning, stadsdel, utbildningsnivå, inrikes/utrikesfödd). </a:t>
            </a:r>
          </a:p>
          <a:p>
            <a:endParaRPr lang="sv-SE" dirty="0">
              <a:ea typeface="Roboto bold" panose="02000000000000000000" pitchFamily="2" charset="0"/>
              <a:cs typeface="Roboto bold" panose="02000000000000000000" pitchFamily="2" charset="0"/>
            </a:endParaRPr>
          </a:p>
          <a:p>
            <a:r>
              <a:rPr lang="sv-SE" dirty="0">
                <a:latin typeface="Roboto bold" panose="02000000000000000000" pitchFamily="2" charset="0"/>
                <a:ea typeface="Roboto bold" panose="02000000000000000000" pitchFamily="2" charset="0"/>
                <a:cs typeface="Roboto bold" panose="02000000000000000000" pitchFamily="2" charset="0"/>
              </a:rPr>
              <a:t>Åtgärd 4</a:t>
            </a:r>
          </a:p>
          <a:p>
            <a:r>
              <a:rPr lang="sv-SE" dirty="0">
                <a:ea typeface="Roboto bold" panose="02000000000000000000" pitchFamily="2" charset="0"/>
                <a:cs typeface="Roboto bold" panose="02000000000000000000" pitchFamily="2" charset="0"/>
              </a:rPr>
              <a:t>Vi ska genomföra insatser för att ta reda på olika gruppers erfarenheter och upplevelser av service och bemötande i kontakt med våra verksamheter. </a:t>
            </a:r>
          </a:p>
          <a:p>
            <a:endParaRPr lang="sv-SE" dirty="0">
              <a:ea typeface="Roboto bold" panose="02000000000000000000" pitchFamily="2" charset="0"/>
              <a:cs typeface="Roboto bold" panose="02000000000000000000" pitchFamily="2" charset="0"/>
            </a:endParaRP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sz="4000" dirty="0"/>
              <a:t>Analys</a:t>
            </a:r>
            <a:endParaRPr lang="sv-SE" dirty="0"/>
          </a:p>
        </p:txBody>
      </p:sp>
    </p:spTree>
    <p:extLst>
      <p:ext uri="{BB962C8B-B14F-4D97-AF65-F5344CB8AC3E}">
        <p14:creationId xmlns:p14="http://schemas.microsoft.com/office/powerpoint/2010/main" val="1111985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2291360"/>
          </a:xfrm>
        </p:spPr>
        <p:txBody>
          <a:bodyPr/>
          <a:lstStyle/>
          <a:p>
            <a:r>
              <a:rPr lang="sv-SE" dirty="0">
                <a:latin typeface="Roboto bold" panose="02000000000000000000" pitchFamily="2" charset="0"/>
                <a:ea typeface="Roboto bold" panose="02000000000000000000" pitchFamily="2" charset="0"/>
                <a:cs typeface="Roboto bold" panose="02000000000000000000" pitchFamily="2" charset="0"/>
              </a:rPr>
              <a:t>Åtgärd 5</a:t>
            </a:r>
          </a:p>
          <a:p>
            <a:r>
              <a:rPr lang="sv-SE" dirty="0">
                <a:ea typeface="Roboto bold" panose="02000000000000000000" pitchFamily="2" charset="0"/>
                <a:cs typeface="Roboto bold" panose="02000000000000000000" pitchFamily="2" charset="0"/>
              </a:rPr>
              <a:t>Vi ska utveckla vårt arbete med tillgänglig, </a:t>
            </a:r>
            <a:r>
              <a:rPr lang="sv-SE" dirty="0" err="1">
                <a:ea typeface="Roboto bold" panose="02000000000000000000" pitchFamily="2" charset="0"/>
                <a:cs typeface="Roboto bold" panose="02000000000000000000" pitchFamily="2" charset="0"/>
              </a:rPr>
              <a:t>normkritisk</a:t>
            </a:r>
            <a:r>
              <a:rPr lang="sv-SE" dirty="0">
                <a:ea typeface="Roboto bold" panose="02000000000000000000" pitchFamily="2" charset="0"/>
                <a:cs typeface="Roboto bold" panose="02000000000000000000" pitchFamily="2" charset="0"/>
              </a:rPr>
              <a:t> och inkluderande kommunikation</a:t>
            </a:r>
          </a:p>
          <a:p>
            <a:endParaRPr lang="sv-SE" dirty="0">
              <a:latin typeface="Roboto bold" panose="02000000000000000000" pitchFamily="2" charset="0"/>
              <a:ea typeface="Roboto bold" panose="02000000000000000000" pitchFamily="2" charset="0"/>
              <a:cs typeface="Roboto bold" panose="02000000000000000000" pitchFamily="2" charset="0"/>
            </a:endParaRPr>
          </a:p>
          <a:p>
            <a:endParaRPr lang="sv-SE" dirty="0">
              <a:latin typeface="Roboto bold" panose="02000000000000000000" pitchFamily="2" charset="0"/>
              <a:ea typeface="Roboto bold" panose="02000000000000000000" pitchFamily="2" charset="0"/>
              <a:cs typeface="Roboto bold" panose="02000000000000000000" pitchFamily="2" charset="0"/>
            </a:endParaRPr>
          </a:p>
          <a:p>
            <a:endParaRPr lang="sv-SE" dirty="0">
              <a:latin typeface="Roboto bold" panose="02000000000000000000" pitchFamily="2" charset="0"/>
              <a:ea typeface="Roboto bold" panose="02000000000000000000" pitchFamily="2" charset="0"/>
              <a:cs typeface="Roboto bold" panose="02000000000000000000" pitchFamily="2" charset="0"/>
            </a:endParaRP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sz="4000" dirty="0"/>
              <a:t>Kommunikation</a:t>
            </a:r>
            <a:endParaRPr lang="sv-SE" dirty="0"/>
          </a:p>
        </p:txBody>
      </p:sp>
    </p:spTree>
    <p:extLst>
      <p:ext uri="{BB962C8B-B14F-4D97-AF65-F5344CB8AC3E}">
        <p14:creationId xmlns:p14="http://schemas.microsoft.com/office/powerpoint/2010/main" val="350557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3707132"/>
          </a:xfrm>
        </p:spPr>
        <p:txBody>
          <a:bodyPr/>
          <a:lstStyle/>
          <a:p>
            <a:r>
              <a:rPr lang="sv-SE" dirty="0">
                <a:latin typeface="Roboto bold" panose="02000000000000000000" pitchFamily="2" charset="0"/>
                <a:ea typeface="Roboto bold" panose="02000000000000000000" pitchFamily="2" charset="0"/>
                <a:cs typeface="Roboto bold" panose="02000000000000000000" pitchFamily="2" charset="0"/>
              </a:rPr>
              <a:t>Åtgärd 6</a:t>
            </a:r>
          </a:p>
          <a:p>
            <a:r>
              <a:rPr lang="sv-SE" dirty="0">
                <a:ea typeface="Roboto bold" panose="02000000000000000000" pitchFamily="2" charset="0"/>
                <a:cs typeface="Roboto bold" panose="02000000000000000000" pitchFamily="2" charset="0"/>
              </a:rPr>
              <a:t>Vi ska arbeta aktivt för att våra verksamheter och dialoger ska nå fler grupper av människor, i synnerhet de som idag deltar i mindre utsträckning. </a:t>
            </a:r>
          </a:p>
          <a:p>
            <a:r>
              <a:rPr lang="sv-SE" dirty="0">
                <a:latin typeface="Roboto bold" panose="02000000000000000000" pitchFamily="2" charset="0"/>
                <a:ea typeface="Roboto bold" panose="02000000000000000000" pitchFamily="2" charset="0"/>
                <a:cs typeface="Roboto bold" panose="02000000000000000000" pitchFamily="2" charset="0"/>
              </a:rPr>
              <a:t> </a:t>
            </a:r>
          </a:p>
          <a:p>
            <a:r>
              <a:rPr lang="sv-SE" dirty="0">
                <a:latin typeface="Roboto bold" panose="02000000000000000000" pitchFamily="2" charset="0"/>
                <a:ea typeface="Roboto bold" panose="02000000000000000000" pitchFamily="2" charset="0"/>
                <a:cs typeface="Roboto bold" panose="02000000000000000000" pitchFamily="2" charset="0"/>
              </a:rPr>
              <a:t>Åtgärd 7 </a:t>
            </a:r>
          </a:p>
          <a:p>
            <a:r>
              <a:rPr lang="sv-SE" dirty="0">
                <a:ea typeface="Roboto bold" panose="02000000000000000000" pitchFamily="2" charset="0"/>
                <a:cs typeface="Roboto bold" panose="02000000000000000000" pitchFamily="2" charset="0"/>
              </a:rPr>
              <a:t>Vi ska se till att stadens lokaler och aktiviteter är inkluderande och tillgänglighetsanpassade samt att vi tydligt kommunicerar ut den informationen.   </a:t>
            </a:r>
          </a:p>
          <a:p>
            <a:endParaRPr lang="sv-SE" dirty="0">
              <a:latin typeface="Roboto bold" panose="02000000000000000000" pitchFamily="2" charset="0"/>
              <a:ea typeface="Roboto bold" panose="02000000000000000000" pitchFamily="2" charset="0"/>
              <a:cs typeface="Roboto bold" panose="02000000000000000000" pitchFamily="2" charset="0"/>
            </a:endParaRPr>
          </a:p>
          <a:p>
            <a:endParaRPr lang="sv-SE" dirty="0">
              <a:latin typeface="Roboto bold" panose="02000000000000000000" pitchFamily="2" charset="0"/>
              <a:ea typeface="Roboto bold" panose="02000000000000000000" pitchFamily="2" charset="0"/>
              <a:cs typeface="Roboto bold" panose="02000000000000000000" pitchFamily="2" charset="0"/>
            </a:endParaRP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sz="4000" dirty="0"/>
              <a:t>Inkludera fler</a:t>
            </a:r>
            <a:endParaRPr lang="sv-SE" dirty="0"/>
          </a:p>
        </p:txBody>
      </p:sp>
    </p:spTree>
    <p:extLst>
      <p:ext uri="{BB962C8B-B14F-4D97-AF65-F5344CB8AC3E}">
        <p14:creationId xmlns:p14="http://schemas.microsoft.com/office/powerpoint/2010/main" val="3374302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5276793"/>
          </a:xfrm>
        </p:spPr>
        <p:txBody>
          <a:bodyPr/>
          <a:lstStyle/>
          <a:p>
            <a:r>
              <a:rPr lang="sv-SE" dirty="0">
                <a:latin typeface="Roboto bold" panose="02000000000000000000" pitchFamily="2" charset="0"/>
                <a:ea typeface="Roboto bold" panose="02000000000000000000" pitchFamily="2" charset="0"/>
                <a:cs typeface="Roboto bold" panose="02000000000000000000" pitchFamily="2" charset="0"/>
              </a:rPr>
              <a:t>Åtgärd 8</a:t>
            </a:r>
          </a:p>
          <a:p>
            <a:r>
              <a:rPr lang="sv-SE" dirty="0">
                <a:ea typeface="Roboto bold" panose="02000000000000000000" pitchFamily="2" charset="0"/>
                <a:cs typeface="Roboto bold" panose="02000000000000000000" pitchFamily="2" charset="0"/>
              </a:rPr>
              <a:t>Vi ska öka samverkan med civilsamhället om insatser för antidiskriminering och lika möjligheter.</a:t>
            </a:r>
          </a:p>
          <a:p>
            <a:r>
              <a:rPr lang="sv-SE" dirty="0">
                <a:latin typeface="Roboto bold" panose="02000000000000000000" pitchFamily="2" charset="0"/>
                <a:ea typeface="Roboto bold" panose="02000000000000000000" pitchFamily="2" charset="0"/>
                <a:cs typeface="Roboto bold" panose="02000000000000000000" pitchFamily="2" charset="0"/>
              </a:rPr>
              <a:t>Åtgärd 9</a:t>
            </a:r>
          </a:p>
          <a:p>
            <a:r>
              <a:rPr lang="sv-SE" dirty="0">
                <a:ea typeface="Roboto bold" panose="02000000000000000000" pitchFamily="2" charset="0"/>
                <a:cs typeface="Roboto bold" panose="02000000000000000000" pitchFamily="2" charset="0"/>
              </a:rPr>
              <a:t>Vi ska erbjuda kunskap- och metodstöd till föreningar i arbetet för lika möjligheter och inkludering.  </a:t>
            </a:r>
          </a:p>
          <a:p>
            <a:r>
              <a:rPr lang="sv-SE" dirty="0">
                <a:latin typeface="Roboto bold" panose="02000000000000000000" pitchFamily="2" charset="0"/>
                <a:ea typeface="Roboto bold" panose="02000000000000000000" pitchFamily="2" charset="0"/>
                <a:cs typeface="Roboto bold" panose="02000000000000000000" pitchFamily="2" charset="0"/>
              </a:rPr>
              <a:t>Åtgärd 10</a:t>
            </a:r>
          </a:p>
          <a:p>
            <a:r>
              <a:rPr lang="sv-SE" dirty="0">
                <a:ea typeface="Roboto bold" panose="02000000000000000000" pitchFamily="2" charset="0"/>
                <a:cs typeface="Roboto bold" panose="02000000000000000000" pitchFamily="2" charset="0"/>
              </a:rPr>
              <a:t>Vi ska kontinuerligt lyfta frågor om antidiskriminering och lika möjligheter i kommunala råd, samråd med nationella minoriteter, brukarråd samt möten med civilsamhället och invånare. </a:t>
            </a:r>
          </a:p>
          <a:p>
            <a:r>
              <a:rPr lang="sv-SE" dirty="0">
                <a:latin typeface="Roboto bold" panose="02000000000000000000" pitchFamily="2" charset="0"/>
                <a:ea typeface="Roboto bold" panose="02000000000000000000" pitchFamily="2" charset="0"/>
                <a:cs typeface="Roboto bold" panose="02000000000000000000" pitchFamily="2" charset="0"/>
              </a:rPr>
              <a:t>Åtgärd 11</a:t>
            </a:r>
          </a:p>
          <a:p>
            <a:r>
              <a:rPr lang="sv-SE" dirty="0">
                <a:ea typeface="Roboto bold" panose="02000000000000000000" pitchFamily="2" charset="0"/>
                <a:cs typeface="Roboto bold" panose="02000000000000000000" pitchFamily="2" charset="0"/>
              </a:rPr>
              <a:t>Vi ska i samverkan med civilsamhället utveckla invånarnas möjligheter till rådgivning och vägledning i frågor som rör mänskliga rättigheter och diskriminering.   </a:t>
            </a:r>
          </a:p>
          <a:p>
            <a:endParaRPr lang="sv-SE" dirty="0">
              <a:ea typeface="Roboto bold" panose="02000000000000000000" pitchFamily="2" charset="0"/>
              <a:cs typeface="Roboto bold" panose="02000000000000000000" pitchFamily="2" charset="0"/>
            </a:endParaRPr>
          </a:p>
          <a:p>
            <a:endParaRPr lang="sv-SE" dirty="0">
              <a:ea typeface="Roboto bold" panose="02000000000000000000" pitchFamily="2" charset="0"/>
              <a:cs typeface="Roboto bold" panose="02000000000000000000" pitchFamily="2" charset="0"/>
            </a:endParaRP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sz="4000" dirty="0"/>
              <a:t>Samverkan med civilsamhället</a:t>
            </a:r>
            <a:endParaRPr lang="sv-SE" dirty="0"/>
          </a:p>
        </p:txBody>
      </p:sp>
    </p:spTree>
    <p:extLst>
      <p:ext uri="{BB962C8B-B14F-4D97-AF65-F5344CB8AC3E}">
        <p14:creationId xmlns:p14="http://schemas.microsoft.com/office/powerpoint/2010/main" val="342278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2999246"/>
          </a:xfrm>
        </p:spPr>
        <p:txBody>
          <a:bodyPr/>
          <a:lstStyle/>
          <a:p>
            <a:r>
              <a:rPr lang="sv-SE" dirty="0">
                <a:latin typeface="Roboto bold" panose="02000000000000000000" pitchFamily="2" charset="0"/>
                <a:ea typeface="Roboto bold" panose="02000000000000000000" pitchFamily="2" charset="0"/>
                <a:cs typeface="Roboto bold" panose="02000000000000000000" pitchFamily="2" charset="0"/>
              </a:rPr>
              <a:t>Åtgärd 12</a:t>
            </a:r>
          </a:p>
          <a:p>
            <a:r>
              <a:rPr lang="sv-SE" dirty="0">
                <a:ea typeface="Roboto bold" panose="02000000000000000000" pitchFamily="2" charset="0"/>
                <a:cs typeface="Roboto bold" panose="02000000000000000000" pitchFamily="2" charset="0"/>
              </a:rPr>
              <a:t>Vi ska utveckla arbetet kring antidiskriminering, tillgänglighet och mänskliga rättigheter i inköp och upphandling. </a:t>
            </a:r>
          </a:p>
          <a:p>
            <a:r>
              <a:rPr lang="sv-SE" dirty="0">
                <a:latin typeface="Roboto bold" panose="02000000000000000000" pitchFamily="2" charset="0"/>
                <a:ea typeface="Roboto bold" panose="02000000000000000000" pitchFamily="2" charset="0"/>
                <a:cs typeface="Roboto bold" panose="02000000000000000000" pitchFamily="2" charset="0"/>
              </a:rPr>
              <a:t>Åtgärd 13</a:t>
            </a:r>
          </a:p>
          <a:p>
            <a:r>
              <a:rPr lang="sv-SE" dirty="0">
                <a:ea typeface="Roboto bold" panose="02000000000000000000" pitchFamily="2" charset="0"/>
                <a:cs typeface="Roboto bold" panose="02000000000000000000" pitchFamily="2" charset="0"/>
              </a:rPr>
              <a:t>Vi ska utveckla hur det företags- och näringslivsfrämjande arbetet kan bidra till lika möjligheter. </a:t>
            </a:r>
          </a:p>
          <a:p>
            <a:r>
              <a:rPr lang="sv-SE" dirty="0">
                <a:latin typeface="Roboto bold" panose="02000000000000000000" pitchFamily="2" charset="0"/>
                <a:ea typeface="Roboto bold" panose="02000000000000000000" pitchFamily="2" charset="0"/>
                <a:cs typeface="Roboto bold" panose="02000000000000000000" pitchFamily="2" charset="0"/>
              </a:rPr>
              <a:t>Åtgärd 14</a:t>
            </a:r>
          </a:p>
          <a:p>
            <a:r>
              <a:rPr lang="sv-SE" dirty="0">
                <a:ea typeface="Roboto bold" panose="02000000000000000000" pitchFamily="2" charset="0"/>
                <a:cs typeface="Roboto bold" panose="02000000000000000000" pitchFamily="2" charset="0"/>
              </a:rPr>
              <a:t>Vi ska öka samverkan med näringslivet om insatser för antidiskriminering och lika möjligheter. </a:t>
            </a: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sz="4000" dirty="0"/>
              <a:t>Företag</a:t>
            </a:r>
            <a:endParaRPr lang="sv-SE" dirty="0"/>
          </a:p>
        </p:txBody>
      </p:sp>
    </p:spTree>
    <p:extLst>
      <p:ext uri="{BB962C8B-B14F-4D97-AF65-F5344CB8AC3E}">
        <p14:creationId xmlns:p14="http://schemas.microsoft.com/office/powerpoint/2010/main" val="1783050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1706585"/>
          </a:xfrm>
        </p:spPr>
        <p:txBody>
          <a:bodyPr/>
          <a:lstStyle/>
          <a:p>
            <a:r>
              <a:rPr lang="sv-SE" dirty="0">
                <a:latin typeface="Roboto bold" panose="02000000000000000000" pitchFamily="2" charset="0"/>
                <a:ea typeface="Roboto bold" panose="02000000000000000000" pitchFamily="2" charset="0"/>
                <a:cs typeface="Roboto bold" panose="02000000000000000000" pitchFamily="2" charset="0"/>
              </a:rPr>
              <a:t>Åtgärd 15</a:t>
            </a:r>
          </a:p>
          <a:p>
            <a:r>
              <a:rPr lang="sv-SE" dirty="0">
                <a:ea typeface="Roboto bold" panose="02000000000000000000" pitchFamily="2" charset="0"/>
                <a:cs typeface="Roboto bold" panose="02000000000000000000" pitchFamily="2" charset="0"/>
              </a:rPr>
              <a:t>Vi ska utveckla och stärka stödet till personal i förskolor, skolor och fritidshem i deras demokrati- och värdegrundsuppdrag med särskilt fokus på de sju diskrimineringsgrunderna.  </a:t>
            </a:r>
          </a:p>
          <a:p>
            <a:endParaRPr lang="sv-SE" dirty="0">
              <a:latin typeface="Roboto bold" panose="02000000000000000000" pitchFamily="2" charset="0"/>
              <a:ea typeface="Roboto bold" panose="02000000000000000000" pitchFamily="2" charset="0"/>
              <a:cs typeface="Roboto bold" panose="02000000000000000000" pitchFamily="2" charset="0"/>
            </a:endParaRP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sz="4000" dirty="0"/>
              <a:t>Skolan</a:t>
            </a:r>
            <a:endParaRPr lang="sv-SE" dirty="0"/>
          </a:p>
        </p:txBody>
      </p:sp>
    </p:spTree>
    <p:extLst>
      <p:ext uri="{BB962C8B-B14F-4D97-AF65-F5344CB8AC3E}">
        <p14:creationId xmlns:p14="http://schemas.microsoft.com/office/powerpoint/2010/main" val="1778537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2291360"/>
          </a:xfrm>
        </p:spPr>
        <p:txBody>
          <a:bodyPr/>
          <a:lstStyle/>
          <a:p>
            <a:r>
              <a:rPr lang="sv-SE" dirty="0">
                <a:latin typeface="Roboto bold" panose="02000000000000000000" pitchFamily="2" charset="0"/>
                <a:ea typeface="Roboto bold" panose="02000000000000000000" pitchFamily="2" charset="0"/>
                <a:cs typeface="Roboto bold" panose="02000000000000000000" pitchFamily="2" charset="0"/>
              </a:rPr>
              <a:t>Åtgärd 16</a:t>
            </a:r>
          </a:p>
          <a:p>
            <a:r>
              <a:rPr lang="sv-SE" dirty="0">
                <a:ea typeface="Roboto bold" panose="02000000000000000000" pitchFamily="2" charset="0"/>
                <a:cs typeface="Roboto bold" panose="02000000000000000000" pitchFamily="2" charset="0"/>
              </a:rPr>
              <a:t>Vi ska stärka det förebyggande arbetet mot våld i nära relationer. </a:t>
            </a:r>
          </a:p>
          <a:p>
            <a:r>
              <a:rPr lang="sv-SE" dirty="0">
                <a:latin typeface="Roboto bold" panose="02000000000000000000" pitchFamily="2" charset="0"/>
                <a:ea typeface="Roboto bold" panose="02000000000000000000" pitchFamily="2" charset="0"/>
                <a:cs typeface="Roboto bold" panose="02000000000000000000" pitchFamily="2" charset="0"/>
              </a:rPr>
              <a:t>Åtgärd 17</a:t>
            </a:r>
          </a:p>
          <a:p>
            <a:r>
              <a:rPr lang="sv-SE" dirty="0">
                <a:ea typeface="Roboto bold" panose="02000000000000000000" pitchFamily="2" charset="0"/>
                <a:cs typeface="Roboto bold" panose="02000000000000000000" pitchFamily="2" charset="0"/>
              </a:rPr>
              <a:t>Vi ska utveckla arbetet med att identifiera och förebygga hatbrott. </a:t>
            </a:r>
          </a:p>
          <a:p>
            <a:endParaRPr lang="sv-SE" dirty="0">
              <a:latin typeface="Roboto bold" panose="02000000000000000000" pitchFamily="2" charset="0"/>
              <a:ea typeface="Roboto bold" panose="02000000000000000000" pitchFamily="2" charset="0"/>
              <a:cs typeface="Roboto bold" panose="02000000000000000000" pitchFamily="2" charset="0"/>
            </a:endParaRP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sz="4000" dirty="0"/>
              <a:t>Förebygga våld</a:t>
            </a:r>
            <a:endParaRPr lang="sv-SE" dirty="0"/>
          </a:p>
        </p:txBody>
      </p:sp>
    </p:spTree>
    <p:extLst>
      <p:ext uri="{BB962C8B-B14F-4D97-AF65-F5344CB8AC3E}">
        <p14:creationId xmlns:p14="http://schemas.microsoft.com/office/powerpoint/2010/main" val="2423961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1983584"/>
          </a:xfrm>
        </p:spPr>
        <p:txBody>
          <a:bodyPr/>
          <a:lstStyle/>
          <a:p>
            <a:pPr marL="285750" indent="-285750">
              <a:buFont typeface="Arial" panose="020B0604020202020204" pitchFamily="34" charset="0"/>
              <a:buChar char="•"/>
            </a:pPr>
            <a:r>
              <a:rPr lang="sv-SE" dirty="0">
                <a:ea typeface="Roboto bold" panose="02000000000000000000" pitchFamily="2" charset="0"/>
                <a:cs typeface="Roboto bold" panose="02000000000000000000" pitchFamily="2" charset="0"/>
              </a:rPr>
              <a:t>Fokus på både utveckling i staden och genomförande av åtgärderna.</a:t>
            </a:r>
          </a:p>
          <a:p>
            <a:pPr marL="285750" indent="-285750">
              <a:buFont typeface="Arial" panose="020B0604020202020204" pitchFamily="34" charset="0"/>
              <a:buChar char="•"/>
            </a:pPr>
            <a:r>
              <a:rPr lang="sv-SE" dirty="0">
                <a:ea typeface="Roboto bold" panose="02000000000000000000" pitchFamily="2" charset="0"/>
                <a:cs typeface="Roboto bold" panose="02000000000000000000" pitchFamily="2" charset="0"/>
              </a:rPr>
              <a:t>Uppföljning utveckling av lika möjligheter: uppföljning efter planens giltighetstid med hjälp av statistik och erfarenheter.</a:t>
            </a:r>
          </a:p>
          <a:p>
            <a:pPr marL="285750" indent="-285750">
              <a:buFont typeface="Arial" panose="020B0604020202020204" pitchFamily="34" charset="0"/>
              <a:buChar char="•"/>
            </a:pPr>
            <a:r>
              <a:rPr lang="sv-SE" dirty="0">
                <a:ea typeface="Roboto bold" panose="02000000000000000000" pitchFamily="2" charset="0"/>
                <a:cs typeface="Roboto bold" panose="02000000000000000000" pitchFamily="2" charset="0"/>
              </a:rPr>
              <a:t>Genomförande av planen: samlad bild med status för åtgärderna vartannat år. Uppföljningen utformas för att stödja erfarenhetsutbyte och lärande. </a:t>
            </a: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sz="4000" dirty="0"/>
              <a:t>Uppföljning</a:t>
            </a:r>
            <a:endParaRPr lang="sv-SE" dirty="0"/>
          </a:p>
        </p:txBody>
      </p:sp>
    </p:spTree>
    <p:extLst>
      <p:ext uri="{BB962C8B-B14F-4D97-AF65-F5344CB8AC3E}">
        <p14:creationId xmlns:p14="http://schemas.microsoft.com/office/powerpoint/2010/main" val="1432746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2568359"/>
          </a:xfrm>
        </p:spPr>
        <p:txBody>
          <a:bodyPr/>
          <a:lstStyle/>
          <a:p>
            <a:pPr marL="285750" indent="-285750">
              <a:buFont typeface="Arial" panose="020B0604020202020204" pitchFamily="34" charset="0"/>
              <a:buChar char="•"/>
            </a:pPr>
            <a:r>
              <a:rPr lang="sv-SE" dirty="0">
                <a:ea typeface="Roboto bold" panose="02000000000000000000" pitchFamily="2" charset="0"/>
                <a:cs typeface="Roboto bold" panose="02000000000000000000" pitchFamily="2" charset="0"/>
              </a:rPr>
              <a:t>På intranätet finns kunskap och metoder </a:t>
            </a:r>
            <a:br>
              <a:rPr lang="sv-SE" dirty="0">
                <a:ea typeface="Roboto bold" panose="02000000000000000000" pitchFamily="2" charset="0"/>
                <a:cs typeface="Roboto bold" panose="02000000000000000000" pitchFamily="2" charset="0"/>
              </a:rPr>
            </a:br>
            <a:r>
              <a:rPr lang="sv-SE" dirty="0">
                <a:ea typeface="Roboto bold" panose="02000000000000000000" pitchFamily="2" charset="0"/>
                <a:cs typeface="Roboto bold" panose="02000000000000000000" pitchFamily="2" charset="0"/>
                <a:hlinkClick r:id="rId3"/>
              </a:rPr>
              <a:t>https://intranat.helsingborg.se/organisation/lika-mojligheter-och-manskliga-rattigheter/</a:t>
            </a:r>
            <a:endParaRPr lang="sv-SE" dirty="0">
              <a:ea typeface="Roboto bold" panose="02000000000000000000" pitchFamily="2" charset="0"/>
              <a:cs typeface="Roboto bold" panose="02000000000000000000" pitchFamily="2" charset="0"/>
            </a:endParaRPr>
          </a:p>
          <a:p>
            <a:pPr marL="285750" indent="-285750">
              <a:buFont typeface="Arial" panose="020B0604020202020204" pitchFamily="34" charset="0"/>
              <a:buChar char="•"/>
            </a:pPr>
            <a:r>
              <a:rPr lang="sv-SE" dirty="0">
                <a:ea typeface="Roboto bold" panose="02000000000000000000" pitchFamily="2" charset="0"/>
                <a:cs typeface="Roboto bold" panose="02000000000000000000" pitchFamily="2" charset="0"/>
              </a:rPr>
              <a:t>Kompetensutveckling </a:t>
            </a:r>
          </a:p>
          <a:p>
            <a:pPr marL="285750" indent="-285750">
              <a:buFont typeface="Arial" panose="020B0604020202020204" pitchFamily="34" charset="0"/>
              <a:buChar char="•"/>
            </a:pPr>
            <a:r>
              <a:rPr lang="sv-SE" dirty="0">
                <a:ea typeface="Roboto bold" panose="02000000000000000000" pitchFamily="2" charset="0"/>
                <a:cs typeface="Roboto bold" panose="02000000000000000000" pitchFamily="2" charset="0"/>
              </a:rPr>
              <a:t>Teamskanal lika möjligheter</a:t>
            </a:r>
          </a:p>
          <a:p>
            <a:pPr marL="285750" indent="-285750">
              <a:buFont typeface="Arial" panose="020B0604020202020204" pitchFamily="34" charset="0"/>
              <a:buChar char="•"/>
            </a:pPr>
            <a:r>
              <a:rPr lang="sv-SE" dirty="0" err="1">
                <a:ea typeface="Roboto bold" panose="02000000000000000000" pitchFamily="2" charset="0"/>
                <a:cs typeface="Roboto bold" panose="02000000000000000000" pitchFamily="2" charset="0"/>
              </a:rPr>
              <a:t>Lärträffar</a:t>
            </a:r>
            <a:r>
              <a:rPr lang="sv-SE" dirty="0">
                <a:ea typeface="Roboto bold" panose="02000000000000000000" pitchFamily="2" charset="0"/>
                <a:cs typeface="Roboto bold" panose="02000000000000000000" pitchFamily="2" charset="0"/>
              </a:rPr>
              <a:t> med möjlighet till coachning</a:t>
            </a:r>
          </a:p>
          <a:p>
            <a:pPr marL="285750" indent="-285750">
              <a:buFont typeface="Arial" panose="020B0604020202020204" pitchFamily="34" charset="0"/>
              <a:buChar char="•"/>
            </a:pPr>
            <a:endParaRPr lang="sv-SE" dirty="0">
              <a:ea typeface="Roboto bold" panose="02000000000000000000" pitchFamily="2" charset="0"/>
              <a:cs typeface="Roboto bold" panose="02000000000000000000" pitchFamily="2" charset="0"/>
            </a:endParaRP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sz="4000" dirty="0"/>
              <a:t>Stöd i arbetet</a:t>
            </a:r>
            <a:endParaRPr lang="sv-SE" dirty="0"/>
          </a:p>
        </p:txBody>
      </p:sp>
    </p:spTree>
    <p:extLst>
      <p:ext uri="{BB962C8B-B14F-4D97-AF65-F5344CB8AC3E}">
        <p14:creationId xmlns:p14="http://schemas.microsoft.com/office/powerpoint/2010/main" val="2646809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2291360"/>
          </a:xfrm>
        </p:spPr>
        <p:txBody>
          <a:bodyPr/>
          <a:lstStyle/>
          <a:p>
            <a:pPr marL="285750" indent="-285750">
              <a:buFont typeface="Arial" panose="020B0604020202020204" pitchFamily="34" charset="0"/>
              <a:buChar char="•"/>
            </a:pPr>
            <a:r>
              <a:rPr lang="sv-SE" dirty="0">
                <a:ea typeface="Roboto bold" panose="02000000000000000000" pitchFamily="2" charset="0"/>
                <a:cs typeface="Roboto bold" panose="02000000000000000000" pitchFamily="2" charset="0"/>
              </a:rPr>
              <a:t>INTEGRERA!</a:t>
            </a:r>
          </a:p>
          <a:p>
            <a:pPr marL="285750" indent="-285750">
              <a:buFont typeface="Arial" panose="020B0604020202020204" pitchFamily="34" charset="0"/>
              <a:buChar char="•"/>
            </a:pPr>
            <a:r>
              <a:rPr lang="sv-SE" dirty="0">
                <a:ea typeface="Roboto bold" panose="02000000000000000000" pitchFamily="2" charset="0"/>
                <a:cs typeface="Roboto bold" panose="02000000000000000000" pitchFamily="2" charset="0"/>
              </a:rPr>
              <a:t>VÅGA TESTA!</a:t>
            </a:r>
          </a:p>
          <a:p>
            <a:pPr marL="285750" indent="-285750">
              <a:buFont typeface="Arial" panose="020B0604020202020204" pitchFamily="34" charset="0"/>
              <a:buChar char="•"/>
            </a:pPr>
            <a:r>
              <a:rPr lang="sv-SE" dirty="0">
                <a:ea typeface="Roboto bold" panose="02000000000000000000" pitchFamily="2" charset="0"/>
                <a:cs typeface="Roboto bold" panose="02000000000000000000" pitchFamily="2" charset="0"/>
              </a:rPr>
              <a:t>RÄTTIGHETER I CENTRUM</a:t>
            </a:r>
          </a:p>
          <a:p>
            <a:pPr marL="285750" indent="-285750">
              <a:buFont typeface="Arial" panose="020B0604020202020204" pitchFamily="34" charset="0"/>
              <a:buChar char="•"/>
            </a:pPr>
            <a:r>
              <a:rPr lang="sv-SE" dirty="0">
                <a:ea typeface="Roboto bold" panose="02000000000000000000" pitchFamily="2" charset="0"/>
                <a:cs typeface="Roboto bold" panose="02000000000000000000" pitchFamily="2" charset="0"/>
              </a:rPr>
              <a:t>LÄMNA INGEN UTANFÖR</a:t>
            </a:r>
          </a:p>
          <a:p>
            <a:pPr marL="285750" indent="-285750">
              <a:buFont typeface="Arial" panose="020B0604020202020204" pitchFamily="34" charset="0"/>
              <a:buChar char="•"/>
            </a:pPr>
            <a:endParaRPr lang="sv-SE" dirty="0">
              <a:ea typeface="Roboto bold" panose="02000000000000000000" pitchFamily="2" charset="0"/>
              <a:cs typeface="Roboto bold" panose="02000000000000000000" pitchFamily="2" charset="0"/>
            </a:endParaRP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dirty="0"/>
              <a:t>Var börjar vi? </a:t>
            </a:r>
          </a:p>
        </p:txBody>
      </p:sp>
    </p:spTree>
    <p:extLst>
      <p:ext uri="{BB962C8B-B14F-4D97-AF65-F5344CB8AC3E}">
        <p14:creationId xmlns:p14="http://schemas.microsoft.com/office/powerpoint/2010/main" val="4232704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a:extLst>
              <a:ext uri="{FF2B5EF4-FFF2-40B4-BE49-F238E27FC236}">
                <a16:creationId xmlns:a16="http://schemas.microsoft.com/office/drawing/2014/main" id="{E4219AB9-ED0C-1616-6631-CA69C24E9D74}"/>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9496" r="18998" b="-1"/>
          <a:stretch/>
        </p:blipFill>
        <p:spPr>
          <a:xfrm>
            <a:off x="20" y="10"/>
            <a:ext cx="12191980" cy="5946765"/>
          </a:xfrm>
          <a:noFill/>
        </p:spPr>
      </p:pic>
      <p:sp>
        <p:nvSpPr>
          <p:cNvPr id="5" name="textruta 4">
            <a:extLst>
              <a:ext uri="{FF2B5EF4-FFF2-40B4-BE49-F238E27FC236}">
                <a16:creationId xmlns:a16="http://schemas.microsoft.com/office/drawing/2014/main" id="{A5AD5083-9169-D1B1-C0FB-8FB3A33F9B31}"/>
              </a:ext>
            </a:extLst>
          </p:cNvPr>
          <p:cNvSpPr txBox="1"/>
          <p:nvPr/>
        </p:nvSpPr>
        <p:spPr>
          <a:xfrm>
            <a:off x="721896" y="6038156"/>
            <a:ext cx="6148136" cy="646331"/>
          </a:xfrm>
          <a:prstGeom prst="rect">
            <a:avLst/>
          </a:prstGeom>
          <a:noFill/>
        </p:spPr>
        <p:txBody>
          <a:bodyPr wrap="square" rtlCol="0">
            <a:spAutoFit/>
          </a:bodyPr>
          <a:lstStyle/>
          <a:p>
            <a:r>
              <a:rPr lang="sv-SE" dirty="0">
                <a:solidFill>
                  <a:schemeClr val="bg1"/>
                </a:solidFill>
              </a:rPr>
              <a:t>MR-dagarna i Helsingborg </a:t>
            </a:r>
            <a:br>
              <a:rPr lang="sv-SE" dirty="0">
                <a:solidFill>
                  <a:schemeClr val="bg1"/>
                </a:solidFill>
              </a:rPr>
            </a:br>
            <a:r>
              <a:rPr lang="sv-SE" dirty="0">
                <a:solidFill>
                  <a:schemeClr val="bg1"/>
                </a:solidFill>
              </a:rPr>
              <a:t>23-25 november 2023</a:t>
            </a:r>
          </a:p>
        </p:txBody>
      </p:sp>
    </p:spTree>
    <p:extLst>
      <p:ext uri="{BB962C8B-B14F-4D97-AF65-F5344CB8AC3E}">
        <p14:creationId xmlns:p14="http://schemas.microsoft.com/office/powerpoint/2010/main" val="2935560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1578246" y="979377"/>
            <a:ext cx="9035507" cy="4297665"/>
          </a:xfrm>
        </p:spPr>
        <p:txBody>
          <a:bodyPr/>
          <a:lstStyle/>
          <a:p>
            <a:r>
              <a:rPr lang="sv-SE" sz="2400" dirty="0">
                <a:ea typeface="Roboto bold" panose="02000000000000000000" pitchFamily="2" charset="0"/>
                <a:cs typeface="Roboto bold" panose="02000000000000000000" pitchFamily="2" charset="0"/>
              </a:rPr>
              <a:t>”Ett arbete skulle utföras och </a:t>
            </a:r>
            <a:r>
              <a:rPr lang="sv-SE" sz="2400" dirty="0">
                <a:latin typeface="Roboto bold" panose="02000000000000000000" pitchFamily="2" charset="0"/>
                <a:ea typeface="Roboto bold" panose="02000000000000000000" pitchFamily="2" charset="0"/>
                <a:cs typeface="Roboto bold" panose="02000000000000000000" pitchFamily="2" charset="0"/>
              </a:rPr>
              <a:t>alla</a:t>
            </a:r>
            <a:r>
              <a:rPr lang="sv-SE" sz="2400" dirty="0">
                <a:ea typeface="Roboto bold" panose="02000000000000000000" pitchFamily="2" charset="0"/>
                <a:cs typeface="Roboto bold" panose="02000000000000000000" pitchFamily="2" charset="0"/>
              </a:rPr>
              <a:t> trodde att </a:t>
            </a:r>
            <a:r>
              <a:rPr lang="sv-SE" sz="2400" dirty="0">
                <a:latin typeface="Roboto bold" panose="02000000000000000000" pitchFamily="2" charset="0"/>
                <a:ea typeface="Roboto bold" panose="02000000000000000000" pitchFamily="2" charset="0"/>
                <a:cs typeface="Roboto bold" panose="02000000000000000000" pitchFamily="2" charset="0"/>
              </a:rPr>
              <a:t>någon</a:t>
            </a:r>
            <a:r>
              <a:rPr lang="sv-SE" sz="2400" dirty="0">
                <a:ea typeface="Roboto bold" panose="02000000000000000000" pitchFamily="2" charset="0"/>
                <a:cs typeface="Roboto bold" panose="02000000000000000000" pitchFamily="2" charset="0"/>
              </a:rPr>
              <a:t> skulle göra det.</a:t>
            </a:r>
            <a:br>
              <a:rPr lang="sv-SE" sz="2400" dirty="0">
                <a:ea typeface="Roboto bold" panose="02000000000000000000" pitchFamily="2" charset="0"/>
                <a:cs typeface="Roboto bold" panose="02000000000000000000" pitchFamily="2" charset="0"/>
              </a:rPr>
            </a:br>
            <a:br>
              <a:rPr lang="sv-SE" sz="2400" dirty="0">
                <a:ea typeface="Roboto bold" panose="02000000000000000000" pitchFamily="2" charset="0"/>
                <a:cs typeface="Roboto bold" panose="02000000000000000000" pitchFamily="2" charset="0"/>
              </a:rPr>
            </a:br>
            <a:r>
              <a:rPr lang="sv-SE" sz="2400" dirty="0">
                <a:latin typeface="Roboto bold" panose="02000000000000000000" pitchFamily="2" charset="0"/>
                <a:ea typeface="Roboto bold" panose="02000000000000000000" pitchFamily="2" charset="0"/>
                <a:cs typeface="Roboto bold" panose="02000000000000000000" pitchFamily="2" charset="0"/>
              </a:rPr>
              <a:t>Vem-som-helst</a:t>
            </a:r>
            <a:r>
              <a:rPr lang="sv-SE" sz="2400" dirty="0">
                <a:ea typeface="Roboto bold" panose="02000000000000000000" pitchFamily="2" charset="0"/>
                <a:cs typeface="Roboto bold" panose="02000000000000000000" pitchFamily="2" charset="0"/>
              </a:rPr>
              <a:t> hade kunnat göra det, men </a:t>
            </a:r>
            <a:r>
              <a:rPr lang="sv-SE" sz="2400" dirty="0">
                <a:latin typeface="Roboto bold" panose="02000000000000000000" pitchFamily="2" charset="0"/>
                <a:ea typeface="Roboto bold" panose="02000000000000000000" pitchFamily="2" charset="0"/>
                <a:cs typeface="Roboto bold" panose="02000000000000000000" pitchFamily="2" charset="0"/>
              </a:rPr>
              <a:t>ingen</a:t>
            </a:r>
            <a:r>
              <a:rPr lang="sv-SE" sz="2400" dirty="0">
                <a:ea typeface="Roboto bold" panose="02000000000000000000" pitchFamily="2" charset="0"/>
                <a:cs typeface="Roboto bold" panose="02000000000000000000" pitchFamily="2" charset="0"/>
              </a:rPr>
              <a:t> gjorde det.</a:t>
            </a:r>
            <a:br>
              <a:rPr lang="sv-SE" sz="2400" dirty="0">
                <a:ea typeface="Roboto bold" panose="02000000000000000000" pitchFamily="2" charset="0"/>
                <a:cs typeface="Roboto bold" panose="02000000000000000000" pitchFamily="2" charset="0"/>
              </a:rPr>
            </a:br>
            <a:br>
              <a:rPr lang="sv-SE" sz="2400" dirty="0">
                <a:ea typeface="Roboto bold" panose="02000000000000000000" pitchFamily="2" charset="0"/>
                <a:cs typeface="Roboto bold" panose="02000000000000000000" pitchFamily="2" charset="0"/>
              </a:rPr>
            </a:br>
            <a:r>
              <a:rPr lang="sv-SE" sz="2400" dirty="0">
                <a:latin typeface="Roboto bold" panose="02000000000000000000" pitchFamily="2" charset="0"/>
                <a:ea typeface="Roboto bold" panose="02000000000000000000" pitchFamily="2" charset="0"/>
                <a:cs typeface="Roboto bold" panose="02000000000000000000" pitchFamily="2" charset="0"/>
              </a:rPr>
              <a:t>Någon</a:t>
            </a:r>
            <a:r>
              <a:rPr lang="sv-SE" sz="2400" dirty="0">
                <a:ea typeface="Roboto bold" panose="02000000000000000000" pitchFamily="2" charset="0"/>
                <a:cs typeface="Roboto bold" panose="02000000000000000000" pitchFamily="2" charset="0"/>
              </a:rPr>
              <a:t> blev arg därför att det var </a:t>
            </a:r>
            <a:r>
              <a:rPr lang="sv-SE" sz="2400" dirty="0">
                <a:latin typeface="Roboto bold" panose="02000000000000000000" pitchFamily="2" charset="0"/>
                <a:ea typeface="Roboto bold" panose="02000000000000000000" pitchFamily="2" charset="0"/>
                <a:cs typeface="Roboto bold" panose="02000000000000000000" pitchFamily="2" charset="0"/>
              </a:rPr>
              <a:t>allas</a:t>
            </a:r>
            <a:r>
              <a:rPr lang="sv-SE" sz="2400" dirty="0">
                <a:ea typeface="Roboto bold" panose="02000000000000000000" pitchFamily="2" charset="0"/>
                <a:cs typeface="Roboto bold" panose="02000000000000000000" pitchFamily="2" charset="0"/>
              </a:rPr>
              <a:t> uppgift.</a:t>
            </a:r>
            <a:br>
              <a:rPr lang="sv-SE" sz="2400" dirty="0">
                <a:ea typeface="Roboto bold" panose="02000000000000000000" pitchFamily="2" charset="0"/>
                <a:cs typeface="Roboto bold" panose="02000000000000000000" pitchFamily="2" charset="0"/>
              </a:rPr>
            </a:br>
            <a:br>
              <a:rPr lang="sv-SE" sz="2400" dirty="0">
                <a:ea typeface="Roboto bold" panose="02000000000000000000" pitchFamily="2" charset="0"/>
                <a:cs typeface="Roboto bold" panose="02000000000000000000" pitchFamily="2" charset="0"/>
              </a:rPr>
            </a:br>
            <a:r>
              <a:rPr lang="sv-SE" sz="2400" dirty="0">
                <a:latin typeface="Roboto bold" panose="02000000000000000000" pitchFamily="2" charset="0"/>
                <a:ea typeface="Roboto bold" panose="02000000000000000000" pitchFamily="2" charset="0"/>
                <a:cs typeface="Roboto bold" panose="02000000000000000000" pitchFamily="2" charset="0"/>
              </a:rPr>
              <a:t>Alla</a:t>
            </a:r>
            <a:r>
              <a:rPr lang="sv-SE" sz="2400" dirty="0">
                <a:ea typeface="Roboto bold" panose="02000000000000000000" pitchFamily="2" charset="0"/>
                <a:cs typeface="Roboto bold" panose="02000000000000000000" pitchFamily="2" charset="0"/>
              </a:rPr>
              <a:t> trodde att </a:t>
            </a:r>
            <a:r>
              <a:rPr lang="sv-SE" sz="2400" dirty="0">
                <a:latin typeface="Roboto bold" panose="02000000000000000000" pitchFamily="2" charset="0"/>
                <a:ea typeface="Roboto bold" panose="02000000000000000000" pitchFamily="2" charset="0"/>
                <a:cs typeface="Roboto bold" panose="02000000000000000000" pitchFamily="2" charset="0"/>
              </a:rPr>
              <a:t>vem-som-helst</a:t>
            </a:r>
            <a:r>
              <a:rPr lang="sv-SE" sz="2400" dirty="0">
                <a:ea typeface="Roboto bold" panose="02000000000000000000" pitchFamily="2" charset="0"/>
                <a:cs typeface="Roboto bold" panose="02000000000000000000" pitchFamily="2" charset="0"/>
              </a:rPr>
              <a:t> kunde göra det, men i</a:t>
            </a:r>
            <a:r>
              <a:rPr lang="sv-SE" sz="2400" dirty="0">
                <a:latin typeface="Roboto bold" panose="02000000000000000000" pitchFamily="2" charset="0"/>
                <a:ea typeface="Roboto bold" panose="02000000000000000000" pitchFamily="2" charset="0"/>
                <a:cs typeface="Roboto bold" panose="02000000000000000000" pitchFamily="2" charset="0"/>
              </a:rPr>
              <a:t>ngen</a:t>
            </a:r>
            <a:r>
              <a:rPr lang="sv-SE" sz="2400" dirty="0">
                <a:ea typeface="Roboto bold" panose="02000000000000000000" pitchFamily="2" charset="0"/>
                <a:cs typeface="Roboto bold" panose="02000000000000000000" pitchFamily="2" charset="0"/>
              </a:rPr>
              <a:t> insåg att </a:t>
            </a:r>
            <a:r>
              <a:rPr lang="sv-SE" sz="2400" dirty="0">
                <a:latin typeface="Roboto bold" panose="02000000000000000000" pitchFamily="2" charset="0"/>
                <a:ea typeface="Roboto bold" panose="02000000000000000000" pitchFamily="2" charset="0"/>
                <a:cs typeface="Roboto bold" panose="02000000000000000000" pitchFamily="2" charset="0"/>
              </a:rPr>
              <a:t>alla</a:t>
            </a:r>
            <a:r>
              <a:rPr lang="sv-SE" sz="2400" dirty="0">
                <a:ea typeface="Roboto bold" panose="02000000000000000000" pitchFamily="2" charset="0"/>
                <a:cs typeface="Roboto bold" panose="02000000000000000000" pitchFamily="2" charset="0"/>
              </a:rPr>
              <a:t> skulle strunta i det.</a:t>
            </a:r>
            <a:br>
              <a:rPr lang="sv-SE" sz="2400" dirty="0">
                <a:ea typeface="Roboto bold" panose="02000000000000000000" pitchFamily="2" charset="0"/>
                <a:cs typeface="Roboto bold" panose="02000000000000000000" pitchFamily="2" charset="0"/>
              </a:rPr>
            </a:br>
            <a:br>
              <a:rPr lang="sv-SE" sz="2400" dirty="0">
                <a:ea typeface="Roboto bold" panose="02000000000000000000" pitchFamily="2" charset="0"/>
                <a:cs typeface="Roboto bold" panose="02000000000000000000" pitchFamily="2" charset="0"/>
              </a:rPr>
            </a:br>
            <a:r>
              <a:rPr lang="sv-SE" sz="2400" dirty="0">
                <a:ea typeface="Roboto bold" panose="02000000000000000000" pitchFamily="2" charset="0"/>
                <a:cs typeface="Roboto bold" panose="02000000000000000000" pitchFamily="2" charset="0"/>
              </a:rPr>
              <a:t>Det hela slutade med att </a:t>
            </a:r>
            <a:r>
              <a:rPr lang="sv-SE" sz="2400" dirty="0">
                <a:latin typeface="Roboto bold" panose="02000000000000000000" pitchFamily="2" charset="0"/>
                <a:ea typeface="Roboto bold" panose="02000000000000000000" pitchFamily="2" charset="0"/>
                <a:cs typeface="Roboto bold" panose="02000000000000000000" pitchFamily="2" charset="0"/>
              </a:rPr>
              <a:t>alla</a:t>
            </a:r>
            <a:r>
              <a:rPr lang="sv-SE" sz="2400" dirty="0">
                <a:ea typeface="Roboto bold" panose="02000000000000000000" pitchFamily="2" charset="0"/>
                <a:cs typeface="Roboto bold" panose="02000000000000000000" pitchFamily="2" charset="0"/>
              </a:rPr>
              <a:t> skyllde på </a:t>
            </a:r>
            <a:r>
              <a:rPr lang="sv-SE" sz="2400" dirty="0">
                <a:latin typeface="Roboto bold" panose="02000000000000000000" pitchFamily="2" charset="0"/>
                <a:ea typeface="Roboto bold" panose="02000000000000000000" pitchFamily="2" charset="0"/>
                <a:cs typeface="Roboto bold" panose="02000000000000000000" pitchFamily="2" charset="0"/>
              </a:rPr>
              <a:t>någon</a:t>
            </a:r>
            <a:r>
              <a:rPr lang="sv-SE" sz="2400" dirty="0">
                <a:ea typeface="Roboto bold" panose="02000000000000000000" pitchFamily="2" charset="0"/>
                <a:cs typeface="Roboto bold" panose="02000000000000000000" pitchFamily="2" charset="0"/>
              </a:rPr>
              <a:t>, när </a:t>
            </a:r>
            <a:r>
              <a:rPr lang="sv-SE" sz="2400" dirty="0">
                <a:latin typeface="Roboto bold" panose="02000000000000000000" pitchFamily="2" charset="0"/>
                <a:ea typeface="Roboto bold" panose="02000000000000000000" pitchFamily="2" charset="0"/>
                <a:cs typeface="Roboto bold" panose="02000000000000000000" pitchFamily="2" charset="0"/>
              </a:rPr>
              <a:t>ingen</a:t>
            </a:r>
            <a:r>
              <a:rPr lang="sv-SE" sz="2400" dirty="0">
                <a:ea typeface="Roboto bold" panose="02000000000000000000" pitchFamily="2" charset="0"/>
                <a:cs typeface="Roboto bold" panose="02000000000000000000" pitchFamily="2" charset="0"/>
              </a:rPr>
              <a:t> gjorde vad </a:t>
            </a:r>
            <a:r>
              <a:rPr lang="sv-SE" sz="2400" dirty="0">
                <a:latin typeface="Roboto bold" panose="02000000000000000000" pitchFamily="2" charset="0"/>
                <a:ea typeface="Roboto bold" panose="02000000000000000000" pitchFamily="2" charset="0"/>
                <a:cs typeface="Roboto bold" panose="02000000000000000000" pitchFamily="2" charset="0"/>
              </a:rPr>
              <a:t>vem-som-helst</a:t>
            </a:r>
            <a:r>
              <a:rPr lang="sv-SE" sz="2400" dirty="0">
                <a:ea typeface="Roboto bold" panose="02000000000000000000" pitchFamily="2" charset="0"/>
                <a:cs typeface="Roboto bold" panose="02000000000000000000" pitchFamily="2" charset="0"/>
              </a:rPr>
              <a:t> kunde ha gjort!"</a:t>
            </a:r>
          </a:p>
        </p:txBody>
      </p:sp>
    </p:spTree>
    <p:extLst>
      <p:ext uri="{BB962C8B-B14F-4D97-AF65-F5344CB8AC3E}">
        <p14:creationId xmlns:p14="http://schemas.microsoft.com/office/powerpoint/2010/main" val="2384437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440000"/>
            <a:ext cx="9576883" cy="567811"/>
          </a:xfrm>
        </p:spPr>
        <p:txBody>
          <a:bodyPr/>
          <a:lstStyle/>
          <a:p>
            <a:pPr marL="285750" indent="-285750">
              <a:buFont typeface="Arial" panose="020B0604020202020204" pitchFamily="34" charset="0"/>
              <a:buChar char="•"/>
            </a:pPr>
            <a:endParaRPr lang="sv-SE" dirty="0">
              <a:ea typeface="Roboto bold" panose="02000000000000000000" pitchFamily="2" charset="0"/>
              <a:cs typeface="Roboto bold" panose="02000000000000000000" pitchFamily="2" charset="0"/>
            </a:endParaRP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p:txBody>
          <a:bodyPr/>
          <a:lstStyle/>
          <a:p>
            <a:r>
              <a:rPr lang="sv-SE" dirty="0"/>
              <a:t>Tänkbara övningar</a:t>
            </a:r>
          </a:p>
        </p:txBody>
      </p:sp>
    </p:spTree>
    <p:extLst>
      <p:ext uri="{BB962C8B-B14F-4D97-AF65-F5344CB8AC3E}">
        <p14:creationId xmlns:p14="http://schemas.microsoft.com/office/powerpoint/2010/main" val="2085160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295621"/>
            <a:ext cx="9857456" cy="5399903"/>
          </a:xfrm>
        </p:spPr>
        <p:txBody>
          <a:bodyPr/>
          <a:lstStyle/>
          <a:p>
            <a:r>
              <a:rPr lang="sv-SE" sz="1800" dirty="0">
                <a:latin typeface="Roboto bold" panose="02000000000000000000" pitchFamily="2" charset="0"/>
                <a:ea typeface="Roboto bold" panose="02000000000000000000" pitchFamily="2" charset="0"/>
                <a:cs typeface="Roboto bold" panose="02000000000000000000" pitchFamily="2" charset="0"/>
              </a:rPr>
              <a:t>Ett bra sätt att få en bild av ert nuläge är att göra en självskattning</a:t>
            </a:r>
          </a:p>
          <a:p>
            <a:pPr marL="342900" indent="-342900">
              <a:buFont typeface="+mj-lt"/>
              <a:buAutoNum type="arabicPeriod"/>
            </a:pPr>
            <a:r>
              <a:rPr lang="sv-SE" sz="1800" dirty="0"/>
              <a:t>Välj ut några personer från verksamheten och gå igenom matriserna och frågorna tillsammans. </a:t>
            </a:r>
          </a:p>
          <a:p>
            <a:pPr marL="342900" indent="-342900">
              <a:buFont typeface="+mj-lt"/>
              <a:buAutoNum type="arabicPeriod"/>
            </a:pPr>
            <a:r>
              <a:rPr lang="sv-SE" sz="1800" dirty="0"/>
              <a:t>Markera med siffror i matriserna i vilken utsträckning följande påståenden stämmer för er verksamhet. </a:t>
            </a:r>
          </a:p>
          <a:p>
            <a:pPr marL="342900" indent="-342900">
              <a:buFont typeface="+mj-lt"/>
              <a:buAutoNum type="arabicPeriod"/>
            </a:pPr>
            <a:r>
              <a:rPr lang="sv-SE" sz="1800" dirty="0"/>
              <a:t>Räkna ihop siffrorna i matrisen och diskutera resultatet. När ni gått igenom listan har ni en bild över vilka områden som är era styrkor och vad ni behöver utveckla. Gör gärna en plan för hur det ska gå till. Resultaten kan också lyftas i era verksamhetsdialoger.</a:t>
            </a:r>
          </a:p>
          <a:p>
            <a:pPr marL="342900" indent="-342900">
              <a:buFont typeface="+mj-lt"/>
              <a:buAutoNum type="arabicPeriod"/>
            </a:pPr>
            <a:endParaRPr lang="sv-SE" sz="1800" dirty="0">
              <a:solidFill>
                <a:srgbClr val="000000"/>
              </a:solidFill>
              <a:latin typeface="Arial" panose="020B0604020202020204" pitchFamily="34" charset="0"/>
            </a:endParaRPr>
          </a:p>
          <a:p>
            <a:pPr marL="285750" indent="-285750" fontAlgn="ctr">
              <a:buFont typeface="Arial" panose="020B0604020202020204" pitchFamily="34" charset="0"/>
              <a:buChar char="•"/>
            </a:pPr>
            <a:r>
              <a:rPr lang="sv-SE" dirty="0">
                <a:latin typeface="Roboto Light" panose="02000000000000000000" pitchFamily="2" charset="0"/>
              </a:rPr>
              <a:t>Genom att räkna samman poängen för varje område (horisontellt) kan ni se vilka diskrimineringsgrunder/områden ni behöver jobbar mer med.</a:t>
            </a:r>
          </a:p>
          <a:p>
            <a:pPr marL="285750" indent="-285750" fontAlgn="ctr">
              <a:buFont typeface="Arial" panose="020B0604020202020204" pitchFamily="34" charset="0"/>
              <a:buChar char="•"/>
            </a:pPr>
            <a:r>
              <a:rPr lang="sv-SE" dirty="0">
                <a:latin typeface="Roboto Light" panose="02000000000000000000" pitchFamily="2" charset="0"/>
              </a:rPr>
              <a:t>Genom att räkna samman poängen för varje rad (vertikalt) kan ni se vilka processer ni behöver jobba mer med. </a:t>
            </a:r>
          </a:p>
          <a:p>
            <a:pPr marL="457200" indent="-457200">
              <a:buFont typeface="+mj-lt"/>
              <a:buAutoNum type="arabicPeriod"/>
            </a:pPr>
            <a:endParaRPr lang="sv-SE" sz="1800" dirty="0">
              <a:solidFill>
                <a:srgbClr val="000000"/>
              </a:solidFill>
              <a:latin typeface="Arial" panose="020B0604020202020204" pitchFamily="34" charset="0"/>
            </a:endParaRPr>
          </a:p>
          <a:p>
            <a:endParaRPr lang="sv-SE" dirty="0"/>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a:xfrm>
            <a:off x="874713" y="728746"/>
            <a:ext cx="10464000" cy="553998"/>
          </a:xfrm>
        </p:spPr>
        <p:txBody>
          <a:bodyPr/>
          <a:lstStyle/>
          <a:p>
            <a:r>
              <a:rPr lang="sv-SE" dirty="0"/>
              <a:t>Självskattning</a:t>
            </a:r>
          </a:p>
        </p:txBody>
      </p:sp>
    </p:spTree>
    <p:extLst>
      <p:ext uri="{BB962C8B-B14F-4D97-AF65-F5344CB8AC3E}">
        <p14:creationId xmlns:p14="http://schemas.microsoft.com/office/powerpoint/2010/main" val="2687664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218E844-DB2A-4652-6E83-672684C4D744}"/>
              </a:ext>
            </a:extLst>
          </p:cNvPr>
          <p:cNvSpPr>
            <a:spLocks noGrp="1"/>
          </p:cNvSpPr>
          <p:nvPr>
            <p:ph type="body" sz="half" idx="2"/>
          </p:nvPr>
        </p:nvSpPr>
        <p:spPr/>
        <p:txBody>
          <a:bodyPr/>
          <a:lstStyle/>
          <a:p>
            <a:endParaRPr lang="sv-SE"/>
          </a:p>
        </p:txBody>
      </p:sp>
      <p:sp>
        <p:nvSpPr>
          <p:cNvPr id="3" name="Rubrik 2">
            <a:extLst>
              <a:ext uri="{FF2B5EF4-FFF2-40B4-BE49-F238E27FC236}">
                <a16:creationId xmlns:a16="http://schemas.microsoft.com/office/drawing/2014/main" id="{DDEA04A2-83BC-DCE0-9C8D-1FF8773A7F14}"/>
              </a:ext>
            </a:extLst>
          </p:cNvPr>
          <p:cNvSpPr>
            <a:spLocks noGrp="1"/>
          </p:cNvSpPr>
          <p:nvPr>
            <p:ph type="ctrTitle"/>
          </p:nvPr>
        </p:nvSpPr>
        <p:spPr/>
        <p:txBody>
          <a:bodyPr/>
          <a:lstStyle/>
          <a:p>
            <a:endParaRPr lang="sv-SE"/>
          </a:p>
        </p:txBody>
      </p:sp>
      <p:graphicFrame>
        <p:nvGraphicFramePr>
          <p:cNvPr id="4" name="Tabell 3">
            <a:extLst>
              <a:ext uri="{FF2B5EF4-FFF2-40B4-BE49-F238E27FC236}">
                <a16:creationId xmlns:a16="http://schemas.microsoft.com/office/drawing/2014/main" id="{8182A9CD-5883-2C78-A625-A96B6A4D3C79}"/>
              </a:ext>
            </a:extLst>
          </p:cNvPr>
          <p:cNvGraphicFramePr>
            <a:graphicFrameLocks noGrp="1"/>
          </p:cNvGraphicFramePr>
          <p:nvPr>
            <p:extLst>
              <p:ext uri="{D42A27DB-BD31-4B8C-83A1-F6EECF244321}">
                <p14:modId xmlns:p14="http://schemas.microsoft.com/office/powerpoint/2010/main" val="2038072943"/>
              </p:ext>
            </p:extLst>
          </p:nvPr>
        </p:nvGraphicFramePr>
        <p:xfrm>
          <a:off x="202476" y="215879"/>
          <a:ext cx="11787048" cy="6762514"/>
        </p:xfrm>
        <a:graphic>
          <a:graphicData uri="http://schemas.openxmlformats.org/drawingml/2006/table">
            <a:tbl>
              <a:tblPr/>
              <a:tblGrid>
                <a:gridCol w="1961874">
                  <a:extLst>
                    <a:ext uri="{9D8B030D-6E8A-4147-A177-3AD203B41FA5}">
                      <a16:colId xmlns:a16="http://schemas.microsoft.com/office/drawing/2014/main" val="4110658385"/>
                    </a:ext>
                  </a:extLst>
                </a:gridCol>
                <a:gridCol w="1091686">
                  <a:extLst>
                    <a:ext uri="{9D8B030D-6E8A-4147-A177-3AD203B41FA5}">
                      <a16:colId xmlns:a16="http://schemas.microsoft.com/office/drawing/2014/main" val="1220116682"/>
                    </a:ext>
                  </a:extLst>
                </a:gridCol>
                <a:gridCol w="1091686">
                  <a:extLst>
                    <a:ext uri="{9D8B030D-6E8A-4147-A177-3AD203B41FA5}">
                      <a16:colId xmlns:a16="http://schemas.microsoft.com/office/drawing/2014/main" val="557095701"/>
                    </a:ext>
                  </a:extLst>
                </a:gridCol>
                <a:gridCol w="1091686">
                  <a:extLst>
                    <a:ext uri="{9D8B030D-6E8A-4147-A177-3AD203B41FA5}">
                      <a16:colId xmlns:a16="http://schemas.microsoft.com/office/drawing/2014/main" val="2319776214"/>
                    </a:ext>
                  </a:extLst>
                </a:gridCol>
                <a:gridCol w="1091686">
                  <a:extLst>
                    <a:ext uri="{9D8B030D-6E8A-4147-A177-3AD203B41FA5}">
                      <a16:colId xmlns:a16="http://schemas.microsoft.com/office/drawing/2014/main" val="804611096"/>
                    </a:ext>
                  </a:extLst>
                </a:gridCol>
                <a:gridCol w="1091686">
                  <a:extLst>
                    <a:ext uri="{9D8B030D-6E8A-4147-A177-3AD203B41FA5}">
                      <a16:colId xmlns:a16="http://schemas.microsoft.com/office/drawing/2014/main" val="901662740"/>
                    </a:ext>
                  </a:extLst>
                </a:gridCol>
                <a:gridCol w="1091686">
                  <a:extLst>
                    <a:ext uri="{9D8B030D-6E8A-4147-A177-3AD203B41FA5}">
                      <a16:colId xmlns:a16="http://schemas.microsoft.com/office/drawing/2014/main" val="1566384857"/>
                    </a:ext>
                  </a:extLst>
                </a:gridCol>
                <a:gridCol w="1091686">
                  <a:extLst>
                    <a:ext uri="{9D8B030D-6E8A-4147-A177-3AD203B41FA5}">
                      <a16:colId xmlns:a16="http://schemas.microsoft.com/office/drawing/2014/main" val="405384127"/>
                    </a:ext>
                  </a:extLst>
                </a:gridCol>
                <a:gridCol w="1091686">
                  <a:extLst>
                    <a:ext uri="{9D8B030D-6E8A-4147-A177-3AD203B41FA5}">
                      <a16:colId xmlns:a16="http://schemas.microsoft.com/office/drawing/2014/main" val="3071884947"/>
                    </a:ext>
                  </a:extLst>
                </a:gridCol>
                <a:gridCol w="1091686">
                  <a:extLst>
                    <a:ext uri="{9D8B030D-6E8A-4147-A177-3AD203B41FA5}">
                      <a16:colId xmlns:a16="http://schemas.microsoft.com/office/drawing/2014/main" val="2661368294"/>
                    </a:ext>
                  </a:extLst>
                </a:gridCol>
              </a:tblGrid>
              <a:tr h="386582">
                <a:tc>
                  <a:txBody>
                    <a:bodyPr/>
                    <a:lstStyle/>
                    <a:p>
                      <a:pPr algn="l" fontAlgn="ctr"/>
                      <a:r>
                        <a:rPr lang="sv-SE" sz="1100" b="0" i="0" u="none" strike="noStrike">
                          <a:solidFill>
                            <a:srgbClr val="FFFFFF"/>
                          </a:solidFill>
                          <a:effectLst/>
                          <a:latin typeface="Arial" panose="020B0604020202020204" pitchFamily="34" charset="0"/>
                        </a:rPr>
                        <a:t> Markera med 1-5</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1380"/>
                    </a:solidFill>
                  </a:tcPr>
                </a:tc>
                <a:tc>
                  <a:txBody>
                    <a:bodyPr/>
                    <a:lstStyle/>
                    <a:p>
                      <a:pPr algn="ctr" fontAlgn="ctr"/>
                      <a:r>
                        <a:rPr lang="sv-SE" sz="1100" b="0" i="0" u="none" strike="noStrike">
                          <a:solidFill>
                            <a:srgbClr val="FFFFFF"/>
                          </a:solidFill>
                          <a:effectLst/>
                          <a:latin typeface="Arial" panose="020B0604020202020204" pitchFamily="34" charset="0"/>
                        </a:rPr>
                        <a:t>HBTQ</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1380"/>
                    </a:solidFill>
                  </a:tcPr>
                </a:tc>
                <a:tc>
                  <a:txBody>
                    <a:bodyPr/>
                    <a:lstStyle/>
                    <a:p>
                      <a:pPr algn="ctr" fontAlgn="ctr"/>
                      <a:r>
                        <a:rPr lang="sv-SE" sz="1100" b="0" i="0" u="none" strike="noStrike" dirty="0">
                          <a:solidFill>
                            <a:srgbClr val="FFFFFF"/>
                          </a:solidFill>
                          <a:effectLst/>
                          <a:latin typeface="Arial" panose="020B0604020202020204" pitchFamily="34" charset="0"/>
                        </a:rPr>
                        <a:t>Barns rättigheter</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1380"/>
                    </a:solidFill>
                  </a:tcPr>
                </a:tc>
                <a:tc>
                  <a:txBody>
                    <a:bodyPr/>
                    <a:lstStyle/>
                    <a:p>
                      <a:pPr algn="ctr" fontAlgn="ctr"/>
                      <a:r>
                        <a:rPr lang="sv-SE" sz="1100" b="0" i="0" u="none" strike="noStrike">
                          <a:solidFill>
                            <a:srgbClr val="FFFFFF"/>
                          </a:solidFill>
                          <a:effectLst/>
                          <a:latin typeface="Arial" panose="020B0604020202020204" pitchFamily="34" charset="0"/>
                        </a:rPr>
                        <a:t>Äldres rättigheter</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1380"/>
                    </a:solidFill>
                  </a:tcPr>
                </a:tc>
                <a:tc>
                  <a:txBody>
                    <a:bodyPr/>
                    <a:lstStyle/>
                    <a:p>
                      <a:pPr algn="ctr" fontAlgn="ctr"/>
                      <a:r>
                        <a:rPr lang="sv-SE" sz="1100" b="0" i="0" u="none" strike="noStrike">
                          <a:solidFill>
                            <a:srgbClr val="FFFFFF"/>
                          </a:solidFill>
                          <a:effectLst/>
                          <a:latin typeface="Arial" panose="020B0604020202020204" pitchFamily="34" charset="0"/>
                        </a:rPr>
                        <a:t>Jämställdhet</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1380"/>
                    </a:solidFill>
                  </a:tcPr>
                </a:tc>
                <a:tc>
                  <a:txBody>
                    <a:bodyPr/>
                    <a:lstStyle/>
                    <a:p>
                      <a:pPr algn="ctr" fontAlgn="ctr"/>
                      <a:r>
                        <a:rPr lang="sv-SE" sz="1100" b="0" i="0" u="none" strike="noStrike">
                          <a:solidFill>
                            <a:srgbClr val="FFFFFF"/>
                          </a:solidFill>
                          <a:effectLst/>
                          <a:latin typeface="Arial" panose="020B0604020202020204" pitchFamily="34" charset="0"/>
                        </a:rPr>
                        <a:t>Tillgänglighet</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1380"/>
                    </a:solidFill>
                  </a:tcPr>
                </a:tc>
                <a:tc>
                  <a:txBody>
                    <a:bodyPr/>
                    <a:lstStyle/>
                    <a:p>
                      <a:pPr algn="ctr" fontAlgn="ctr"/>
                      <a:r>
                        <a:rPr lang="sv-SE" sz="1100" b="0" i="0" u="none" strike="noStrike">
                          <a:solidFill>
                            <a:srgbClr val="FFFFFF"/>
                          </a:solidFill>
                          <a:effectLst/>
                          <a:latin typeface="Arial" panose="020B0604020202020204" pitchFamily="34" charset="0"/>
                        </a:rPr>
                        <a:t>Antirasism</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1380"/>
                    </a:solidFill>
                  </a:tcPr>
                </a:tc>
                <a:tc>
                  <a:txBody>
                    <a:bodyPr/>
                    <a:lstStyle/>
                    <a:p>
                      <a:pPr algn="ctr" fontAlgn="ctr"/>
                      <a:r>
                        <a:rPr lang="sv-SE" sz="1100" b="0" i="0" u="none" strike="noStrike">
                          <a:solidFill>
                            <a:srgbClr val="FFFFFF"/>
                          </a:solidFill>
                          <a:effectLst/>
                          <a:latin typeface="Arial" panose="020B0604020202020204" pitchFamily="34" charset="0"/>
                        </a:rPr>
                        <a:t>Jämlik socioekonomi</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1380"/>
                    </a:solidFill>
                  </a:tcPr>
                </a:tc>
                <a:tc>
                  <a:txBody>
                    <a:bodyPr/>
                    <a:lstStyle/>
                    <a:p>
                      <a:pPr algn="ctr" fontAlgn="ctr"/>
                      <a:r>
                        <a:rPr lang="sv-SE" sz="1100" b="0" i="0" u="none" strike="noStrike">
                          <a:solidFill>
                            <a:srgbClr val="FFFFFF"/>
                          </a:solidFill>
                          <a:effectLst/>
                          <a:latin typeface="Arial" panose="020B0604020202020204" pitchFamily="34" charset="0"/>
                        </a:rPr>
                        <a:t>Lika möjligheter*</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1380"/>
                    </a:solidFill>
                  </a:tcPr>
                </a:tc>
                <a:tc>
                  <a:txBody>
                    <a:bodyPr/>
                    <a:lstStyle/>
                    <a:p>
                      <a:pPr algn="ctr" fontAlgn="ctr"/>
                      <a:r>
                        <a:rPr lang="sv-SE" sz="1100" b="0" i="0" u="none" strike="noStrike">
                          <a:solidFill>
                            <a:srgbClr val="FFFFFF"/>
                          </a:solidFill>
                          <a:effectLst/>
                          <a:latin typeface="Arial" panose="020B0604020202020204" pitchFamily="34" charset="0"/>
                        </a:rPr>
                        <a:t>Summa     (max 40)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1380"/>
                    </a:solidFill>
                  </a:tcPr>
                </a:tc>
                <a:extLst>
                  <a:ext uri="{0D108BD9-81ED-4DB2-BD59-A6C34878D82A}">
                    <a16:rowId xmlns:a16="http://schemas.microsoft.com/office/drawing/2014/main" val="716541849"/>
                  </a:ext>
                </a:extLst>
              </a:tr>
              <a:tr h="591847">
                <a:tc>
                  <a:txBody>
                    <a:bodyPr/>
                    <a:lstStyle/>
                    <a:p>
                      <a:pPr algn="l" fontAlgn="ctr"/>
                      <a:r>
                        <a:rPr lang="sv-SE" sz="1100" b="0" i="0" u="none" strike="noStrike">
                          <a:solidFill>
                            <a:srgbClr val="000000"/>
                          </a:solidFill>
                          <a:effectLst/>
                          <a:latin typeface="Arial" panose="020B0604020202020204" pitchFamily="34" charset="0"/>
                        </a:rPr>
                        <a:t>Vi har med området i nulägesbild, planering och uppföljning</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dirty="0">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974945703"/>
                  </a:ext>
                </a:extLst>
              </a:tr>
              <a:tr h="769473">
                <a:tc>
                  <a:txBody>
                    <a:bodyPr/>
                    <a:lstStyle/>
                    <a:p>
                      <a:pPr algn="l" fontAlgn="ctr"/>
                      <a:r>
                        <a:rPr lang="sv-SE" sz="1100" b="0" i="0" u="none" strike="noStrike">
                          <a:solidFill>
                            <a:srgbClr val="000000"/>
                          </a:solidFill>
                          <a:effectLst/>
                          <a:latin typeface="Arial" panose="020B0604020202020204" pitchFamily="34" charset="0"/>
                        </a:rPr>
                        <a:t>Vi mäter och följer upp området med hjälp av statistik och andra underlag</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2972992406"/>
                  </a:ext>
                </a:extLst>
              </a:tr>
              <a:tr h="769473">
                <a:tc>
                  <a:txBody>
                    <a:bodyPr/>
                    <a:lstStyle/>
                    <a:p>
                      <a:pPr algn="l" fontAlgn="ctr"/>
                      <a:r>
                        <a:rPr lang="sv-SE" sz="1100" b="0" i="0" u="none" strike="noStrike">
                          <a:solidFill>
                            <a:srgbClr val="000000"/>
                          </a:solidFill>
                          <a:effectLst/>
                          <a:latin typeface="Arial" panose="020B0604020202020204" pitchFamily="34" charset="0"/>
                        </a:rPr>
                        <a:t>Vi analyserar området i beslutsunderlag, verksamhetsdialog och rapporter</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4194911538"/>
                  </a:ext>
                </a:extLst>
              </a:tr>
              <a:tr h="769473">
                <a:tc>
                  <a:txBody>
                    <a:bodyPr/>
                    <a:lstStyle/>
                    <a:p>
                      <a:pPr algn="l" fontAlgn="ctr"/>
                      <a:r>
                        <a:rPr lang="sv-SE" sz="1100" b="0" i="0" u="none" strike="noStrike">
                          <a:solidFill>
                            <a:srgbClr val="000000"/>
                          </a:solidFill>
                          <a:effectLst/>
                          <a:latin typeface="Arial" panose="020B0604020202020204" pitchFamily="34" charset="0"/>
                        </a:rPr>
                        <a:t>Vi har åstadkommit konkreta och hållbara förbättringar inom området</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dirty="0">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1475117042"/>
                  </a:ext>
                </a:extLst>
              </a:tr>
              <a:tr h="591847">
                <a:tc>
                  <a:txBody>
                    <a:bodyPr/>
                    <a:lstStyle/>
                    <a:p>
                      <a:pPr algn="l" fontAlgn="ctr"/>
                      <a:r>
                        <a:rPr lang="sv-SE" sz="1100" b="0" i="0" u="none" strike="noStrike">
                          <a:solidFill>
                            <a:srgbClr val="000000"/>
                          </a:solidFill>
                          <a:effectLst/>
                          <a:latin typeface="Arial" panose="020B0604020202020204" pitchFamily="34" charset="0"/>
                        </a:rPr>
                        <a:t>Vi säkerställer att vi har kompetens och stöd att arbeta med området</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3140728589"/>
                  </a:ext>
                </a:extLst>
              </a:tr>
              <a:tr h="591847">
                <a:tc>
                  <a:txBody>
                    <a:bodyPr/>
                    <a:lstStyle/>
                    <a:p>
                      <a:pPr algn="l" fontAlgn="ctr"/>
                      <a:r>
                        <a:rPr lang="sv-SE" sz="1100" b="0" i="0" u="none" strike="noStrike">
                          <a:solidFill>
                            <a:srgbClr val="000000"/>
                          </a:solidFill>
                          <a:effectLst/>
                          <a:latin typeface="Arial" panose="020B0604020202020204" pitchFamily="34" charset="0"/>
                        </a:rPr>
                        <a:t>Vi lyfter området i samarbetet med externa aktörer</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4130794610"/>
                  </a:ext>
                </a:extLst>
              </a:tr>
              <a:tr h="769473">
                <a:tc>
                  <a:txBody>
                    <a:bodyPr/>
                    <a:lstStyle/>
                    <a:p>
                      <a:pPr algn="l" fontAlgn="ctr"/>
                      <a:r>
                        <a:rPr lang="sv-SE" sz="1100" b="0" i="0" u="none" strike="noStrike">
                          <a:solidFill>
                            <a:srgbClr val="000000"/>
                          </a:solidFill>
                          <a:effectLst/>
                          <a:latin typeface="Arial" panose="020B0604020202020204" pitchFamily="34" charset="0"/>
                        </a:rPr>
                        <a:t>Vi pratar med rättighetsbärarna om behov och erfarenheter inom området</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1942035011"/>
                  </a:ext>
                </a:extLst>
              </a:tr>
              <a:tr h="591847">
                <a:tc>
                  <a:txBody>
                    <a:bodyPr/>
                    <a:lstStyle/>
                    <a:p>
                      <a:pPr algn="l" fontAlgn="ctr"/>
                      <a:r>
                        <a:rPr lang="sv-SE" sz="1100" b="0" i="0" u="none" strike="noStrike">
                          <a:solidFill>
                            <a:srgbClr val="000000"/>
                          </a:solidFill>
                          <a:effectLst/>
                          <a:latin typeface="Arial" panose="020B0604020202020204" pitchFamily="34" charset="0"/>
                        </a:rPr>
                        <a:t>Vi har testat nya idéer/insatser inom området (innovation)</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4209317279"/>
                  </a:ext>
                </a:extLst>
              </a:tr>
              <a:tr h="591847">
                <a:tc>
                  <a:txBody>
                    <a:bodyPr/>
                    <a:lstStyle/>
                    <a:p>
                      <a:pPr algn="l" fontAlgn="ctr"/>
                      <a:r>
                        <a:rPr lang="sv-SE" sz="1100" b="0" i="0" u="none" strike="noStrike">
                          <a:solidFill>
                            <a:srgbClr val="000000"/>
                          </a:solidFill>
                          <a:effectLst/>
                          <a:latin typeface="Arial" panose="020B0604020202020204" pitchFamily="34" charset="0"/>
                        </a:rPr>
                        <a:t>Summa</a:t>
                      </a:r>
                      <a:r>
                        <a:rPr lang="sv-SE" sz="1100" b="1" i="0" u="none" strike="noStrike">
                          <a:solidFill>
                            <a:srgbClr val="000000"/>
                          </a:solidFill>
                          <a:effectLst/>
                          <a:latin typeface="Arial" panose="020B0604020202020204" pitchFamily="34" charset="0"/>
                        </a:rPr>
                        <a:t> </a:t>
                      </a:r>
                      <a:r>
                        <a:rPr lang="sv-SE" sz="1100" b="0" i="0" u="none" strike="noStrike">
                          <a:solidFill>
                            <a:srgbClr val="000000"/>
                          </a:solidFill>
                          <a:effectLst/>
                          <a:latin typeface="Arial" panose="020B0604020202020204" pitchFamily="34" charset="0"/>
                        </a:rPr>
                        <a:t>(max 35)</a:t>
                      </a:r>
                      <a:endParaRPr lang="sv-SE" sz="1100" b="1" i="0" u="none" strike="noStrike">
                        <a:solidFill>
                          <a:srgbClr val="000000"/>
                        </a:solidFill>
                        <a:effectLst/>
                        <a:latin typeface="Arial" panose="020B0604020202020204" pitchFamily="34" charset="0"/>
                      </a:endParaRP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sv-SE" sz="1100" b="0" i="0" u="none" strike="noStrike">
                          <a:solidFill>
                            <a:srgbClr val="000000"/>
                          </a:solidFill>
                          <a:effectLst/>
                          <a:latin typeface="Arial" panose="020B0604020202020204" pitchFamily="34" charset="0"/>
                        </a:rPr>
                        <a:t>0</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sv-SE" sz="1100" b="0" i="0" u="none" strike="noStrike" dirty="0">
                          <a:solidFill>
                            <a:srgbClr val="000000"/>
                          </a:solidFill>
                          <a:effectLst/>
                          <a:latin typeface="Arial" panose="020B0604020202020204" pitchFamily="34" charset="0"/>
                        </a:rPr>
                        <a:t> </a:t>
                      </a:r>
                    </a:p>
                  </a:txBody>
                  <a:tcPr marL="3525" marR="3525" marT="3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2189392065"/>
                  </a:ext>
                </a:extLst>
              </a:tr>
              <a:tr h="195136">
                <a:tc gridSpan="10">
                  <a:txBody>
                    <a:bodyPr/>
                    <a:lstStyle/>
                    <a:p>
                      <a:pPr marL="0" marR="0" lvl="0" indent="0" algn="l" defTabSz="609507" rtl="0" eaLnBrk="1" fontAlgn="b" latinLnBrk="0" hangingPunct="1">
                        <a:lnSpc>
                          <a:spcPct val="100000"/>
                        </a:lnSpc>
                        <a:spcBef>
                          <a:spcPts val="0"/>
                        </a:spcBef>
                        <a:spcAft>
                          <a:spcPts val="0"/>
                        </a:spcAft>
                        <a:buClrTx/>
                        <a:buSzTx/>
                        <a:buFontTx/>
                        <a:buNone/>
                        <a:tabLst/>
                        <a:defRPr/>
                      </a:pPr>
                      <a:r>
                        <a:rPr lang="sv-SE" sz="1100" dirty="0"/>
                        <a:t>* sammanvägd bedömning av alla områden</a:t>
                      </a:r>
                    </a:p>
                    <a:p>
                      <a:pPr algn="l" fontAlgn="b"/>
                      <a:endParaRPr lang="sv-SE" sz="1100" b="0" i="0" u="none" strike="noStrike" dirty="0">
                        <a:solidFill>
                          <a:srgbClr val="000000"/>
                        </a:solidFill>
                        <a:effectLst/>
                        <a:latin typeface="Arial" panose="020B0604020202020204" pitchFamily="34" charset="0"/>
                      </a:endParaRPr>
                    </a:p>
                  </a:txBody>
                  <a:tcPr marL="3525" marR="3525" marT="3525" marB="0" anchor="ctr">
                    <a:lnL>
                      <a:noFill/>
                    </a:lnL>
                    <a:lnR>
                      <a:noFill/>
                    </a:lnR>
                    <a:lnT w="12700" cap="flat" cmpd="sng" algn="ctr">
                      <a:solidFill>
                        <a:srgbClr val="FFFFFF"/>
                      </a:solidFill>
                      <a:prstDash val="solid"/>
                      <a:round/>
                      <a:headEnd type="none" w="med" len="med"/>
                      <a:tailEnd type="none" w="med" len="med"/>
                    </a:lnT>
                    <a:lnB>
                      <a:noFill/>
                    </a:lnB>
                  </a:tcPr>
                </a:tc>
                <a:tc hMerge="1">
                  <a:txBody>
                    <a:bodyPr/>
                    <a:lstStyle/>
                    <a:p>
                      <a:pPr algn="l" fontAlgn="b"/>
                      <a:endParaRPr lang="sv-SE" sz="1100" b="0" i="0" u="none" strike="noStrike" dirty="0">
                        <a:solidFill>
                          <a:srgbClr val="000000"/>
                        </a:solidFill>
                        <a:effectLst/>
                        <a:latin typeface="Arial" panose="020B0604020202020204" pitchFamily="34" charset="0"/>
                      </a:endParaRPr>
                    </a:p>
                  </a:txBody>
                  <a:tcPr marL="3525" marR="3525" marT="3525" marB="0" anchor="b">
                    <a:lnL>
                      <a:noFill/>
                    </a:lnL>
                    <a:lnR>
                      <a:noFill/>
                    </a:lnR>
                    <a:lnT w="12700" cap="flat" cmpd="sng" algn="ctr">
                      <a:solidFill>
                        <a:srgbClr val="FFFFFF"/>
                      </a:solidFill>
                      <a:prstDash val="solid"/>
                      <a:round/>
                      <a:headEnd type="none" w="med" len="med"/>
                      <a:tailEnd type="none" w="med" len="med"/>
                    </a:lnT>
                    <a:lnB>
                      <a:noFill/>
                    </a:lnB>
                  </a:tcPr>
                </a:tc>
                <a:tc hMerge="1">
                  <a:txBody>
                    <a:bodyPr/>
                    <a:lstStyle/>
                    <a:p>
                      <a:pPr algn="l" fontAlgn="b"/>
                      <a:endParaRPr lang="sv-SE" sz="1100" b="0" i="0" u="none" strike="noStrike" dirty="0">
                        <a:solidFill>
                          <a:srgbClr val="000000"/>
                        </a:solidFill>
                        <a:effectLst/>
                        <a:latin typeface="Arial" panose="020B0604020202020204" pitchFamily="34" charset="0"/>
                      </a:endParaRPr>
                    </a:p>
                  </a:txBody>
                  <a:tcPr marL="3525" marR="3525" marT="3525" marB="0" anchor="b">
                    <a:lnL>
                      <a:noFill/>
                    </a:lnL>
                    <a:lnR>
                      <a:noFill/>
                    </a:lnR>
                    <a:lnT w="12700" cap="flat" cmpd="sng" algn="ctr">
                      <a:solidFill>
                        <a:srgbClr val="FFFFFF"/>
                      </a:solidFill>
                      <a:prstDash val="solid"/>
                      <a:round/>
                      <a:headEnd type="none" w="med" len="med"/>
                      <a:tailEnd type="none" w="med" len="med"/>
                    </a:lnT>
                    <a:lnB>
                      <a:noFill/>
                    </a:lnB>
                  </a:tcPr>
                </a:tc>
                <a:tc hMerge="1">
                  <a:txBody>
                    <a:bodyPr/>
                    <a:lstStyle/>
                    <a:p>
                      <a:pPr algn="l" fontAlgn="b"/>
                      <a:endParaRPr lang="sv-SE" sz="1100" b="0" i="0" u="none" strike="noStrike" dirty="0">
                        <a:solidFill>
                          <a:srgbClr val="000000"/>
                        </a:solidFill>
                        <a:effectLst/>
                        <a:latin typeface="Arial" panose="020B0604020202020204" pitchFamily="34" charset="0"/>
                      </a:endParaRPr>
                    </a:p>
                  </a:txBody>
                  <a:tcPr marL="3525" marR="3525" marT="3525" marB="0" anchor="b">
                    <a:lnL>
                      <a:noFill/>
                    </a:lnL>
                    <a:lnR>
                      <a:noFill/>
                    </a:lnR>
                    <a:lnT w="12700" cap="flat" cmpd="sng" algn="ctr">
                      <a:solidFill>
                        <a:srgbClr val="FFFFFF"/>
                      </a:solidFill>
                      <a:prstDash val="solid"/>
                      <a:round/>
                      <a:headEnd type="none" w="med" len="med"/>
                      <a:tailEnd type="none" w="med" len="med"/>
                    </a:lnT>
                    <a:lnB>
                      <a:noFill/>
                    </a:lnB>
                  </a:tcPr>
                </a:tc>
                <a:tc hMerge="1">
                  <a:txBody>
                    <a:bodyPr/>
                    <a:lstStyle/>
                    <a:p>
                      <a:pPr algn="l" fontAlgn="b"/>
                      <a:endParaRPr lang="sv-SE" sz="1100" b="0" i="0" u="none" strike="noStrike" dirty="0">
                        <a:solidFill>
                          <a:srgbClr val="000000"/>
                        </a:solidFill>
                        <a:effectLst/>
                        <a:latin typeface="Arial" panose="020B0604020202020204" pitchFamily="34" charset="0"/>
                      </a:endParaRPr>
                    </a:p>
                  </a:txBody>
                  <a:tcPr marL="3525" marR="3525" marT="3525" marB="0" anchor="b">
                    <a:lnL>
                      <a:noFill/>
                    </a:lnL>
                    <a:lnR>
                      <a:noFill/>
                    </a:lnR>
                    <a:lnT w="12700" cap="flat" cmpd="sng" algn="ctr">
                      <a:solidFill>
                        <a:srgbClr val="FFFFFF"/>
                      </a:solidFill>
                      <a:prstDash val="solid"/>
                      <a:round/>
                      <a:headEnd type="none" w="med" len="med"/>
                      <a:tailEnd type="none" w="med" len="med"/>
                    </a:lnT>
                    <a:lnB>
                      <a:noFill/>
                    </a:lnB>
                  </a:tcPr>
                </a:tc>
                <a:tc hMerge="1">
                  <a:txBody>
                    <a:bodyPr/>
                    <a:lstStyle/>
                    <a:p>
                      <a:pPr algn="l" fontAlgn="b"/>
                      <a:endParaRPr lang="sv-SE" sz="1100" b="0" i="0" u="none" strike="noStrike" dirty="0">
                        <a:solidFill>
                          <a:srgbClr val="000000"/>
                        </a:solidFill>
                        <a:effectLst/>
                        <a:latin typeface="Arial" panose="020B0604020202020204" pitchFamily="34" charset="0"/>
                      </a:endParaRPr>
                    </a:p>
                  </a:txBody>
                  <a:tcPr marL="3525" marR="3525" marT="3525" marB="0" anchor="b">
                    <a:lnL>
                      <a:noFill/>
                    </a:lnL>
                    <a:lnR>
                      <a:noFill/>
                    </a:lnR>
                    <a:lnT w="12700" cap="flat" cmpd="sng" algn="ctr">
                      <a:solidFill>
                        <a:srgbClr val="FFFFFF"/>
                      </a:solidFill>
                      <a:prstDash val="solid"/>
                      <a:round/>
                      <a:headEnd type="none" w="med" len="med"/>
                      <a:tailEnd type="none" w="med" len="med"/>
                    </a:lnT>
                    <a:lnB>
                      <a:noFill/>
                    </a:lnB>
                  </a:tcPr>
                </a:tc>
                <a:tc hMerge="1">
                  <a:txBody>
                    <a:bodyPr/>
                    <a:lstStyle/>
                    <a:p>
                      <a:pPr algn="l" fontAlgn="b"/>
                      <a:endParaRPr lang="sv-SE" sz="1100" b="0" i="0" u="none" strike="noStrike" dirty="0">
                        <a:solidFill>
                          <a:srgbClr val="000000"/>
                        </a:solidFill>
                        <a:effectLst/>
                        <a:latin typeface="Arial" panose="020B0604020202020204" pitchFamily="34" charset="0"/>
                      </a:endParaRPr>
                    </a:p>
                  </a:txBody>
                  <a:tcPr marL="3525" marR="3525" marT="3525" marB="0" anchor="b">
                    <a:lnL>
                      <a:noFill/>
                    </a:lnL>
                    <a:lnR>
                      <a:noFill/>
                    </a:lnR>
                    <a:lnT w="12700" cap="flat" cmpd="sng" algn="ctr">
                      <a:solidFill>
                        <a:srgbClr val="FFFFFF"/>
                      </a:solidFill>
                      <a:prstDash val="solid"/>
                      <a:round/>
                      <a:headEnd type="none" w="med" len="med"/>
                      <a:tailEnd type="none" w="med" len="med"/>
                    </a:lnT>
                    <a:lnB>
                      <a:noFill/>
                    </a:lnB>
                  </a:tcPr>
                </a:tc>
                <a:tc hMerge="1">
                  <a:txBody>
                    <a:bodyPr/>
                    <a:lstStyle/>
                    <a:p>
                      <a:pPr algn="l" fontAlgn="b"/>
                      <a:endParaRPr lang="sv-SE" sz="1100" b="0" i="0" u="none" strike="noStrike" dirty="0">
                        <a:solidFill>
                          <a:srgbClr val="000000"/>
                        </a:solidFill>
                        <a:effectLst/>
                        <a:latin typeface="Arial" panose="020B0604020202020204" pitchFamily="34" charset="0"/>
                      </a:endParaRPr>
                    </a:p>
                  </a:txBody>
                  <a:tcPr marL="3525" marR="3525" marT="3525" marB="0" anchor="b">
                    <a:lnL>
                      <a:noFill/>
                    </a:lnL>
                    <a:lnR>
                      <a:noFill/>
                    </a:lnR>
                    <a:lnT w="12700" cap="flat" cmpd="sng" algn="ctr">
                      <a:solidFill>
                        <a:srgbClr val="FFFFFF"/>
                      </a:solidFill>
                      <a:prstDash val="solid"/>
                      <a:round/>
                      <a:headEnd type="none" w="med" len="med"/>
                      <a:tailEnd type="none" w="med" len="med"/>
                    </a:lnT>
                    <a:lnB>
                      <a:noFill/>
                    </a:lnB>
                  </a:tcPr>
                </a:tc>
                <a:tc hMerge="1">
                  <a:txBody>
                    <a:bodyPr/>
                    <a:lstStyle/>
                    <a:p>
                      <a:pPr algn="l" fontAlgn="b"/>
                      <a:endParaRPr lang="sv-SE" sz="1100" b="0" i="0" u="none" strike="noStrike" dirty="0">
                        <a:solidFill>
                          <a:srgbClr val="000000"/>
                        </a:solidFill>
                        <a:effectLst/>
                        <a:latin typeface="Arial" panose="020B0604020202020204" pitchFamily="34" charset="0"/>
                      </a:endParaRPr>
                    </a:p>
                  </a:txBody>
                  <a:tcPr marL="3525" marR="3525" marT="3525" marB="0" anchor="b">
                    <a:lnL>
                      <a:noFill/>
                    </a:lnL>
                    <a:lnR>
                      <a:noFill/>
                    </a:lnR>
                    <a:lnT w="12700" cap="flat" cmpd="sng" algn="ctr">
                      <a:solidFill>
                        <a:srgbClr val="FFFFFF"/>
                      </a:solidFill>
                      <a:prstDash val="solid"/>
                      <a:round/>
                      <a:headEnd type="none" w="med" len="med"/>
                      <a:tailEnd type="none" w="med" len="med"/>
                    </a:lnT>
                    <a:lnB>
                      <a:noFill/>
                    </a:lnB>
                  </a:tcPr>
                </a:tc>
                <a:tc hMerge="1">
                  <a:txBody>
                    <a:bodyPr/>
                    <a:lstStyle/>
                    <a:p>
                      <a:pPr algn="l" fontAlgn="b"/>
                      <a:endParaRPr lang="sv-SE" sz="1100" b="0" i="0" u="none" strike="noStrike" dirty="0">
                        <a:solidFill>
                          <a:srgbClr val="000000"/>
                        </a:solidFill>
                        <a:effectLst/>
                        <a:latin typeface="Arial" panose="020B0604020202020204" pitchFamily="34" charset="0"/>
                      </a:endParaRPr>
                    </a:p>
                  </a:txBody>
                  <a:tcPr marL="3525" marR="3525" marT="3525" marB="0" anchor="b">
                    <a:lnL>
                      <a:noFill/>
                    </a:lnL>
                    <a:lnR>
                      <a:noFill/>
                    </a:lnR>
                    <a:lnT w="1270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2081012287"/>
                  </a:ext>
                </a:extLst>
              </a:tr>
            </a:tbl>
          </a:graphicData>
        </a:graphic>
      </p:graphicFrame>
    </p:spTree>
    <p:extLst>
      <p:ext uri="{BB962C8B-B14F-4D97-AF65-F5344CB8AC3E}">
        <p14:creationId xmlns:p14="http://schemas.microsoft.com/office/powerpoint/2010/main" val="3396762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D7595CC-A817-D770-BA60-399E0046E661}"/>
              </a:ext>
            </a:extLst>
          </p:cNvPr>
          <p:cNvSpPr>
            <a:spLocks noGrp="1"/>
          </p:cNvSpPr>
          <p:nvPr>
            <p:ph type="ctrTitle"/>
          </p:nvPr>
        </p:nvSpPr>
        <p:spPr/>
        <p:txBody>
          <a:bodyPr/>
          <a:lstStyle/>
          <a:p>
            <a:r>
              <a:rPr lang="sv-SE" dirty="0"/>
              <a:t>Vilka hinder finns i er verksamhet?</a:t>
            </a:r>
          </a:p>
        </p:txBody>
      </p:sp>
      <p:pic>
        <p:nvPicPr>
          <p:cNvPr id="4" name="Platshållare för innehåll 4">
            <a:extLst>
              <a:ext uri="{FF2B5EF4-FFF2-40B4-BE49-F238E27FC236}">
                <a16:creationId xmlns:a16="http://schemas.microsoft.com/office/drawing/2014/main" id="{9BE10FF9-B222-984C-86EE-C6DE524568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713" y="1663748"/>
            <a:ext cx="6873625" cy="4859348"/>
          </a:xfrm>
          <a:prstGeom prst="rect">
            <a:avLst/>
          </a:prstGeom>
        </p:spPr>
      </p:pic>
    </p:spTree>
    <p:extLst>
      <p:ext uri="{BB962C8B-B14F-4D97-AF65-F5344CB8AC3E}">
        <p14:creationId xmlns:p14="http://schemas.microsoft.com/office/powerpoint/2010/main" val="1236189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598A563-D15F-7976-8FE6-F6D6C0C52BFA}"/>
              </a:ext>
            </a:extLst>
          </p:cNvPr>
          <p:cNvSpPr>
            <a:spLocks noGrp="1"/>
          </p:cNvSpPr>
          <p:nvPr>
            <p:ph type="body" sz="half" idx="2"/>
          </p:nvPr>
        </p:nvSpPr>
        <p:spPr>
          <a:xfrm>
            <a:off x="874712" y="1295621"/>
            <a:ext cx="9857456" cy="2568359"/>
          </a:xfrm>
        </p:spPr>
        <p:txBody>
          <a:bodyPr/>
          <a:lstStyle/>
          <a:p>
            <a:r>
              <a:rPr lang="sv-SE" sz="1800" dirty="0">
                <a:latin typeface="Roboto bold" panose="02000000000000000000" pitchFamily="2" charset="0"/>
                <a:ea typeface="Roboto bold" panose="02000000000000000000" pitchFamily="2" charset="0"/>
                <a:cs typeface="Roboto bold" panose="02000000000000000000" pitchFamily="2" charset="0"/>
              </a:rPr>
              <a:t>Dela in deltagarna i olika grupper. Välj ut två åtgärder per bord.</a:t>
            </a:r>
          </a:p>
          <a:p>
            <a:pPr marL="285750" indent="-285750">
              <a:buFont typeface="Arial" panose="020B0604020202020204" pitchFamily="34" charset="0"/>
              <a:buChar char="•"/>
            </a:pPr>
            <a:r>
              <a:rPr lang="sv-SE" sz="1800" dirty="0">
                <a:ea typeface="Roboto bold" panose="02000000000000000000" pitchFamily="2" charset="0"/>
                <a:cs typeface="Roboto bold" panose="02000000000000000000" pitchFamily="2" charset="0"/>
              </a:rPr>
              <a:t>Låt deltagarna välja en av åtgärderna och tänka individuellt i 5 minuter på frågan:</a:t>
            </a:r>
            <a:br>
              <a:rPr lang="sv-SE" sz="1800" dirty="0">
                <a:ea typeface="Roboto bold" panose="02000000000000000000" pitchFamily="2" charset="0"/>
                <a:cs typeface="Roboto bold" panose="02000000000000000000" pitchFamily="2" charset="0"/>
              </a:rPr>
            </a:br>
            <a:r>
              <a:rPr lang="sv-SE" sz="1800" dirty="0">
                <a:latin typeface="Roboto light italic" panose="02000000000000000000" pitchFamily="2" charset="0"/>
                <a:ea typeface="Roboto light italic" panose="02000000000000000000" pitchFamily="2" charset="0"/>
                <a:cs typeface="Roboto light italic" panose="02000000000000000000" pitchFamily="2" charset="0"/>
              </a:rPr>
              <a:t>Hur skulle din verksamhet kunna arbeta med åtgärden för att göra skillnad för lika möjligheter? </a:t>
            </a:r>
          </a:p>
          <a:p>
            <a:pPr marL="285750" indent="-285750">
              <a:buFont typeface="Arial" panose="020B0604020202020204" pitchFamily="34" charset="0"/>
              <a:buChar char="•"/>
            </a:pPr>
            <a:r>
              <a:rPr lang="sv-SE" sz="1800" dirty="0">
                <a:ea typeface="Roboto bold" panose="02000000000000000000" pitchFamily="2" charset="0"/>
                <a:cs typeface="Roboto bold" panose="02000000000000000000" pitchFamily="2" charset="0"/>
              </a:rPr>
              <a:t>Skriv ner på post it.</a:t>
            </a:r>
          </a:p>
          <a:p>
            <a:pPr marL="285750" indent="-285750">
              <a:buFont typeface="Arial" panose="020B0604020202020204" pitchFamily="34" charset="0"/>
              <a:buChar char="•"/>
            </a:pPr>
            <a:r>
              <a:rPr lang="sv-SE" sz="1800" dirty="0">
                <a:ea typeface="Roboto bold" panose="02000000000000000000" pitchFamily="2" charset="0"/>
                <a:cs typeface="Roboto bold" panose="02000000000000000000" pitchFamily="2" charset="0"/>
              </a:rPr>
              <a:t>Presentera för varandra två och två och sedan utbyt idéer runt bordet.  </a:t>
            </a:r>
          </a:p>
          <a:p>
            <a:pPr marL="285750" indent="-285750">
              <a:buFont typeface="Arial" panose="020B0604020202020204" pitchFamily="34" charset="0"/>
              <a:buChar char="•"/>
            </a:pPr>
            <a:endParaRPr lang="sv-SE" sz="1800" dirty="0">
              <a:ea typeface="Roboto bold" panose="02000000000000000000" pitchFamily="2" charset="0"/>
              <a:cs typeface="Roboto bold" panose="02000000000000000000" pitchFamily="2" charset="0"/>
            </a:endParaRPr>
          </a:p>
        </p:txBody>
      </p:sp>
      <p:sp>
        <p:nvSpPr>
          <p:cNvPr id="3" name="Rubrik 2">
            <a:extLst>
              <a:ext uri="{FF2B5EF4-FFF2-40B4-BE49-F238E27FC236}">
                <a16:creationId xmlns:a16="http://schemas.microsoft.com/office/drawing/2014/main" id="{C090086D-C17F-E331-A6CF-B3B626C3E0A5}"/>
              </a:ext>
            </a:extLst>
          </p:cNvPr>
          <p:cNvSpPr>
            <a:spLocks noGrp="1"/>
          </p:cNvSpPr>
          <p:nvPr>
            <p:ph type="ctrTitle"/>
          </p:nvPr>
        </p:nvSpPr>
        <p:spPr>
          <a:xfrm>
            <a:off x="874713" y="728746"/>
            <a:ext cx="10464000" cy="553998"/>
          </a:xfrm>
        </p:spPr>
        <p:txBody>
          <a:bodyPr/>
          <a:lstStyle/>
          <a:p>
            <a:r>
              <a:rPr lang="sv-SE" sz="4000" dirty="0"/>
              <a:t>Bekanta dig med planen </a:t>
            </a:r>
            <a:endParaRPr lang="sv-SE" dirty="0"/>
          </a:p>
        </p:txBody>
      </p:sp>
    </p:spTree>
    <p:extLst>
      <p:ext uri="{BB962C8B-B14F-4D97-AF65-F5344CB8AC3E}">
        <p14:creationId xmlns:p14="http://schemas.microsoft.com/office/powerpoint/2010/main" val="2595650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D7595CC-A817-D770-BA60-399E0046E661}"/>
              </a:ext>
            </a:extLst>
          </p:cNvPr>
          <p:cNvSpPr>
            <a:spLocks noGrp="1"/>
          </p:cNvSpPr>
          <p:nvPr>
            <p:ph type="ctrTitle"/>
          </p:nvPr>
        </p:nvSpPr>
        <p:spPr>
          <a:xfrm>
            <a:off x="970966" y="740232"/>
            <a:ext cx="9576883" cy="1107996"/>
          </a:xfrm>
        </p:spPr>
        <p:txBody>
          <a:bodyPr/>
          <a:lstStyle/>
          <a:p>
            <a:r>
              <a:rPr lang="sv-SE" dirty="0" err="1"/>
              <a:t>Idékort</a:t>
            </a:r>
            <a:r>
              <a:rPr lang="sv-SE" dirty="0"/>
              <a:t> – Hur kan ni inom era befintliga uppdrag arbeta med åtgärden?</a:t>
            </a:r>
          </a:p>
        </p:txBody>
      </p:sp>
      <p:graphicFrame>
        <p:nvGraphicFramePr>
          <p:cNvPr id="2" name="Platshållare för innehåll 3">
            <a:extLst>
              <a:ext uri="{FF2B5EF4-FFF2-40B4-BE49-F238E27FC236}">
                <a16:creationId xmlns:a16="http://schemas.microsoft.com/office/drawing/2014/main" id="{45A0381C-441F-2466-01BA-AF7FAB9D7436}"/>
              </a:ext>
            </a:extLst>
          </p:cNvPr>
          <p:cNvGraphicFramePr>
            <a:graphicFrameLocks noChangeAspect="1"/>
          </p:cNvGraphicFramePr>
          <p:nvPr>
            <p:extLst>
              <p:ext uri="{D42A27DB-BD31-4B8C-83A1-F6EECF244321}">
                <p14:modId xmlns:p14="http://schemas.microsoft.com/office/powerpoint/2010/main" val="1906100969"/>
              </p:ext>
            </p:extLst>
          </p:nvPr>
        </p:nvGraphicFramePr>
        <p:xfrm>
          <a:off x="970966" y="1950687"/>
          <a:ext cx="7848182" cy="4414395"/>
        </p:xfrm>
        <a:graphic>
          <a:graphicData uri="http://schemas.openxmlformats.org/presentationml/2006/ole">
            <mc:AlternateContent xmlns:mc="http://schemas.openxmlformats.org/markup-compatibility/2006">
              <mc:Choice xmlns:v="urn:schemas-microsoft-com:vml" Requires="v">
                <p:oleObj name="Acrobat Document" r:id="rId3" imgW="6095668" imgH="3428594" progId="AcroExch.Document.DC">
                  <p:embed/>
                </p:oleObj>
              </mc:Choice>
              <mc:Fallback>
                <p:oleObj name="Acrobat Document" r:id="rId3" imgW="6095668" imgH="3428594" progId="AcroExch.Document.DC">
                  <p:embed/>
                  <p:pic>
                    <p:nvPicPr>
                      <p:cNvPr id="4" name="Platshållare för innehåll 3"/>
                      <p:cNvPicPr/>
                      <p:nvPr/>
                    </p:nvPicPr>
                    <p:blipFill>
                      <a:blip r:embed="rId4"/>
                      <a:stretch>
                        <a:fillRect/>
                      </a:stretch>
                    </p:blipFill>
                    <p:spPr>
                      <a:xfrm>
                        <a:off x="970966" y="1950687"/>
                        <a:ext cx="7848182" cy="4414395"/>
                      </a:xfrm>
                      <a:prstGeom prst="rect">
                        <a:avLst/>
                      </a:prstGeom>
                    </p:spPr>
                  </p:pic>
                </p:oleObj>
              </mc:Fallback>
            </mc:AlternateContent>
          </a:graphicData>
        </a:graphic>
      </p:graphicFrame>
    </p:spTree>
    <p:extLst>
      <p:ext uri="{BB962C8B-B14F-4D97-AF65-F5344CB8AC3E}">
        <p14:creationId xmlns:p14="http://schemas.microsoft.com/office/powerpoint/2010/main" val="2985402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1883F15A-D6D2-8C56-9248-87472AE49907}"/>
              </a:ext>
            </a:extLst>
          </p:cNvPr>
          <p:cNvSpPr>
            <a:spLocks noGrp="1"/>
          </p:cNvSpPr>
          <p:nvPr>
            <p:ph type="body" sz="half" idx="2"/>
          </p:nvPr>
        </p:nvSpPr>
        <p:spPr>
          <a:xfrm>
            <a:off x="874800" y="1980000"/>
            <a:ext cx="4419200" cy="937143"/>
          </a:xfrm>
        </p:spPr>
        <p:txBody>
          <a:bodyPr/>
          <a:lstStyle/>
          <a:p>
            <a:r>
              <a:rPr lang="sv-SE" sz="1400" baseline="0" dirty="0">
                <a:hlinkClick r:id="rId3">
                  <a:extLst>
                    <a:ext uri="{A12FA001-AC4F-418D-AE19-62706E023703}">
                      <ahyp:hlinkClr xmlns:ahyp="http://schemas.microsoft.com/office/drawing/2018/hyperlinkcolor" val="tx"/>
                    </a:ext>
                  </a:extLst>
                </a:hlinkClick>
              </a:rPr>
              <a:t>https://www.youtube.com/watch?v=2dKQG6R5zQs </a:t>
            </a:r>
            <a:endParaRPr lang="sv-SE" sz="1400" dirty="0"/>
          </a:p>
          <a:p>
            <a:endParaRPr lang="sv-SE" dirty="0"/>
          </a:p>
        </p:txBody>
      </p:sp>
      <p:sp>
        <p:nvSpPr>
          <p:cNvPr id="4" name="Rubrik 3">
            <a:extLst>
              <a:ext uri="{FF2B5EF4-FFF2-40B4-BE49-F238E27FC236}">
                <a16:creationId xmlns:a16="http://schemas.microsoft.com/office/drawing/2014/main" id="{28C769BB-1408-9237-7C13-4CCC05DA8257}"/>
              </a:ext>
            </a:extLst>
          </p:cNvPr>
          <p:cNvSpPr>
            <a:spLocks noGrp="1"/>
          </p:cNvSpPr>
          <p:nvPr>
            <p:ph type="ctrTitle"/>
          </p:nvPr>
        </p:nvSpPr>
        <p:spPr>
          <a:xfrm>
            <a:off x="874713" y="873125"/>
            <a:ext cx="4419200" cy="1107996"/>
          </a:xfrm>
        </p:spPr>
        <p:txBody>
          <a:bodyPr/>
          <a:lstStyle/>
          <a:p>
            <a:r>
              <a:rPr lang="sv-SE" dirty="0"/>
              <a:t>Filmen:</a:t>
            </a:r>
            <a:br>
              <a:rPr lang="sv-SE" dirty="0"/>
            </a:br>
            <a:r>
              <a:rPr lang="sv-SE" dirty="0"/>
              <a:t>1000 kronor loppet</a:t>
            </a:r>
          </a:p>
        </p:txBody>
      </p:sp>
      <p:pic>
        <p:nvPicPr>
          <p:cNvPr id="5" name="Platshållare för innehåll 4">
            <a:hlinkClick r:id="rId3"/>
            <a:extLst>
              <a:ext uri="{FF2B5EF4-FFF2-40B4-BE49-F238E27FC236}">
                <a16:creationId xmlns:a16="http://schemas.microsoft.com/office/drawing/2014/main" id="{A68BC3FE-5865-E5B7-4DF5-0E070DE838F6}"/>
              </a:ext>
            </a:extLst>
          </p:cNvPr>
          <p:cNvPicPr>
            <a:picLocks noGrp="1" noChangeAspect="1"/>
          </p:cNvPicPr>
          <p:nvPr>
            <p:ph sz="quarter" idx="10"/>
          </p:nvPr>
        </p:nvPicPr>
        <p:blipFill rotWithShape="1">
          <a:blip r:embed="rId4"/>
          <a:srcRect l="2256" t="16150" r="31198" b="28033"/>
          <a:stretch/>
        </p:blipFill>
        <p:spPr>
          <a:xfrm>
            <a:off x="6096000" y="1724613"/>
            <a:ext cx="6096000" cy="3408774"/>
          </a:xfrm>
          <a:prstGeom prst="rect">
            <a:avLst/>
          </a:prstGeom>
        </p:spPr>
      </p:pic>
    </p:spTree>
    <p:extLst>
      <p:ext uri="{BB962C8B-B14F-4D97-AF65-F5344CB8AC3E}">
        <p14:creationId xmlns:p14="http://schemas.microsoft.com/office/powerpoint/2010/main" val="2909219110"/>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512BB2-E732-436A-B277-2DBDCAA4D4D2}">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ab45f467-b5b2-40de-b0ea-a1591ac2096d"/>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HBG_PPT_Mall_01</Template>
  <TotalTime>117</TotalTime>
  <Words>4845</Words>
  <Application>Microsoft Office PowerPoint</Application>
  <PresentationFormat>Bredbild</PresentationFormat>
  <Paragraphs>371</Paragraphs>
  <Slides>27</Slides>
  <Notes>26</Notes>
  <HiddenSlides>0</HiddenSlides>
  <MMClips>0</MMClips>
  <ScaleCrop>false</ScaleCrop>
  <HeadingPairs>
    <vt:vector size="8" baseType="variant">
      <vt:variant>
        <vt:lpstr>Använt teckensnitt</vt:lpstr>
      </vt:variant>
      <vt:variant>
        <vt:i4>7</vt:i4>
      </vt:variant>
      <vt:variant>
        <vt:lpstr>Tema</vt:lpstr>
      </vt:variant>
      <vt:variant>
        <vt:i4>7</vt:i4>
      </vt:variant>
      <vt:variant>
        <vt:lpstr>Serverprogram för OLE-inbäddning</vt:lpstr>
      </vt:variant>
      <vt:variant>
        <vt:i4>1</vt:i4>
      </vt:variant>
      <vt:variant>
        <vt:lpstr>Bildrubriker</vt:lpstr>
      </vt:variant>
      <vt:variant>
        <vt:i4>27</vt:i4>
      </vt:variant>
    </vt:vector>
  </HeadingPairs>
  <TitlesOfParts>
    <vt:vector size="42" baseType="lpstr">
      <vt:lpstr>Calibri</vt:lpstr>
      <vt:lpstr>Roboto Light</vt:lpstr>
      <vt:lpstr>Roboto Medium</vt:lpstr>
      <vt:lpstr>Arial</vt:lpstr>
      <vt:lpstr>Helsingborg Sans</vt:lpstr>
      <vt:lpstr>Roboto light italic</vt:lpstr>
      <vt:lpstr>Roboto bold</vt:lpstr>
      <vt:lpstr>1_HBG-Helsingborgstegel</vt:lpstr>
      <vt:lpstr>2_HBG-Palsjo</vt:lpstr>
      <vt:lpstr>3_HBG-Vintersund</vt:lpstr>
      <vt:lpstr>4_HBG-Raps</vt:lpstr>
      <vt:lpstr>5_HBG-Sommarsund</vt:lpstr>
      <vt:lpstr>6_HBG-Vit-Rhododendron</vt:lpstr>
      <vt:lpstr>7_HBG-Vit-Bris</vt:lpstr>
      <vt:lpstr>Acrobat Document</vt:lpstr>
      <vt:lpstr>Plan för lika möjligheter</vt:lpstr>
      <vt:lpstr>Filmen om Plan för lika möjligheter</vt:lpstr>
      <vt:lpstr>Styrning att förhålla oss till </vt:lpstr>
      <vt:lpstr>Varför?</vt:lpstr>
      <vt:lpstr>Hur kan vi bidra till lika möjligheter? </vt:lpstr>
      <vt:lpstr>Stöd och organisation</vt:lpstr>
      <vt:lpstr>PowerPoint-presentation</vt:lpstr>
      <vt:lpstr>Verksamhetsstyrning</vt:lpstr>
      <vt:lpstr>Analys</vt:lpstr>
      <vt:lpstr>Kommunikation</vt:lpstr>
      <vt:lpstr>Inkludera fler</vt:lpstr>
      <vt:lpstr>Samverkan med civilsamhället</vt:lpstr>
      <vt:lpstr>Företag</vt:lpstr>
      <vt:lpstr>Skolan</vt:lpstr>
      <vt:lpstr>Förebygga våld</vt:lpstr>
      <vt:lpstr>Uppföljning</vt:lpstr>
      <vt:lpstr>Stöd i arbetet</vt:lpstr>
      <vt:lpstr>Var börjar vi? </vt:lpstr>
      <vt:lpstr>PowerPoint-presentation</vt:lpstr>
      <vt:lpstr>PowerPoint-presentation</vt:lpstr>
      <vt:lpstr>Tänkbara övningar</vt:lpstr>
      <vt:lpstr>Självskattning</vt:lpstr>
      <vt:lpstr>PowerPoint-presentation</vt:lpstr>
      <vt:lpstr>Vilka hinder finns i er verksamhet?</vt:lpstr>
      <vt:lpstr>Bekanta dig med planen </vt:lpstr>
      <vt:lpstr>Idékort – Hur kan ni inom era befintliga uppdrag arbeta med åtgärden?</vt:lpstr>
      <vt:lpstr>Filmen: 1000 kronor loppet</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för lika möjligheter</dc:title>
  <dc:creator>Friberg Ida - SLF</dc:creator>
  <cp:lastModifiedBy>Friberg Ida - SLF</cp:lastModifiedBy>
  <cp:revision>2</cp:revision>
  <dcterms:created xsi:type="dcterms:W3CDTF">2023-07-17T08:07:15Z</dcterms:created>
  <dcterms:modified xsi:type="dcterms:W3CDTF">2023-07-20T08:35:52Z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