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168" r:id="rId4"/>
    <p:sldMasterId id="2147484233" r:id="rId5"/>
    <p:sldMasterId id="2147484248" r:id="rId6"/>
    <p:sldMasterId id="2147484261" r:id="rId7"/>
    <p:sldMasterId id="2147484274" r:id="rId8"/>
    <p:sldMasterId id="2147484287" r:id="rId9"/>
    <p:sldMasterId id="2147484300" r:id="rId10"/>
  </p:sldMasterIdLst>
  <p:notesMasterIdLst>
    <p:notesMasterId r:id="rId13"/>
  </p:notesMasterIdLst>
  <p:handoutMasterIdLst>
    <p:handoutMasterId r:id="rId14"/>
  </p:handoutMasterIdLst>
  <p:sldIdLst>
    <p:sldId id="749" r:id="rId11"/>
    <p:sldId id="988" r:id="rId12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Helsingborg Sans" pitchFamily="2" charset="0"/>
      <p:regular r:id="rId19"/>
      <p:bold r:id="rId20"/>
    </p:embeddedFont>
    <p:embeddedFont>
      <p:font typeface="Roboto Light" panose="02000000000000000000" pitchFamily="2" charset="0"/>
      <p:regular r:id="rId21"/>
      <p:italic r:id="rId22"/>
    </p:embeddedFont>
    <p:embeddedFont>
      <p:font typeface="Roboto Medium" panose="02000000000000000000" pitchFamily="2" charset="0"/>
      <p:regular r:id="rId23"/>
      <p:italic r:id="rId24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C19E"/>
    <a:srgbClr val="1B365D"/>
    <a:srgbClr val="00833C"/>
    <a:srgbClr val="00833D"/>
    <a:srgbClr val="0071CE"/>
    <a:srgbClr val="F0B323"/>
    <a:srgbClr val="F74200"/>
    <a:srgbClr val="FCB000"/>
    <a:srgbClr val="00C3B4"/>
    <a:srgbClr val="EBE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89" autoAdjust="0"/>
    <p:restoredTop sz="96327" autoAdjust="0"/>
  </p:normalViewPr>
  <p:slideViewPr>
    <p:cSldViewPr snapToGrid="0">
      <p:cViewPr>
        <p:scale>
          <a:sx n="100" d="100"/>
          <a:sy n="100" d="100"/>
        </p:scale>
        <p:origin x="3090" y="13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2812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font" Target="fonts/font10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2023-08-21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2023-08-21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C03C412-E5E0-E79A-BF43-C55DA58A8547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4177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31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1255813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328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686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31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8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49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2100199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961151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741CD61-46B5-4EC0-6372-56E0193FDFFA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4483096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4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07BC12F-692E-C6EC-7ED9-B6552DA150D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8875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ABD02C8-03A3-8AFE-D8A0-966C11C8343F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71377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54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1255813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899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572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972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925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83641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11435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7EC2C2B-6B04-19F7-0998-92E1897676E1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9878432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890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0FB093E-D9BE-A64C-7F32-26C182FC55C2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747532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988D454-77BB-347D-11EC-1BB11729F0D8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43601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660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562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056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315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632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029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815295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29865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AC383C6-796B-F29D-7137-55C9EC0376F6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2701720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08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E6DAF0A-6B85-A239-49DF-C17884E0DEC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967346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78BA074-6E04-C44F-8577-16A4BDF78F3C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4026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4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955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202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70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4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737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296109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1051308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96700E7-B5FD-F003-E51B-BD4DAAE8FE5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79495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791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DF8636-0D14-752B-1CB3-627509B6191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664302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B78850D-C698-E80C-E050-6BCB4D42A610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59497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81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1255813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232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867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96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32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351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4107332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1715431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3C6CBC3-7981-30B4-E74B-B4C9AC8C10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426547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805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64E026E-AB14-1166-1496-592AC4FC6B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653540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66DF855-C6D6-E391-B1B8-76CB196ECFE6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91102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42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1255813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020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939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42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20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563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61858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7648284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D1B079B-828A-3AED-E40C-7D9A72D76A1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563520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361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429160D-1D43-669D-96CC-93628242BAB0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24106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8B292A0-02B3-063C-95DB-F1C5C28C76D5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0029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198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1255813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253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194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529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13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71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607251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9139620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6DB0430-C350-F4BF-50DF-D0544F3BD3FB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316697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4047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193D3E2-3E2E-2A1C-24C9-5911C5BDCEBE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83746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6335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2753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  <p:sldLayoutId id="2147484245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1270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  <p:sldLayoutId id="214748426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307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  <p:sldLayoutId id="2147484267" r:id="rId6"/>
    <p:sldLayoutId id="2147484268" r:id="rId7"/>
    <p:sldLayoutId id="2147484269" r:id="rId8"/>
    <p:sldLayoutId id="2147484270" r:id="rId9"/>
    <p:sldLayoutId id="2147484271" r:id="rId10"/>
    <p:sldLayoutId id="2147484272" r:id="rId11"/>
    <p:sldLayoutId id="2147484273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40267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  <p:sldLayoutId id="2147484276" r:id="rId2"/>
    <p:sldLayoutId id="2147484277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3" r:id="rId9"/>
    <p:sldLayoutId id="2147484284" r:id="rId10"/>
    <p:sldLayoutId id="2147484285" r:id="rId11"/>
    <p:sldLayoutId id="2147484286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2088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8" r:id="rId1"/>
    <p:sldLayoutId id="2147484289" r:id="rId2"/>
    <p:sldLayoutId id="2147484290" r:id="rId3"/>
    <p:sldLayoutId id="2147484291" r:id="rId4"/>
    <p:sldLayoutId id="2147484292" r:id="rId5"/>
    <p:sldLayoutId id="2147484293" r:id="rId6"/>
    <p:sldLayoutId id="2147484294" r:id="rId7"/>
    <p:sldLayoutId id="2147484295" r:id="rId8"/>
    <p:sldLayoutId id="2147484296" r:id="rId9"/>
    <p:sldLayoutId id="2147484297" r:id="rId10"/>
    <p:sldLayoutId id="2147484298" r:id="rId11"/>
    <p:sldLayoutId id="2147484299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05960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  <p:sldLayoutId id="2147484311" r:id="rId11"/>
    <p:sldLayoutId id="2147484312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Underrubrik 10">
            <a:extLst>
              <a:ext uri="{FF2B5EF4-FFF2-40B4-BE49-F238E27FC236}">
                <a16:creationId xmlns:a16="http://schemas.microsoft.com/office/drawing/2014/main" id="{5B531FFA-FCDA-CD38-8A81-6DE2CC909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713" y="4782477"/>
            <a:ext cx="9144000" cy="738664"/>
          </a:xfrm>
        </p:spPr>
        <p:txBody>
          <a:bodyPr/>
          <a:lstStyle/>
          <a:p>
            <a:r>
              <a:rPr lang="sv-SE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Fyra frågor att starta med. Här dokumenterar du vad dialogen handlar om och formulerar en ingångsfråga i dialogen. </a:t>
            </a:r>
          </a:p>
        </p:txBody>
      </p:sp>
      <p:sp>
        <p:nvSpPr>
          <p:cNvPr id="10" name="Rubrik 9">
            <a:extLst>
              <a:ext uri="{FF2B5EF4-FFF2-40B4-BE49-F238E27FC236}">
                <a16:creationId xmlns:a16="http://schemas.microsoft.com/office/drawing/2014/main" id="{E20D9D70-3671-4397-0CCC-6CDA85E26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3882902"/>
            <a:ext cx="9144000" cy="747897"/>
          </a:xfrm>
        </p:spPr>
        <p:txBody>
          <a:bodyPr/>
          <a:lstStyle/>
          <a:p>
            <a:r>
              <a:rPr lang="sv-SE" dirty="0"/>
              <a:t>Kom igång med involvering</a:t>
            </a:r>
          </a:p>
        </p:txBody>
      </p:sp>
      <p:pic>
        <p:nvPicPr>
          <p:cNvPr id="5" name="Platshållare för bild 4" descr="En bild som visar klädsel, Människoansikte, person, utomhus&#10;&#10;Automatiskt genererad beskrivning">
            <a:extLst>
              <a:ext uri="{FF2B5EF4-FFF2-40B4-BE49-F238E27FC236}">
                <a16:creationId xmlns:a16="http://schemas.microsoft.com/office/drawing/2014/main" id="{7EBCE3C6-D123-1363-D3CE-284DE85E6C7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13" b="2891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42736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Rak pilkoppling 11">
            <a:extLst>
              <a:ext uri="{FF2B5EF4-FFF2-40B4-BE49-F238E27FC236}">
                <a16:creationId xmlns:a16="http://schemas.microsoft.com/office/drawing/2014/main" id="{0841CC95-730C-DA7D-E639-17C32A2252B7}"/>
              </a:ext>
            </a:extLst>
          </p:cNvPr>
          <p:cNvCxnSpPr/>
          <p:nvPr/>
        </p:nvCxnSpPr>
        <p:spPr>
          <a:xfrm>
            <a:off x="2486173" y="2229150"/>
            <a:ext cx="0" cy="310653"/>
          </a:xfrm>
          <a:prstGeom prst="straightConnector1">
            <a:avLst/>
          </a:prstGeom>
          <a:ln w="38100">
            <a:solidFill>
              <a:srgbClr val="00833D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ktangel 3">
            <a:extLst>
              <a:ext uri="{FF2B5EF4-FFF2-40B4-BE49-F238E27FC236}">
                <a16:creationId xmlns:a16="http://schemas.microsoft.com/office/drawing/2014/main" id="{32D8C059-4BAF-EDC4-0967-06270E8EC6F3}"/>
              </a:ext>
            </a:extLst>
          </p:cNvPr>
          <p:cNvSpPr/>
          <p:nvPr/>
        </p:nvSpPr>
        <p:spPr>
          <a:xfrm>
            <a:off x="415445" y="395674"/>
            <a:ext cx="5128105" cy="1713102"/>
          </a:xfrm>
          <a:prstGeom prst="rect">
            <a:avLst/>
          </a:prstGeom>
          <a:solidFill>
            <a:schemeClr val="bg1"/>
          </a:solidFill>
          <a:ln w="63500">
            <a:solidFill>
              <a:srgbClr val="0071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DFEC7ECC-A43A-DB83-8F44-C4308FDDF162}"/>
              </a:ext>
            </a:extLst>
          </p:cNvPr>
          <p:cNvSpPr txBox="1"/>
          <p:nvPr/>
        </p:nvSpPr>
        <p:spPr>
          <a:xfrm>
            <a:off x="497331" y="489343"/>
            <a:ext cx="379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ea typeface="Roboto Medium" panose="02000000000000000000" pitchFamily="2" charset="0"/>
                <a:cs typeface="Roboto Medium" panose="02000000000000000000" pitchFamily="2" charset="0"/>
              </a:rPr>
              <a:t>Varför vill du involvera invånarna?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95F72B80-7A4E-427A-C438-7983F0C0B233}"/>
              </a:ext>
            </a:extLst>
          </p:cNvPr>
          <p:cNvSpPr txBox="1"/>
          <p:nvPr/>
        </p:nvSpPr>
        <p:spPr>
          <a:xfrm>
            <a:off x="480940" y="767052"/>
            <a:ext cx="5062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i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Exempel: Vi har fått uppdraget att genomföra trygghetsskapande åtgärder på Planteringen.</a:t>
            </a: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9EE99270-A363-912D-5CE6-0949DD7E8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47585">
            <a:off x="577648" y="1165215"/>
            <a:ext cx="761618" cy="749431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5DE6D1A3-8EE7-01D7-4D7B-51D45BB66C0D}"/>
              </a:ext>
            </a:extLst>
          </p:cNvPr>
          <p:cNvSpPr/>
          <p:nvPr/>
        </p:nvSpPr>
        <p:spPr>
          <a:xfrm>
            <a:off x="415445" y="2667515"/>
            <a:ext cx="4378609" cy="1746914"/>
          </a:xfrm>
          <a:prstGeom prst="rect">
            <a:avLst/>
          </a:prstGeom>
          <a:solidFill>
            <a:schemeClr val="bg1"/>
          </a:solidFill>
          <a:ln w="63500">
            <a:solidFill>
              <a:srgbClr val="0083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DA8CDFAE-6B38-8F80-DD47-16AE0F530AC8}"/>
              </a:ext>
            </a:extLst>
          </p:cNvPr>
          <p:cNvSpPr txBox="1"/>
          <p:nvPr/>
        </p:nvSpPr>
        <p:spPr>
          <a:xfrm>
            <a:off x="512080" y="2752641"/>
            <a:ext cx="3964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ea typeface="Roboto Medium" panose="02000000000000000000" pitchFamily="2" charset="0"/>
                <a:cs typeface="Roboto Medium" panose="02000000000000000000" pitchFamily="2" charset="0"/>
              </a:rPr>
              <a:t>Vad vill du uppnå med involveringen? Vad ska det leda till?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F69DD5D3-9BE6-0374-6659-5FB1FBFAF6B5}"/>
              </a:ext>
            </a:extLst>
          </p:cNvPr>
          <p:cNvSpPr txBox="1"/>
          <p:nvPr/>
        </p:nvSpPr>
        <p:spPr>
          <a:xfrm>
            <a:off x="516360" y="3311386"/>
            <a:ext cx="3926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i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Exempel: Att få input om vad boende upplever som otryggt. </a:t>
            </a:r>
            <a:br>
              <a:rPr lang="sv-SE" sz="1000" i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1000" i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Att invånarna ska vara involverade när vi bygger om.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29BF8085-46A0-96DA-1C0F-DB8D9BAF8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3595" y="3711496"/>
            <a:ext cx="701101" cy="624894"/>
          </a:xfrm>
          <a:prstGeom prst="rect">
            <a:avLst/>
          </a:prstGeom>
        </p:spPr>
      </p:pic>
      <p:sp>
        <p:nvSpPr>
          <p:cNvPr id="16" name="Rektangel 15">
            <a:extLst>
              <a:ext uri="{FF2B5EF4-FFF2-40B4-BE49-F238E27FC236}">
                <a16:creationId xmlns:a16="http://schemas.microsoft.com/office/drawing/2014/main" id="{C24B05E1-530A-42A4-42FB-E9AD353D1BFF}"/>
              </a:ext>
            </a:extLst>
          </p:cNvPr>
          <p:cNvSpPr/>
          <p:nvPr/>
        </p:nvSpPr>
        <p:spPr>
          <a:xfrm>
            <a:off x="6561326" y="3199691"/>
            <a:ext cx="4670062" cy="2030798"/>
          </a:xfrm>
          <a:prstGeom prst="rect">
            <a:avLst/>
          </a:prstGeom>
          <a:solidFill>
            <a:schemeClr val="bg1"/>
          </a:solidFill>
          <a:ln w="63500">
            <a:solidFill>
              <a:srgbClr val="7FC1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7" name="Rak pilkoppling 16">
            <a:extLst>
              <a:ext uri="{FF2B5EF4-FFF2-40B4-BE49-F238E27FC236}">
                <a16:creationId xmlns:a16="http://schemas.microsoft.com/office/drawing/2014/main" id="{9E854071-85B1-F828-6A46-A44F4FB9C691}"/>
              </a:ext>
            </a:extLst>
          </p:cNvPr>
          <p:cNvCxnSpPr>
            <a:cxnSpLocks/>
          </p:cNvCxnSpPr>
          <p:nvPr/>
        </p:nvCxnSpPr>
        <p:spPr>
          <a:xfrm>
            <a:off x="9289581" y="2667515"/>
            <a:ext cx="0" cy="377513"/>
          </a:xfrm>
          <a:prstGeom prst="straightConnector1">
            <a:avLst/>
          </a:prstGeom>
          <a:ln w="38100">
            <a:solidFill>
              <a:srgbClr val="00833D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ruta 17">
            <a:extLst>
              <a:ext uri="{FF2B5EF4-FFF2-40B4-BE49-F238E27FC236}">
                <a16:creationId xmlns:a16="http://schemas.microsoft.com/office/drawing/2014/main" id="{6CF57DCB-97BD-E3A5-5EFD-0CDD07431B41}"/>
              </a:ext>
            </a:extLst>
          </p:cNvPr>
          <p:cNvSpPr txBox="1"/>
          <p:nvPr/>
        </p:nvSpPr>
        <p:spPr>
          <a:xfrm>
            <a:off x="6666958" y="3397905"/>
            <a:ext cx="379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ea typeface="Roboto Medium" panose="02000000000000000000" pitchFamily="2" charset="0"/>
                <a:cs typeface="Roboto Medium" panose="02000000000000000000" pitchFamily="2" charset="0"/>
              </a:rPr>
              <a:t>Vår ingångsfråga i dialogen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6E37778E-D8D1-1E36-A23D-BDD954625609}"/>
              </a:ext>
            </a:extLst>
          </p:cNvPr>
          <p:cNvSpPr txBox="1"/>
          <p:nvPr/>
        </p:nvSpPr>
        <p:spPr>
          <a:xfrm>
            <a:off x="6666958" y="3721845"/>
            <a:ext cx="3562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i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Exempel: Hur kan vi minska otryggheten på Planteringen?</a:t>
            </a:r>
          </a:p>
        </p:txBody>
      </p: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6A669178-55A1-D34A-B19D-80DAC7546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2435" y="3413568"/>
            <a:ext cx="830010" cy="652657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B8999011-4EC7-E7A1-7BF0-79612456E0B3}"/>
              </a:ext>
            </a:extLst>
          </p:cNvPr>
          <p:cNvSpPr/>
          <p:nvPr/>
        </p:nvSpPr>
        <p:spPr>
          <a:xfrm>
            <a:off x="6830015" y="202316"/>
            <a:ext cx="4753122" cy="2295152"/>
          </a:xfrm>
          <a:prstGeom prst="rect">
            <a:avLst/>
          </a:prstGeom>
          <a:solidFill>
            <a:schemeClr val="bg1"/>
          </a:solidFill>
          <a:ln w="635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7B358C7-6E57-6737-178D-E7126278E861}"/>
              </a:ext>
            </a:extLst>
          </p:cNvPr>
          <p:cNvSpPr txBox="1"/>
          <p:nvPr/>
        </p:nvSpPr>
        <p:spPr>
          <a:xfrm>
            <a:off x="6913363" y="317366"/>
            <a:ext cx="379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ea typeface="Roboto Medium" panose="02000000000000000000" pitchFamily="2" charset="0"/>
                <a:cs typeface="Roboto Medium" panose="02000000000000000000" pitchFamily="2" charset="0"/>
              </a:rPr>
              <a:t>Vilka invånare vill du involvera?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AD84594A-0791-3B4C-2099-6ED9278A719D}"/>
              </a:ext>
            </a:extLst>
          </p:cNvPr>
          <p:cNvSpPr txBox="1"/>
          <p:nvPr/>
        </p:nvSpPr>
        <p:spPr>
          <a:xfrm>
            <a:off x="6913363" y="606645"/>
            <a:ext cx="3390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i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Exempel: Boende och företagare på Planteringen. </a:t>
            </a:r>
            <a:br>
              <a:rPr lang="sv-SE" sz="1000" i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1000" i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Barn, unga och vuxna.  </a:t>
            </a:r>
          </a:p>
        </p:txBody>
      </p:sp>
      <p:pic>
        <p:nvPicPr>
          <p:cNvPr id="21" name="Bildobjekt 20" descr="Kalendar koji promovira rodnu ravnopravnost — Vijesti — Libela">
            <a:extLst>
              <a:ext uri="{FF2B5EF4-FFF2-40B4-BE49-F238E27FC236}">
                <a16:creationId xmlns:a16="http://schemas.microsoft.com/office/drawing/2014/main" id="{76B72AE4-C2D2-C8D5-815C-628477F674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78" y="395674"/>
            <a:ext cx="939883" cy="704912"/>
          </a:xfrm>
          <a:prstGeom prst="rect">
            <a:avLst/>
          </a:prstGeom>
        </p:spPr>
      </p:pic>
      <p:sp>
        <p:nvSpPr>
          <p:cNvPr id="22" name="Kommentar i oval 27">
            <a:extLst>
              <a:ext uri="{FF2B5EF4-FFF2-40B4-BE49-F238E27FC236}">
                <a16:creationId xmlns:a16="http://schemas.microsoft.com/office/drawing/2014/main" id="{F7138F03-14B0-011E-0E4D-D117E639DBE4}"/>
              </a:ext>
            </a:extLst>
          </p:cNvPr>
          <p:cNvSpPr/>
          <p:nvPr/>
        </p:nvSpPr>
        <p:spPr>
          <a:xfrm>
            <a:off x="1587224" y="4595481"/>
            <a:ext cx="4836436" cy="1232644"/>
          </a:xfrm>
          <a:prstGeom prst="wedgeEllipseCallout">
            <a:avLst>
              <a:gd name="adj1" fmla="val 57985"/>
              <a:gd name="adj2" fmla="val -62062"/>
            </a:avLst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sv-SE" sz="9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Tips! </a:t>
            </a:r>
          </a:p>
          <a:p>
            <a:pPr lvl="0" algn="ctr"/>
            <a:r>
              <a:rPr lang="sv-SE" sz="900" dirty="0">
                <a:solidFill>
                  <a:schemeClr val="bg1"/>
                </a:solidFill>
              </a:rPr>
              <a:t>Utgå från ett problem, ett behov eller förslag till lösning.</a:t>
            </a:r>
          </a:p>
          <a:p>
            <a:pPr lvl="0" algn="ctr"/>
            <a:r>
              <a:rPr lang="sv-SE" sz="900" dirty="0">
                <a:solidFill>
                  <a:schemeClr val="bg1"/>
                </a:solidFill>
              </a:rPr>
              <a:t>Låt frågan vara bred och öppen för olika slags input</a:t>
            </a:r>
          </a:p>
          <a:p>
            <a:pPr lvl="0" algn="ctr"/>
            <a:r>
              <a:rPr lang="sv-SE" sz="900" dirty="0">
                <a:solidFill>
                  <a:schemeClr val="bg1"/>
                </a:solidFill>
              </a:rPr>
              <a:t>Få ett framåtdriv genom att använda ord som förbättra, öka, minska eller utveckla.</a:t>
            </a:r>
          </a:p>
        </p:txBody>
      </p:sp>
      <p:cxnSp>
        <p:nvCxnSpPr>
          <p:cNvPr id="27" name="Rak pilkoppling 26">
            <a:extLst>
              <a:ext uri="{FF2B5EF4-FFF2-40B4-BE49-F238E27FC236}">
                <a16:creationId xmlns:a16="http://schemas.microsoft.com/office/drawing/2014/main" id="{6C3F8238-5FC2-5150-F34F-984F29BE4AE9}"/>
              </a:ext>
            </a:extLst>
          </p:cNvPr>
          <p:cNvCxnSpPr>
            <a:cxnSpLocks/>
          </p:cNvCxnSpPr>
          <p:nvPr/>
        </p:nvCxnSpPr>
        <p:spPr>
          <a:xfrm flipV="1">
            <a:off x="5195758" y="2667515"/>
            <a:ext cx="804992" cy="758008"/>
          </a:xfrm>
          <a:prstGeom prst="straightConnector1">
            <a:avLst/>
          </a:prstGeom>
          <a:ln w="38100">
            <a:solidFill>
              <a:srgbClr val="00833D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369631"/>
      </p:ext>
    </p:extLst>
  </p:cSld>
  <p:clrMapOvr>
    <a:masterClrMapping/>
  </p:clrMapOvr>
</p:sld>
</file>

<file path=ppt/theme/theme1.xml><?xml version="1.0" encoding="utf-8"?>
<a:theme xmlns:a="http://schemas.openxmlformats.org/drawingml/2006/main" name="1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_HBG_PPT_Mall_Ny-tema-färger_v2.2.1" id="{BED9A7AE-3342-D742-83F9-B66BFC6CFDBC}" vid="{9B94EF9D-E16E-614D-BFE0-D881D57DEAF6}"/>
    </a:ext>
  </a:extLst>
</a:theme>
</file>

<file path=ppt/theme/theme2.xml><?xml version="1.0" encoding="utf-8"?>
<a:theme xmlns:a="http://schemas.openxmlformats.org/drawingml/2006/main" name="2_HBG-Palsjo">
  <a:themeElements>
    <a:clrScheme name="HBG_Palsjo-2">
      <a:dk1>
        <a:srgbClr val="1A355C"/>
      </a:dk1>
      <a:lt1>
        <a:srgbClr val="FEFFFF"/>
      </a:lt1>
      <a:dk2>
        <a:srgbClr val="00833D"/>
      </a:dk2>
      <a:lt2>
        <a:srgbClr val="ECE7E1"/>
      </a:lt2>
      <a:accent1>
        <a:srgbClr val="00BFB3"/>
      </a:accent1>
      <a:accent2>
        <a:srgbClr val="0071CE"/>
      </a:accent2>
      <a:accent3>
        <a:srgbClr val="1B365D"/>
      </a:accent3>
      <a:accent4>
        <a:srgbClr val="00833C"/>
      </a:accent4>
      <a:accent5>
        <a:srgbClr val="7FC19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_HBG_PPT_Mall_Ny-tema-färger_v2.2.1" id="{BED9A7AE-3342-D742-83F9-B66BFC6CFDBC}" vid="{7BAC40E7-4E67-FF4C-940D-89F762B795BC}"/>
    </a:ext>
  </a:extLst>
</a:theme>
</file>

<file path=ppt/theme/theme3.xml><?xml version="1.0" encoding="utf-8"?>
<a:theme xmlns:a="http://schemas.openxmlformats.org/drawingml/2006/main" name="3_HBG-Vintersund">
  <a:themeElements>
    <a:clrScheme name="HBG_Vintersund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0071CE"/>
      </a:accent1>
      <a:accent2>
        <a:srgbClr val="00C2B3"/>
      </a:accent2>
      <a:accent3>
        <a:srgbClr val="0F3660"/>
      </a:accent3>
      <a:accent4>
        <a:srgbClr val="7FB8E6"/>
      </a:accent4>
      <a:accent5>
        <a:srgbClr val="7FDFD9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_HBG_PPT_Mall_Ny-tema-färger_v2.2.1" id="{BED9A7AE-3342-D742-83F9-B66BFC6CFDBC}" vid="{E1E1DB9B-6C5E-6946-B6A0-DD907E1AD521}"/>
    </a:ext>
  </a:extLst>
</a:theme>
</file>

<file path=ppt/theme/theme4.xml><?xml version="1.0" encoding="utf-8"?>
<a:theme xmlns:a="http://schemas.openxmlformats.org/drawingml/2006/main" name="4_HBG-Raps">
  <a:themeElements>
    <a:clrScheme name="HBG_Gul">
      <a:dk1>
        <a:srgbClr val="1A355C"/>
      </a:dk1>
      <a:lt1>
        <a:srgbClr val="FEFFFF"/>
      </a:lt1>
      <a:dk2>
        <a:srgbClr val="EFB323"/>
      </a:dk2>
      <a:lt2>
        <a:srgbClr val="ECE7E1"/>
      </a:lt2>
      <a:accent1>
        <a:srgbClr val="E35105"/>
      </a:accent1>
      <a:accent2>
        <a:srgbClr val="75232F"/>
      </a:accent2>
      <a:accent3>
        <a:srgbClr val="ED00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_HBG_PPT_Mall_Ny-tema-färger_v2.2.1" id="{BED9A7AE-3342-D742-83F9-B66BFC6CFDBC}" vid="{EA65DF5D-6944-F84E-9B35-068D1F525155}"/>
    </a:ext>
  </a:extLst>
</a:theme>
</file>

<file path=ppt/theme/theme5.xml><?xml version="1.0" encoding="utf-8"?>
<a:theme xmlns:a="http://schemas.openxmlformats.org/drawingml/2006/main" name="5_HBG-Sommarsund">
  <a:themeElements>
    <a:clrScheme name="HBG_Sommarsund">
      <a:dk1>
        <a:srgbClr val="1A355C"/>
      </a:dk1>
      <a:lt1>
        <a:srgbClr val="FEFFFF"/>
      </a:lt1>
      <a:dk2>
        <a:srgbClr val="00C2B3"/>
      </a:dk2>
      <a:lt2>
        <a:srgbClr val="EAE7E0"/>
      </a:lt2>
      <a:accent1>
        <a:srgbClr val="008633"/>
      </a:accent1>
      <a:accent2>
        <a:srgbClr val="0074D4"/>
      </a:accent2>
      <a:accent3>
        <a:srgbClr val="0F3660"/>
      </a:accent3>
      <a:accent4>
        <a:srgbClr val="00BFB3"/>
      </a:accent4>
      <a:accent5>
        <a:srgbClr val="7FC19E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_HBG_PPT_Mall_Ny-tema-färger_v2.2.1" id="{BED9A7AE-3342-D742-83F9-B66BFC6CFDBC}" vid="{3091E4BC-E89D-DF47-BCAE-85A3199B1B02}"/>
    </a:ext>
  </a:extLst>
</a:theme>
</file>

<file path=ppt/theme/theme6.xml><?xml version="1.0" encoding="utf-8"?>
<a:theme xmlns:a="http://schemas.openxmlformats.org/drawingml/2006/main" name="6_HBG-Vit-Rhododendron">
  <a:themeElements>
    <a:clrScheme name="HBG_Ljus_Tegel">
      <a:dk1>
        <a:srgbClr val="75232F"/>
      </a:dk1>
      <a:lt1>
        <a:srgbClr val="FFFFFF"/>
      </a:lt1>
      <a:dk2>
        <a:srgbClr val="FEEEF2"/>
      </a:dk2>
      <a:lt2>
        <a:srgbClr val="FEFFFF"/>
      </a:lt2>
      <a:accent1>
        <a:srgbClr val="DA281C"/>
      </a:accent1>
      <a:accent2>
        <a:srgbClr val="76232F"/>
      </a:accent2>
      <a:accent3>
        <a:srgbClr val="E35105"/>
      </a:accent3>
      <a:accent4>
        <a:srgbClr val="F0B323"/>
      </a:accent4>
      <a:accent5>
        <a:srgbClr val="BA9197"/>
      </a:accent5>
      <a:accent6>
        <a:srgbClr val="EC938D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_HBG_PPT_Mall_Ny-tema-färger_v2.2.1" id="{BED9A7AE-3342-D742-83F9-B66BFC6CFDBC}" vid="{08E26AD4-6810-E449-82D6-0F1B0F61F5E0}"/>
    </a:ext>
  </a:extLst>
</a:theme>
</file>

<file path=ppt/theme/theme7.xml><?xml version="1.0" encoding="utf-8"?>
<a:theme xmlns:a="http://schemas.openxmlformats.org/drawingml/2006/main" name="7_HBG-Vit-Bris">
  <a:themeElements>
    <a:clrScheme name="HBG_Ljus_Vintersund">
      <a:dk1>
        <a:srgbClr val="0F3660"/>
      </a:dk1>
      <a:lt1>
        <a:srgbClr val="FFFFFF"/>
      </a:lt1>
      <a:dk2>
        <a:srgbClr val="DEEBF7"/>
      </a:dk2>
      <a:lt2>
        <a:srgbClr val="FEFFFF"/>
      </a:lt2>
      <a:accent1>
        <a:srgbClr val="0071CE"/>
      </a:accent1>
      <a:accent2>
        <a:srgbClr val="00BFB3"/>
      </a:accent2>
      <a:accent3>
        <a:srgbClr val="1B365D"/>
      </a:accent3>
      <a:accent4>
        <a:srgbClr val="7FB8E6"/>
      </a:accent4>
      <a:accent5>
        <a:srgbClr val="7FDFD9"/>
      </a:accent5>
      <a:accent6>
        <a:srgbClr val="8D9AAE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_HBG_PPT_Mall_Ny-tema-färger_v2.2.1" id="{BED9A7AE-3342-D742-83F9-B66BFC6CFDBC}" vid="{D8B2885B-77C5-C544-8CE1-4CF234FD4BA3}"/>
    </a:ext>
  </a:extLst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755A38178A2D54C8E5C85C3E6D4E196" ma:contentTypeVersion="1" ma:contentTypeDescription="Skapa ett nytt dokument." ma:contentTypeScope="" ma:versionID="fc5bfc9f68beb5e59f907f52a3c75b11">
  <xsd:schema xmlns:xsd="http://www.w3.org/2001/XMLSchema" xmlns:xs="http://www.w3.org/2001/XMLSchema" xmlns:p="http://schemas.microsoft.com/office/2006/metadata/properties" xmlns:ns2="ab45f467-b5b2-40de-b0ea-a1591ac2096d" targetNamespace="http://schemas.microsoft.com/office/2006/metadata/properties" ma:root="true" ma:fieldsID="03839d1412f407ff1eca70acaabdfea8" ns2:_="">
    <xsd:import namespace="ab45f467-b5b2-40de-b0ea-a1591ac2096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5f467-b5b2-40de-b0ea-a1591ac209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411A9FA-FAAE-4F42-B6C8-10883C44A1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45f467-b5b2-40de-b0ea-a1591ac209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512BB2-E732-436A-B277-2DBDCAA4D4D2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ab45f467-b5b2-40de-b0ea-a1591ac2096d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1_HBG-Helsingborgstegel</Template>
  <TotalTime>1356</TotalTime>
  <Words>154</Words>
  <Application>Microsoft Office PowerPoint</Application>
  <PresentationFormat>Bredbild</PresentationFormat>
  <Paragraphs>14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7</vt:i4>
      </vt:variant>
      <vt:variant>
        <vt:lpstr>Bildrubriker</vt:lpstr>
      </vt:variant>
      <vt:variant>
        <vt:i4>2</vt:i4>
      </vt:variant>
    </vt:vector>
  </HeadingPairs>
  <TitlesOfParts>
    <vt:vector size="14" baseType="lpstr">
      <vt:lpstr>Roboto Light</vt:lpstr>
      <vt:lpstr>Arial</vt:lpstr>
      <vt:lpstr>Calibri</vt:lpstr>
      <vt:lpstr>Roboto Medium</vt:lpstr>
      <vt:lpstr>Helsingborg Sans</vt:lpstr>
      <vt:lpstr>1_HBG-Helsingborgstegel</vt:lpstr>
      <vt:lpstr>2_HBG-Palsjo</vt:lpstr>
      <vt:lpstr>3_HBG-Vintersund</vt:lpstr>
      <vt:lpstr>4_HBG-Raps</vt:lpstr>
      <vt:lpstr>5_HBG-Sommarsund</vt:lpstr>
      <vt:lpstr>6_HBG-Vit-Rhododendron</vt:lpstr>
      <vt:lpstr>7_HBG-Vit-Bris</vt:lpstr>
      <vt:lpstr>Kom igång med involvering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Helsingborgs stads PowerPoint mall</dc:title>
  <dc:creator>Scott Daniel - SLF</dc:creator>
  <cp:lastModifiedBy>Johnsson Malin - SLF</cp:lastModifiedBy>
  <cp:revision>20</cp:revision>
  <dcterms:created xsi:type="dcterms:W3CDTF">2023-03-08T13:25:46Z</dcterms:created>
  <dcterms:modified xsi:type="dcterms:W3CDTF">2023-08-21T12:57:52Z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0x010100A755A38178A2D54C8E5C85C3E6D4E196</vt:lpwstr>
  </property>
</Properties>
</file>