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6" autoAdjust="0"/>
    <p:restoredTop sz="94660"/>
  </p:normalViewPr>
  <p:slideViewPr>
    <p:cSldViewPr snapToGrid="0">
      <p:cViewPr varScale="1">
        <p:scale>
          <a:sx n="101" d="100"/>
          <a:sy n="101" d="100"/>
        </p:scale>
        <p:origin x="69"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BCF00F-69E8-4F31-AB5E-3C41BCDD7D8B}" type="datetimeFigureOut">
              <a:rPr lang="sv-SE" smtClean="0"/>
              <a:t>2023-11-25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96E2F0-CBEE-4052-9738-2FAAAF8176F4}" type="slidenum">
              <a:rPr lang="sv-SE" smtClean="0"/>
              <a:t>‹#›</a:t>
            </a:fld>
            <a:endParaRPr lang="sv-SE"/>
          </a:p>
        </p:txBody>
      </p:sp>
    </p:spTree>
    <p:extLst>
      <p:ext uri="{BB962C8B-B14F-4D97-AF65-F5344CB8AC3E}">
        <p14:creationId xmlns:p14="http://schemas.microsoft.com/office/powerpoint/2010/main" val="2940113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1">
              <a:defRPr/>
            </a:pPr>
            <a:r>
              <a:rPr lang="sv-SE">
                <a:cs typeface="Calibri"/>
              </a:rPr>
              <a:t>Vi glömmer snabbt de förflyttningar vi redan gjort och de nyttor vi redan tar del av. Teamsmöten är numera en så naturlig del av vår vardag att vi sällan längre reflekterar över att vi exempelvis slipper springa mellan möten med andan i halsen eller att vi faktiskt har möjlighet att vara med från bilen när vi är på väg till dagis för att hämta barnen. Eller att vi överhuvudtaget kan jobba hemma. Och alla de gånger vi har kunnat bjuda in till stormöte utan att behöva boka och bekosta en stor lokal.</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0397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056033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86681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3479000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505793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4250964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95748945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820747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47200842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09723477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319815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331445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derrubrik 2">
            <a:extLst>
              <a:ext uri="{FF2B5EF4-FFF2-40B4-BE49-F238E27FC236}">
                <a16:creationId xmlns:a16="http://schemas.microsoft.com/office/drawing/2014/main" id="{14479869-A434-4C7B-B951-4064F3E411B5}"/>
              </a:ext>
            </a:extLst>
          </p:cNvPr>
          <p:cNvSpPr txBox="1">
            <a:spLocks/>
          </p:cNvSpPr>
          <p:nvPr/>
        </p:nvSpPr>
        <p:spPr>
          <a:xfrm>
            <a:off x="1314317" y="2278857"/>
            <a:ext cx="5224482" cy="3139321"/>
          </a:xfrm>
          <a:prstGeom prst="rect">
            <a:avLst/>
          </a:prstGeom>
        </p:spPr>
        <p:txBody>
          <a:bodyPr vert="horz" wrap="square" lIns="0" tIns="0" rIns="0" bIns="0" rtlCol="0" anchor="t">
            <a:sp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kumimoji="0" lang="sv-SE" sz="1200" b="1" i="0" u="none" strike="noStrike" kern="1200" cap="none" spc="0" normalizeH="0" baseline="0" noProof="0">
                <a:ln>
                  <a:noFill/>
                </a:ln>
                <a:solidFill>
                  <a:srgbClr val="002060"/>
                </a:solidFill>
                <a:effectLst/>
                <a:uLnTx/>
                <a:uFillTx/>
                <a:latin typeface="Roboto Light"/>
                <a:ea typeface="Roboto Light"/>
                <a:cs typeface="Roboto Light"/>
              </a:rPr>
              <a:t>Smidigare samarbete, </a:t>
            </a:r>
            <a:r>
              <a:rPr kumimoji="0" lang="sv-SE" sz="1200" b="0" i="1" u="none" strike="noStrike" kern="1200" cap="none" spc="0" normalizeH="0" baseline="0" noProof="0">
                <a:ln>
                  <a:noFill/>
                </a:ln>
                <a:solidFill>
                  <a:srgbClr val="002060"/>
                </a:solidFill>
                <a:effectLst/>
                <a:uLnTx/>
                <a:uFillTx/>
                <a:latin typeface="Roboto Light"/>
                <a:ea typeface="Roboto Light"/>
                <a:cs typeface="Roboto Light"/>
              </a:rPr>
              <a:t>för att…</a:t>
            </a:r>
            <a:r>
              <a:rPr kumimoji="0" lang="sv-SE" sz="1200" b="0" i="1" u="none" strike="noStrike" kern="1200" cap="none" spc="0" normalizeH="0" baseline="0" noProof="0">
                <a:ln>
                  <a:noFill/>
                </a:ln>
                <a:solidFill>
                  <a:srgbClr val="1A355C"/>
                </a:solidFill>
                <a:effectLst/>
                <a:uLnTx/>
                <a:uFillTx/>
                <a:latin typeface="Roboto Light"/>
                <a:ea typeface="Roboto Light"/>
                <a:cs typeface="Roboto Light"/>
              </a:rPr>
              <a:t/>
            </a:r>
            <a:br>
              <a:rPr kumimoji="0" lang="sv-SE" sz="1200" b="0" i="1" u="none" strike="noStrike" kern="1200" cap="none" spc="0" normalizeH="0" baseline="0" noProof="0">
                <a:ln>
                  <a:noFill/>
                </a:ln>
                <a:solidFill>
                  <a:srgbClr val="1A355C"/>
                </a:solidFill>
                <a:effectLst/>
                <a:uLnTx/>
                <a:uFillTx/>
                <a:latin typeface="Roboto Light"/>
                <a:ea typeface="Roboto Light"/>
                <a:cs typeface="Roboto Light"/>
              </a:rPr>
            </a:br>
            <a:r>
              <a:rPr kumimoji="0" lang="sv-SE" sz="1200" b="0" i="0" u="none" strike="noStrike" kern="1200" cap="none" spc="0" normalizeH="0" baseline="0" noProof="0">
                <a:ln>
                  <a:noFill/>
                </a:ln>
                <a:solidFill>
                  <a:srgbClr val="1A355C"/>
                </a:solidFill>
                <a:effectLst/>
                <a:uLnTx/>
                <a:uFillTx/>
                <a:latin typeface="Roboto Light"/>
                <a:ea typeface="Roboto Light"/>
                <a:cs typeface="Roboto Light"/>
              </a:rPr>
              <a:t>…med Teams för alla blir det enklare att samarbeta både inom och utom den egna organisationen. Det blir lättare att </a:t>
            </a:r>
            <a:r>
              <a:rPr kumimoji="0" lang="sv-SE" sz="1200" b="0" i="0" u="none" strike="noStrike" kern="1200" cap="none" spc="0" normalizeH="0" baseline="0" noProof="0" err="1">
                <a:ln>
                  <a:noFill/>
                </a:ln>
                <a:solidFill>
                  <a:srgbClr val="1A355C"/>
                </a:solidFill>
                <a:effectLst/>
                <a:uLnTx/>
                <a:uFillTx/>
                <a:latin typeface="Roboto Light"/>
                <a:ea typeface="Roboto Light"/>
                <a:cs typeface="Roboto Light"/>
              </a:rPr>
              <a:t>nätverka</a:t>
            </a:r>
            <a:r>
              <a:rPr kumimoji="0" lang="sv-SE" sz="1200" b="0" i="0" u="none" strike="noStrike" kern="1200" cap="none" spc="0" normalizeH="0" baseline="0" noProof="0">
                <a:ln>
                  <a:noFill/>
                </a:ln>
                <a:solidFill>
                  <a:srgbClr val="1A355C"/>
                </a:solidFill>
                <a:effectLst/>
                <a:uLnTx/>
                <a:uFillTx/>
                <a:latin typeface="Roboto Light"/>
                <a:ea typeface="Roboto Light"/>
                <a:cs typeface="Roboto Light"/>
              </a:rPr>
              <a:t> och ta kontakt. Teams främjar kommunikation snarare än information och ökar möjligheterna för involvering och kunskapsdelning. I arbetet tillsammans skapas också förutsättningar för att ha kortare och tätare kommunikation och möten för att snabbt dela information och fatta beslut. </a:t>
            </a:r>
            <a:br>
              <a:rPr kumimoji="0" lang="sv-SE" sz="1200" b="0" i="0" u="none" strike="noStrike" kern="1200" cap="none" spc="0" normalizeH="0" baseline="0" noProof="0">
                <a:ln>
                  <a:noFill/>
                </a:ln>
                <a:solidFill>
                  <a:srgbClr val="1A355C"/>
                </a:solidFill>
                <a:effectLst/>
                <a:uLnTx/>
                <a:uFillTx/>
                <a:latin typeface="Roboto Light"/>
                <a:ea typeface="Roboto Light"/>
                <a:cs typeface="Roboto Light"/>
              </a:rPr>
            </a:br>
            <a:r>
              <a:rPr kumimoji="0" lang="sv-SE" sz="1200" b="0" i="0" u="none" strike="noStrike" kern="1200" cap="none" spc="0" normalizeH="0" baseline="0" noProof="0">
                <a:ln>
                  <a:noFill/>
                </a:ln>
                <a:solidFill>
                  <a:srgbClr val="1A355C"/>
                </a:solidFill>
                <a:effectLst/>
                <a:uLnTx/>
                <a:uFillTx/>
                <a:latin typeface="Roboto Light"/>
                <a:ea typeface="Roboto Light"/>
                <a:cs typeface="Roboto Light"/>
              </a:rPr>
              <a:t/>
            </a:r>
            <a:br>
              <a:rPr kumimoji="0" lang="sv-SE" sz="1200" b="0" i="0" u="none" strike="noStrike" kern="1200" cap="none" spc="0" normalizeH="0" baseline="0" noProof="0">
                <a:ln>
                  <a:noFill/>
                </a:ln>
                <a:solidFill>
                  <a:srgbClr val="1A355C"/>
                </a:solidFill>
                <a:effectLst/>
                <a:uLnTx/>
                <a:uFillTx/>
                <a:latin typeface="Roboto Light"/>
                <a:ea typeface="Roboto Light"/>
                <a:cs typeface="Roboto Light"/>
              </a:rPr>
            </a:br>
            <a:r>
              <a:rPr kumimoji="0" lang="sv-SE" sz="1200" b="1" i="0" u="none" strike="noStrike" kern="1200" cap="none" spc="0" normalizeH="0" baseline="0" noProof="0">
                <a:ln>
                  <a:noFill/>
                </a:ln>
                <a:solidFill>
                  <a:srgbClr val="002060"/>
                </a:solidFill>
                <a:effectLst/>
                <a:uLnTx/>
                <a:uFillTx/>
                <a:latin typeface="Roboto Light"/>
                <a:ea typeface="Roboto Light"/>
                <a:cs typeface="Roboto Light"/>
              </a:rPr>
              <a:t>Ger dig bättre tillgänglighet och en flexiblare arbetssituation </a:t>
            </a:r>
            <a:r>
              <a:rPr kumimoji="0" lang="sv-SE" sz="1200" b="0" i="1" u="none" strike="noStrike" kern="1200" cap="none" spc="0" normalizeH="0" baseline="0" noProof="0">
                <a:ln>
                  <a:noFill/>
                </a:ln>
                <a:solidFill>
                  <a:srgbClr val="002060"/>
                </a:solidFill>
                <a:effectLst/>
                <a:uLnTx/>
                <a:uFillTx/>
                <a:latin typeface="Roboto Light"/>
                <a:ea typeface="Roboto Light"/>
                <a:cs typeface="Roboto Light"/>
              </a:rPr>
              <a:t>för att…</a:t>
            </a:r>
            <a:r>
              <a:rPr kumimoji="0" lang="sv-SE" sz="1200" b="0" i="1" u="none" strike="noStrike" kern="1200" cap="none" spc="0" normalizeH="0" baseline="0" noProof="0">
                <a:ln>
                  <a:noFill/>
                </a:ln>
                <a:solidFill>
                  <a:srgbClr val="1A355C"/>
                </a:solidFill>
                <a:effectLst/>
                <a:uLnTx/>
                <a:uFillTx/>
                <a:latin typeface="Roboto Light"/>
                <a:ea typeface="Roboto Light"/>
                <a:cs typeface="Roboto Light"/>
              </a:rPr>
              <a:t/>
            </a:r>
            <a:br>
              <a:rPr kumimoji="0" lang="sv-SE" sz="1200" b="0" i="1" u="none" strike="noStrike" kern="1200" cap="none" spc="0" normalizeH="0" baseline="0" noProof="0">
                <a:ln>
                  <a:noFill/>
                </a:ln>
                <a:solidFill>
                  <a:srgbClr val="1A355C"/>
                </a:solidFill>
                <a:effectLst/>
                <a:uLnTx/>
                <a:uFillTx/>
                <a:latin typeface="Roboto Light"/>
                <a:ea typeface="Roboto Light"/>
                <a:cs typeface="Roboto Light"/>
              </a:rPr>
            </a:br>
            <a:r>
              <a:rPr kumimoji="0" lang="sv-SE" sz="1200" b="0" i="0" u="none" strike="noStrike" kern="1200" cap="none" spc="0" normalizeH="0" baseline="0" noProof="0">
                <a:ln>
                  <a:noFill/>
                </a:ln>
                <a:solidFill>
                  <a:srgbClr val="002060"/>
                </a:solidFill>
                <a:effectLst/>
                <a:uLnTx/>
                <a:uFillTx/>
                <a:latin typeface="Roboto Light"/>
                <a:ea typeface="Roboto Light"/>
                <a:cs typeface="Roboto Light"/>
              </a:rPr>
              <a:t>….…du kommer åt Teams och alla dina verktyg från alla dina enheter, oavsett om det är din jobbdator, din mobiltelefon eller din privata surfplatta. Samt du kan använda Word, Excel och Powerpoint som installerade program, men också öppna dem som webbsidor i webbläsare och i </a:t>
            </a:r>
            <a:r>
              <a:rPr kumimoji="0" lang="sv-SE" sz="1200" b="0" i="0" u="none" strike="noStrike" kern="1200" cap="none" spc="0" normalizeH="0" baseline="0" noProof="0" err="1">
                <a:ln>
                  <a:noFill/>
                </a:ln>
                <a:solidFill>
                  <a:srgbClr val="002060"/>
                </a:solidFill>
                <a:effectLst/>
                <a:uLnTx/>
                <a:uFillTx/>
                <a:latin typeface="Roboto Light"/>
                <a:ea typeface="Roboto Light"/>
                <a:cs typeface="Roboto Light"/>
              </a:rPr>
              <a:t>mobilappar</a:t>
            </a:r>
            <a:r>
              <a:rPr kumimoji="0" lang="sv-SE" sz="1200" b="0" i="0" u="none" strike="noStrike" kern="1200" cap="none" spc="0" normalizeH="0" baseline="0" noProof="0">
                <a:ln>
                  <a:noFill/>
                </a:ln>
                <a:solidFill>
                  <a:srgbClr val="002060"/>
                </a:solidFill>
                <a:effectLst/>
                <a:uLnTx/>
                <a:uFillTx/>
                <a:latin typeface="Roboto Light"/>
                <a:ea typeface="Roboto Light"/>
                <a:cs typeface="Roboto Light"/>
              </a:rPr>
              <a:t>.</a:t>
            </a:r>
            <a:r>
              <a:rPr kumimoji="0" lang="sv-SE" sz="1200" b="0" i="0" u="none" strike="noStrike" kern="1200" cap="none" spc="0" normalizeH="0" baseline="0" noProof="0">
                <a:ln>
                  <a:noFill/>
                </a:ln>
                <a:solidFill>
                  <a:srgbClr val="1A355C"/>
                </a:solidFill>
                <a:effectLst/>
                <a:uLnTx/>
                <a:uFillTx/>
                <a:latin typeface="Roboto Light"/>
                <a:ea typeface="Roboto Light"/>
                <a:cs typeface="Calibri"/>
              </a:rPr>
              <a:t/>
            </a:r>
            <a:br>
              <a:rPr kumimoji="0" lang="sv-SE" sz="1200" b="0" i="0" u="none" strike="noStrike" kern="1200" cap="none" spc="0" normalizeH="0" baseline="0" noProof="0">
                <a:ln>
                  <a:noFill/>
                </a:ln>
                <a:solidFill>
                  <a:srgbClr val="1A355C"/>
                </a:solidFill>
                <a:effectLst/>
                <a:uLnTx/>
                <a:uFillTx/>
                <a:latin typeface="Roboto Light"/>
                <a:ea typeface="Roboto Light"/>
                <a:cs typeface="Calibri"/>
              </a:rPr>
            </a:br>
            <a:r>
              <a:rPr kumimoji="0" lang="sv-SE" sz="1200" b="0" i="0" u="none" strike="noStrike" kern="1200" cap="none" spc="0" normalizeH="0" baseline="0" noProof="0">
                <a:ln>
                  <a:noFill/>
                </a:ln>
                <a:solidFill>
                  <a:srgbClr val="1A355C"/>
                </a:solidFill>
                <a:effectLst/>
                <a:uLnTx/>
                <a:uFillTx/>
                <a:latin typeface="Roboto Light"/>
                <a:ea typeface="Roboto Light"/>
                <a:cs typeface="Calibri"/>
              </a:rPr>
              <a:t/>
            </a:r>
            <a:br>
              <a:rPr kumimoji="0" lang="sv-SE" sz="1200" b="0" i="0" u="none" strike="noStrike" kern="1200" cap="none" spc="0" normalizeH="0" baseline="0" noProof="0">
                <a:ln>
                  <a:noFill/>
                </a:ln>
                <a:solidFill>
                  <a:srgbClr val="1A355C"/>
                </a:solidFill>
                <a:effectLst/>
                <a:uLnTx/>
                <a:uFillTx/>
                <a:latin typeface="Roboto Light"/>
                <a:ea typeface="Roboto Light"/>
                <a:cs typeface="Calibri"/>
              </a:rPr>
            </a:br>
            <a:r>
              <a:rPr kumimoji="0" lang="sv-SE" sz="1200" b="1" i="0" u="none" strike="noStrike" kern="1200" cap="none" spc="0" normalizeH="0" baseline="0" noProof="0">
                <a:ln>
                  <a:noFill/>
                </a:ln>
                <a:solidFill>
                  <a:srgbClr val="002060"/>
                </a:solidFill>
                <a:effectLst/>
                <a:uLnTx/>
                <a:uFillTx/>
                <a:latin typeface="Roboto Light"/>
                <a:ea typeface="Roboto Light"/>
                <a:cs typeface="Roboto Light"/>
              </a:rPr>
              <a:t>Attraktivare arbetsplats, </a:t>
            </a:r>
            <a:r>
              <a:rPr kumimoji="0" lang="sv-SE" sz="1200" b="0" i="1" u="none" strike="noStrike" kern="1200" cap="none" spc="0" normalizeH="0" baseline="0" noProof="0">
                <a:ln>
                  <a:noFill/>
                </a:ln>
                <a:solidFill>
                  <a:srgbClr val="002060"/>
                </a:solidFill>
                <a:effectLst/>
                <a:uLnTx/>
                <a:uFillTx/>
                <a:latin typeface="Roboto Light"/>
                <a:ea typeface="Roboto Light"/>
                <a:cs typeface="Roboto Light"/>
              </a:rPr>
              <a:t>för att…</a:t>
            </a:r>
            <a:r>
              <a:rPr kumimoji="0" lang="sv-SE" sz="1200" b="0" i="1" u="none" strike="noStrike" kern="1200" cap="none" spc="0" normalizeH="0" baseline="0" noProof="0">
                <a:ln>
                  <a:noFill/>
                </a:ln>
                <a:solidFill>
                  <a:srgbClr val="1A355C"/>
                </a:solidFill>
                <a:effectLst/>
                <a:uLnTx/>
                <a:uFillTx/>
                <a:latin typeface="Roboto Light"/>
                <a:ea typeface="Roboto Light"/>
                <a:cs typeface="Roboto Light"/>
              </a:rPr>
              <a:t/>
            </a:r>
            <a:br>
              <a:rPr kumimoji="0" lang="sv-SE" sz="1200" b="0" i="1" u="none" strike="noStrike" kern="1200" cap="none" spc="0" normalizeH="0" baseline="0" noProof="0">
                <a:ln>
                  <a:noFill/>
                </a:ln>
                <a:solidFill>
                  <a:srgbClr val="1A355C"/>
                </a:solidFill>
                <a:effectLst/>
                <a:uLnTx/>
                <a:uFillTx/>
                <a:latin typeface="Roboto Light"/>
                <a:ea typeface="Roboto Light"/>
                <a:cs typeface="Roboto Light"/>
              </a:rPr>
            </a:br>
            <a:r>
              <a:rPr kumimoji="0" lang="sv-SE" sz="1200" b="0" i="1" u="none" strike="noStrike" kern="1200" cap="none" spc="0" normalizeH="0" baseline="0" noProof="0">
                <a:ln>
                  <a:noFill/>
                </a:ln>
                <a:solidFill>
                  <a:srgbClr val="002060"/>
                </a:solidFill>
                <a:effectLst/>
                <a:uLnTx/>
                <a:uFillTx/>
                <a:latin typeface="Roboto Light"/>
                <a:ea typeface="Roboto Light"/>
                <a:cs typeface="Roboto Light"/>
              </a:rPr>
              <a:t>..</a:t>
            </a:r>
            <a:r>
              <a:rPr kumimoji="0" lang="sv-SE" sz="1200" b="0" i="0" u="none" strike="noStrike" kern="1200" cap="none" spc="0" normalizeH="0" baseline="0" noProof="0">
                <a:ln>
                  <a:noFill/>
                </a:ln>
                <a:solidFill>
                  <a:srgbClr val="002060"/>
                </a:solidFill>
                <a:effectLst/>
                <a:uLnTx/>
                <a:uFillTx/>
                <a:latin typeface="Roboto Light"/>
                <a:ea typeface="Roboto Light"/>
                <a:cs typeface="Roboto Light"/>
              </a:rPr>
              <a:t>med alla moderna, flexibla och smarta verktyg i Teams ökar chansen att attrahera bra kollegor.</a:t>
            </a:r>
            <a:endParaRPr kumimoji="0" lang="sv-SE" sz="1200" b="0" i="0" u="none" strike="noStrike" kern="1200" cap="none" spc="0" normalizeH="0" baseline="0" noProof="0">
              <a:ln>
                <a:noFill/>
              </a:ln>
              <a:solidFill>
                <a:srgbClr val="1A355C"/>
              </a:solidFill>
              <a:effectLst/>
              <a:uLnTx/>
              <a:uFillTx/>
              <a:latin typeface="Roboto Light"/>
              <a:ea typeface="Roboto Light"/>
              <a:cs typeface="Calibri" panose="020F0502020204030204" pitchFamily="34" charset="0"/>
            </a:endParaRPr>
          </a:p>
        </p:txBody>
      </p:sp>
      <p:sp>
        <p:nvSpPr>
          <p:cNvPr id="9" name="Rubrik 1">
            <a:extLst>
              <a:ext uri="{FF2B5EF4-FFF2-40B4-BE49-F238E27FC236}">
                <a16:creationId xmlns:a16="http://schemas.microsoft.com/office/drawing/2014/main" id="{8523E895-CA22-2D92-8EFF-7A5E8B4286C3}"/>
              </a:ext>
            </a:extLst>
          </p:cNvPr>
          <p:cNvSpPr txBox="1">
            <a:spLocks/>
          </p:cNvSpPr>
          <p:nvPr/>
        </p:nvSpPr>
        <p:spPr>
          <a:xfrm>
            <a:off x="1415570" y="476490"/>
            <a:ext cx="9144000" cy="443198"/>
          </a:xfrm>
          <a:prstGeom prst="rect">
            <a:avLst/>
          </a:prstGeom>
        </p:spPr>
        <p:txBody>
          <a:bodyPr vert="horz" lIns="0" tIns="0" rIns="0" bIns="0" rtlCol="0" anchor="b" anchorCtr="0">
            <a:sp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3200" b="1" i="0" u="none" strike="noStrike" kern="1200" cap="none" spc="0" normalizeH="0" baseline="0" noProof="0">
                <a:ln>
                  <a:noFill/>
                </a:ln>
                <a:solidFill>
                  <a:srgbClr val="1A355D"/>
                </a:solidFill>
                <a:effectLst/>
                <a:uLnTx/>
                <a:uFillTx/>
                <a:latin typeface="Helsingborg Sans"/>
                <a:ea typeface="Roboto"/>
                <a:cs typeface="Roboto"/>
              </a:rPr>
              <a:t>Teams i Microsoft 365</a:t>
            </a:r>
          </a:p>
        </p:txBody>
      </p:sp>
      <p:pic>
        <p:nvPicPr>
          <p:cNvPr id="11" name="Picture 12" descr="Microsoft_Office_Teams_(2018–present).svg.png">
            <a:extLst>
              <a:ext uri="{FF2B5EF4-FFF2-40B4-BE49-F238E27FC236}">
                <a16:creationId xmlns:a16="http://schemas.microsoft.com/office/drawing/2014/main" id="{1C929687-7EB9-1F04-598C-256FE47432DD}"/>
              </a:ext>
            </a:extLst>
          </p:cNvPr>
          <p:cNvPicPr>
            <a:picLocks noChangeAspect="1"/>
          </p:cNvPicPr>
          <p:nvPr/>
        </p:nvPicPr>
        <p:blipFill>
          <a:blip r:embed="rId3"/>
          <a:stretch>
            <a:fillRect/>
          </a:stretch>
        </p:blipFill>
        <p:spPr>
          <a:xfrm>
            <a:off x="474295" y="128658"/>
            <a:ext cx="847293" cy="833439"/>
          </a:xfrm>
          <a:prstGeom prst="rect">
            <a:avLst/>
          </a:prstGeom>
        </p:spPr>
      </p:pic>
      <p:pic>
        <p:nvPicPr>
          <p:cNvPr id="5" name="Bildobjekt 10">
            <a:extLst>
              <a:ext uri="{FF2B5EF4-FFF2-40B4-BE49-F238E27FC236}">
                <a16:creationId xmlns:a16="http://schemas.microsoft.com/office/drawing/2014/main" id="{8B22F258-DA09-F32A-47FD-30458F641B70}"/>
              </a:ext>
            </a:extLst>
          </p:cNvPr>
          <p:cNvPicPr>
            <a:picLocks noChangeAspect="1"/>
          </p:cNvPicPr>
          <p:nvPr/>
        </p:nvPicPr>
        <p:blipFill>
          <a:blip r:embed="rId4"/>
          <a:stretch>
            <a:fillRect/>
          </a:stretch>
        </p:blipFill>
        <p:spPr>
          <a:xfrm>
            <a:off x="691353" y="2334573"/>
            <a:ext cx="619550" cy="432484"/>
          </a:xfrm>
          <a:prstGeom prst="rect">
            <a:avLst/>
          </a:prstGeom>
        </p:spPr>
      </p:pic>
      <p:pic>
        <p:nvPicPr>
          <p:cNvPr id="22" name="Bildobjekt 12">
            <a:extLst>
              <a:ext uri="{FF2B5EF4-FFF2-40B4-BE49-F238E27FC236}">
                <a16:creationId xmlns:a16="http://schemas.microsoft.com/office/drawing/2014/main" id="{6ADADB62-AB18-F1E9-9BDD-D6D4B7976150}"/>
              </a:ext>
            </a:extLst>
          </p:cNvPr>
          <p:cNvPicPr>
            <a:picLocks noChangeAspect="1"/>
          </p:cNvPicPr>
          <p:nvPr/>
        </p:nvPicPr>
        <p:blipFill>
          <a:blip r:embed="rId5"/>
          <a:stretch>
            <a:fillRect/>
          </a:stretch>
        </p:blipFill>
        <p:spPr>
          <a:xfrm>
            <a:off x="772015" y="3578613"/>
            <a:ext cx="530726" cy="594694"/>
          </a:xfrm>
          <a:prstGeom prst="rect">
            <a:avLst/>
          </a:prstGeom>
        </p:spPr>
      </p:pic>
      <p:sp>
        <p:nvSpPr>
          <p:cNvPr id="24" name="TextBox 3">
            <a:extLst>
              <a:ext uri="{FF2B5EF4-FFF2-40B4-BE49-F238E27FC236}">
                <a16:creationId xmlns:a16="http://schemas.microsoft.com/office/drawing/2014/main" id="{C91FBDC2-89FD-6349-6324-C2CB5F9F5F20}"/>
              </a:ext>
            </a:extLst>
          </p:cNvPr>
          <p:cNvSpPr txBox="1"/>
          <p:nvPr/>
        </p:nvSpPr>
        <p:spPr>
          <a:xfrm>
            <a:off x="6791836" y="1368946"/>
            <a:ext cx="505545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srgbClr val="1A355C"/>
                </a:solidFill>
                <a:effectLst/>
                <a:uLnTx/>
                <a:uFillTx/>
                <a:latin typeface="Helsingborg Sans"/>
                <a:ea typeface="+mn-ea"/>
                <a:cs typeface="+mn-cs"/>
              </a:rPr>
              <a:t>Exempel på smidiga saker du kan göra när Teams är i Microsoft 365</a:t>
            </a:r>
            <a:endParaRPr kumimoji="0" lang="en-US" sz="1600" b="0" i="0" u="none" strike="noStrike" kern="1200" cap="none" spc="0" normalizeH="0" baseline="0" noProof="0">
              <a:ln>
                <a:noFill/>
              </a:ln>
              <a:solidFill>
                <a:srgbClr val="1A355C"/>
              </a:solidFill>
              <a:effectLst/>
              <a:uLnTx/>
              <a:uFillTx/>
              <a:latin typeface="Helsingborg Sans"/>
              <a:ea typeface="Roboto Light"/>
              <a:cs typeface="Roboto Light"/>
            </a:endParaRPr>
          </a:p>
        </p:txBody>
      </p:sp>
      <p:sp>
        <p:nvSpPr>
          <p:cNvPr id="26" name="TextBox 3">
            <a:extLst>
              <a:ext uri="{FF2B5EF4-FFF2-40B4-BE49-F238E27FC236}">
                <a16:creationId xmlns:a16="http://schemas.microsoft.com/office/drawing/2014/main" id="{DBF53167-9BE5-2003-F7F2-FA02288FB0E2}"/>
              </a:ext>
            </a:extLst>
          </p:cNvPr>
          <p:cNvSpPr txBox="1"/>
          <p:nvPr/>
        </p:nvSpPr>
        <p:spPr>
          <a:xfrm>
            <a:off x="829724" y="1498403"/>
            <a:ext cx="505545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srgbClr val="1A355C"/>
                </a:solidFill>
                <a:effectLst/>
                <a:uLnTx/>
                <a:uFillTx/>
                <a:latin typeface="Helsingborg Sans"/>
                <a:ea typeface="+mn-ea"/>
                <a:cs typeface="+mn-cs"/>
              </a:rPr>
              <a:t>Nyttor</a:t>
            </a:r>
            <a:endParaRPr kumimoji="0" lang="en-US" sz="1800" b="1" i="0" u="none" strike="noStrike" kern="1200" cap="none" spc="0" normalizeH="0" baseline="0" noProof="0">
              <a:ln>
                <a:noFill/>
              </a:ln>
              <a:solidFill>
                <a:srgbClr val="1A355C"/>
              </a:solidFill>
              <a:effectLst/>
              <a:uLnTx/>
              <a:uFillTx/>
              <a:latin typeface="Roboto Light"/>
              <a:ea typeface="+mn-ea"/>
              <a:cs typeface="+mn-cs"/>
            </a:endParaRPr>
          </a:p>
        </p:txBody>
      </p:sp>
      <p:sp>
        <p:nvSpPr>
          <p:cNvPr id="28" name="TextBox 27">
            <a:extLst>
              <a:ext uri="{FF2B5EF4-FFF2-40B4-BE49-F238E27FC236}">
                <a16:creationId xmlns:a16="http://schemas.microsoft.com/office/drawing/2014/main" id="{6690AD5A-46C0-E1B0-81EC-5DA8FDD764A7}"/>
              </a:ext>
            </a:extLst>
          </p:cNvPr>
          <p:cNvSpPr txBox="1"/>
          <p:nvPr/>
        </p:nvSpPr>
        <p:spPr>
          <a:xfrm>
            <a:off x="6791836" y="2048024"/>
            <a:ext cx="5275384"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a:buChar char="Ø"/>
              <a:tabLst/>
              <a:defRPr/>
            </a:pPr>
            <a:r>
              <a:rPr kumimoji="0" lang="sv-SE" sz="1200" b="0" i="0" u="none" strike="noStrike" kern="1200" cap="none" spc="0" normalizeH="0" baseline="0" noProof="0">
                <a:ln>
                  <a:noFill/>
                </a:ln>
                <a:solidFill>
                  <a:srgbClr val="002060"/>
                </a:solidFill>
                <a:effectLst/>
                <a:uLnTx/>
                <a:uFillTx/>
                <a:latin typeface="Roboto Light"/>
                <a:ea typeface="Roboto Light"/>
                <a:cs typeface="Calibri"/>
              </a:rPr>
              <a:t>Du kan ha videosamtal med enskilda kollegor eller stora grupper och dela din skärm under samtale</a:t>
            </a:r>
            <a:r>
              <a:rPr kumimoji="0" lang="sv-SE" sz="1200" b="0" i="0" u="none" strike="noStrike" kern="1200" cap="none" spc="0" normalizeH="0" baseline="0" noProof="0">
                <a:ln>
                  <a:noFill/>
                </a:ln>
                <a:solidFill>
                  <a:srgbClr val="1A355C"/>
                </a:solidFill>
                <a:effectLst/>
                <a:uLnTx/>
                <a:uFillTx/>
                <a:latin typeface="Roboto Light"/>
                <a:ea typeface="Roboto Light"/>
                <a:cs typeface="Calibri"/>
              </a:rPr>
              <a:t>t, vilket möjliggör för fler att delta utan att behöva förflytta sig eller i vissa fall hyra lokal för att möjliggöra träffar.</a:t>
            </a:r>
            <a:br>
              <a:rPr kumimoji="0" lang="sv-SE" sz="1200" b="0" i="0" u="none" strike="noStrike" kern="1200" cap="none" spc="0" normalizeH="0" baseline="0" noProof="0">
                <a:ln>
                  <a:noFill/>
                </a:ln>
                <a:solidFill>
                  <a:srgbClr val="1A355C"/>
                </a:solidFill>
                <a:effectLst/>
                <a:uLnTx/>
                <a:uFillTx/>
                <a:latin typeface="Roboto Light"/>
                <a:ea typeface="Roboto Light"/>
                <a:cs typeface="Calibri"/>
              </a:rPr>
            </a:br>
            <a:endParaRPr kumimoji="0" lang="sv-SE" sz="1200" b="0" i="0" u="none" strike="noStrike" kern="1200" cap="none" spc="0" normalizeH="0" baseline="0" noProof="0">
              <a:ln>
                <a:noFill/>
              </a:ln>
              <a:solidFill>
                <a:srgbClr val="002060"/>
              </a:solidFill>
              <a:effectLst/>
              <a:uLnTx/>
              <a:uFillTx/>
              <a:latin typeface="Roboto Light"/>
              <a:ea typeface="Roboto Light"/>
              <a:cs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a:buChar char="Ø"/>
              <a:tabLst/>
              <a:defRPr/>
            </a:pPr>
            <a:r>
              <a:rPr kumimoji="0" lang="sv-SE" sz="1200" b="0" i="0" u="none" strike="noStrike" kern="1200" cap="none" spc="0" normalizeH="0" baseline="0" noProof="0">
                <a:ln>
                  <a:noFill/>
                </a:ln>
                <a:solidFill>
                  <a:srgbClr val="002060"/>
                </a:solidFill>
                <a:effectLst/>
                <a:uLnTx/>
                <a:uFillTx/>
                <a:latin typeface="Roboto Light"/>
                <a:ea typeface="Roboto Light"/>
                <a:cs typeface="Calibri"/>
              </a:rPr>
              <a:t>Du kan skapa chattrådar för att kommunicera snabbt med dina teammedlemmar och lägga till en aktivitet i din att-göra-lista utan att lämna chatten. </a:t>
            </a:r>
          </a:p>
          <a:p>
            <a:pPr marL="171450" marR="0" lvl="0" indent="-171450" algn="l" defTabSz="914400" rtl="0" eaLnBrk="1" fontAlgn="auto" latinLnBrk="0" hangingPunct="1">
              <a:lnSpc>
                <a:spcPct val="100000"/>
              </a:lnSpc>
              <a:spcBef>
                <a:spcPts val="0"/>
              </a:spcBef>
              <a:spcAft>
                <a:spcPts val="0"/>
              </a:spcAft>
              <a:buClrTx/>
              <a:buSzTx/>
              <a:buFont typeface="Wingdings"/>
              <a:buChar char="Ø"/>
              <a:tabLst/>
              <a:defRPr/>
            </a:pPr>
            <a:endParaRPr kumimoji="0" lang="sv-SE" sz="1200" b="0" i="0" u="none" strike="noStrike" kern="1200" cap="none" spc="0" normalizeH="0" baseline="0" noProof="0">
              <a:ln>
                <a:noFill/>
              </a:ln>
              <a:solidFill>
                <a:srgbClr val="002060"/>
              </a:solidFill>
              <a:effectLst/>
              <a:uLnTx/>
              <a:uFillTx/>
              <a:latin typeface="Roboto Light"/>
              <a:ea typeface="Roboto Ligh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a:buChar char="Ø"/>
              <a:tabLst/>
              <a:defRPr/>
            </a:pPr>
            <a:r>
              <a:rPr kumimoji="0" lang="sv-SE" sz="1200" b="0" i="0" u="none" strike="noStrike" kern="1200" cap="none" spc="0" normalizeH="0" baseline="0" noProof="0">
                <a:ln>
                  <a:noFill/>
                </a:ln>
                <a:solidFill>
                  <a:srgbClr val="1A355C"/>
                </a:solidFill>
                <a:effectLst/>
                <a:uLnTx/>
                <a:uFillTx/>
                <a:latin typeface="Roboto Light"/>
                <a:ea typeface="Roboto Light"/>
                <a:cs typeface="Calibri"/>
              </a:rPr>
              <a:t>Du kan dela och samarbeta i filer direkt i Teams, vilket gör det enkelt att organisera och arbeta tillsammans genom att exempelvis </a:t>
            </a:r>
            <a:r>
              <a:rPr kumimoji="0" lang="sv-SE" sz="1200" b="0" i="0" u="none" strike="noStrike" kern="1200" cap="none" spc="0" normalizeH="0" baseline="0" noProof="0" err="1">
                <a:ln>
                  <a:noFill/>
                </a:ln>
                <a:solidFill>
                  <a:srgbClr val="1A355C"/>
                </a:solidFill>
                <a:effectLst/>
                <a:uLnTx/>
                <a:uFillTx/>
                <a:latin typeface="Roboto Light"/>
                <a:ea typeface="Roboto Light"/>
                <a:cs typeface="Calibri"/>
              </a:rPr>
              <a:t>samskapa</a:t>
            </a:r>
            <a:r>
              <a:rPr kumimoji="0" lang="sv-SE" sz="1200" b="0" i="0" u="none" strike="noStrike" kern="1200" cap="none" spc="0" normalizeH="0" baseline="0" noProof="0">
                <a:ln>
                  <a:noFill/>
                </a:ln>
                <a:solidFill>
                  <a:srgbClr val="1A355C"/>
                </a:solidFill>
                <a:effectLst/>
                <a:uLnTx/>
                <a:uFillTx/>
                <a:latin typeface="Roboto Light"/>
                <a:ea typeface="Roboto Light"/>
                <a:cs typeface="Calibri"/>
              </a:rPr>
              <a:t> dokument.</a:t>
            </a:r>
            <a:br>
              <a:rPr kumimoji="0" lang="sv-SE" sz="1200" b="0" i="0" u="none" strike="noStrike" kern="1200" cap="none" spc="0" normalizeH="0" baseline="0" noProof="0">
                <a:ln>
                  <a:noFill/>
                </a:ln>
                <a:solidFill>
                  <a:srgbClr val="1A355C"/>
                </a:solidFill>
                <a:effectLst/>
                <a:uLnTx/>
                <a:uFillTx/>
                <a:latin typeface="Roboto Light"/>
                <a:ea typeface="Roboto Light"/>
                <a:cs typeface="Calibri"/>
              </a:rPr>
            </a:br>
            <a:endParaRPr kumimoji="0" lang="sv-SE" sz="1200" b="0" i="0" u="none" strike="noStrike" kern="1200" cap="none" spc="0" normalizeH="0" baseline="0" noProof="0">
              <a:ln>
                <a:noFill/>
              </a:ln>
              <a:solidFill>
                <a:srgbClr val="002060"/>
              </a:solidFill>
              <a:effectLst/>
              <a:uLnTx/>
              <a:uFillTx/>
              <a:latin typeface="Roboto Light"/>
              <a:ea typeface="Roboto Light"/>
              <a:cs typeface="Roboto Light"/>
            </a:endParaRPr>
          </a:p>
          <a:p>
            <a:pPr marL="171450" marR="0" lvl="0" indent="-171450" algn="l" defTabSz="914400" rtl="0" eaLnBrk="1" fontAlgn="auto" latinLnBrk="0" hangingPunct="1">
              <a:lnSpc>
                <a:spcPct val="100000"/>
              </a:lnSpc>
              <a:spcBef>
                <a:spcPts val="0"/>
              </a:spcBef>
              <a:spcAft>
                <a:spcPts val="0"/>
              </a:spcAft>
              <a:buClrTx/>
              <a:buSzTx/>
              <a:buFont typeface="Wingdings"/>
              <a:buChar char="Ø"/>
              <a:tabLst/>
              <a:defRPr/>
            </a:pPr>
            <a:r>
              <a:rPr kumimoji="0" lang="sv-SE" sz="1200" b="0" i="0" u="none" strike="noStrike" kern="1200" cap="none" spc="0" normalizeH="0" baseline="0" noProof="0">
                <a:ln>
                  <a:noFill/>
                </a:ln>
                <a:solidFill>
                  <a:srgbClr val="002060"/>
                </a:solidFill>
                <a:effectLst/>
                <a:uLnTx/>
                <a:uFillTx/>
                <a:latin typeface="Roboto Light"/>
                <a:ea typeface="Roboto Light"/>
                <a:cs typeface="Calibri"/>
              </a:rPr>
              <a:t>Du kan bjuda in kollegor från andra avdelningar, förvaltningar och även externa användare som inte är en del av din organisation att delta i möten och samarbeta. </a:t>
            </a:r>
            <a:r>
              <a:rPr kumimoji="0" lang="sv-SE" sz="1200" b="0" i="0" u="none" strike="noStrike" kern="1200" cap="none" spc="0" normalizeH="0" baseline="0" noProof="0">
                <a:ln>
                  <a:noFill/>
                </a:ln>
                <a:solidFill>
                  <a:srgbClr val="1A355C"/>
                </a:solidFill>
                <a:effectLst/>
                <a:uLnTx/>
                <a:uFillTx/>
                <a:latin typeface="Roboto Light"/>
                <a:ea typeface="Roboto Light"/>
                <a:cs typeface="Calibri"/>
              </a:rPr>
              <a:t/>
            </a:r>
            <a:br>
              <a:rPr kumimoji="0" lang="sv-SE" sz="1200" b="0" i="0" u="none" strike="noStrike" kern="1200" cap="none" spc="0" normalizeH="0" baseline="0" noProof="0">
                <a:ln>
                  <a:noFill/>
                </a:ln>
                <a:solidFill>
                  <a:srgbClr val="1A355C"/>
                </a:solidFill>
                <a:effectLst/>
                <a:uLnTx/>
                <a:uFillTx/>
                <a:latin typeface="Roboto Light"/>
                <a:ea typeface="Roboto Light"/>
                <a:cs typeface="Calibri"/>
              </a:rPr>
            </a:br>
            <a:endParaRPr kumimoji="0" lang="sv-SE" sz="1200" b="0" i="0" u="none" strike="noStrike" kern="1200" cap="none" spc="0" normalizeH="0" baseline="0" noProof="0">
              <a:ln>
                <a:noFill/>
              </a:ln>
              <a:solidFill>
                <a:srgbClr val="002060"/>
              </a:solidFill>
              <a:effectLst/>
              <a:uLnTx/>
              <a:uFillTx/>
              <a:latin typeface="Roboto Light"/>
              <a:ea typeface="Roboto Light"/>
              <a:cs typeface="Roboto Light"/>
            </a:endParaRPr>
          </a:p>
          <a:p>
            <a:pPr marL="171450" marR="0" lvl="0" indent="-171450" algn="l" defTabSz="914400" rtl="0" eaLnBrk="1" fontAlgn="auto" latinLnBrk="0" hangingPunct="1">
              <a:lnSpc>
                <a:spcPct val="100000"/>
              </a:lnSpc>
              <a:spcBef>
                <a:spcPts val="0"/>
              </a:spcBef>
              <a:spcAft>
                <a:spcPts val="0"/>
              </a:spcAft>
              <a:buClrTx/>
              <a:buSzTx/>
              <a:buFont typeface="Wingdings"/>
              <a:buChar char="Ø"/>
              <a:tabLst/>
              <a:defRPr/>
            </a:pPr>
            <a:r>
              <a:rPr kumimoji="0" lang="sv-SE" sz="1200" b="0" i="0" u="none" strike="noStrike" kern="1200" cap="none" spc="0" normalizeH="0" baseline="0" noProof="0">
                <a:ln>
                  <a:noFill/>
                </a:ln>
                <a:solidFill>
                  <a:srgbClr val="002060"/>
                </a:solidFill>
                <a:effectLst/>
                <a:uLnTx/>
                <a:uFillTx/>
                <a:latin typeface="Roboto Light"/>
                <a:ea typeface="Roboto Light"/>
                <a:cs typeface="Calibri"/>
              </a:rPr>
              <a:t>Du kan lätt dela tunga filer i din Teamsgrupp med alla medlemmar och slipper spara ner och mejla tunga filer via Outlook eller annat fildelningsprogram. </a:t>
            </a:r>
            <a:endParaRPr kumimoji="0" lang="sv-SE" sz="1200" b="0" i="0" u="none" strike="noStrike" kern="1200" cap="none" spc="0" normalizeH="0" baseline="0" noProof="0">
              <a:ln>
                <a:noFill/>
              </a:ln>
              <a:solidFill>
                <a:srgbClr val="1A355C"/>
              </a:solidFill>
              <a:effectLst/>
              <a:uLnTx/>
              <a:uFillTx/>
              <a:latin typeface="Roboto Light"/>
              <a:ea typeface="Roboto Light"/>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a:buChar char="Ø"/>
              <a:tabLst/>
              <a:defRPr/>
            </a:pPr>
            <a:endParaRPr kumimoji="0" lang="sv-SE" sz="1200" b="0" i="0" u="none" strike="noStrike" kern="1200" cap="none" spc="0" normalizeH="0" baseline="0" noProof="0">
              <a:ln>
                <a:noFill/>
              </a:ln>
              <a:solidFill>
                <a:srgbClr val="002060"/>
              </a:solidFill>
              <a:effectLst/>
              <a:uLnTx/>
              <a:uFillTx/>
              <a:latin typeface="Calibri Light"/>
              <a:ea typeface="Calibri Light"/>
              <a:cs typeface="Arial"/>
            </a:endParaRPr>
          </a:p>
        </p:txBody>
      </p:sp>
      <p:pic>
        <p:nvPicPr>
          <p:cNvPr id="3" name="Bildobjekt 9">
            <a:extLst>
              <a:ext uri="{FF2B5EF4-FFF2-40B4-BE49-F238E27FC236}">
                <a16:creationId xmlns:a16="http://schemas.microsoft.com/office/drawing/2014/main" id="{4C94DE40-FDBC-4530-4FF6-7CA904DCD1C6}"/>
              </a:ext>
            </a:extLst>
          </p:cNvPr>
          <p:cNvPicPr>
            <a:picLocks noChangeAspect="1"/>
          </p:cNvPicPr>
          <p:nvPr/>
        </p:nvPicPr>
        <p:blipFill>
          <a:blip r:embed="rId6"/>
          <a:stretch>
            <a:fillRect/>
          </a:stretch>
        </p:blipFill>
        <p:spPr>
          <a:xfrm>
            <a:off x="827272" y="4760911"/>
            <a:ext cx="425450" cy="425450"/>
          </a:xfrm>
          <a:prstGeom prst="rect">
            <a:avLst/>
          </a:prstGeom>
        </p:spPr>
      </p:pic>
      <p:sp>
        <p:nvSpPr>
          <p:cNvPr id="2" name="TextBox 1">
            <a:extLst>
              <a:ext uri="{FF2B5EF4-FFF2-40B4-BE49-F238E27FC236}">
                <a16:creationId xmlns:a16="http://schemas.microsoft.com/office/drawing/2014/main" id="{C7D7B6F1-E907-0B22-4127-AAAF2C8D7060}"/>
              </a:ext>
            </a:extLst>
          </p:cNvPr>
          <p:cNvSpPr txBox="1"/>
          <p:nvPr/>
        </p:nvSpPr>
        <p:spPr>
          <a:xfrm>
            <a:off x="1196181" y="977899"/>
            <a:ext cx="95694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1A355C"/>
                </a:solidFill>
                <a:effectLst/>
                <a:uLnTx/>
                <a:uFillTx/>
                <a:latin typeface="Roboto Light"/>
                <a:ea typeface="Roboto Light"/>
                <a:cs typeface="Roboto Light"/>
              </a:rPr>
              <a:t>I Teams skapar du olika samarbetsytor (team och kanaler) och samlar det som behövs för att driva arbetet framåt. Det kan användas för både projektarbete och som digital arbetsplats för din enhet eller avdelning. </a:t>
            </a:r>
            <a:endParaRPr kumimoji="0" lang="sv-SE" sz="1200" b="0" i="0" u="none" strike="noStrike" kern="1200" cap="none" spc="0" normalizeH="0" baseline="0" noProof="0">
              <a:ln>
                <a:noFill/>
              </a:ln>
              <a:solidFill>
                <a:srgbClr val="1A355C"/>
              </a:solidFill>
              <a:effectLst/>
              <a:uLnTx/>
              <a:uFillTx/>
              <a:latin typeface="Roboto Light"/>
              <a:ea typeface="+mn-ea"/>
              <a:cs typeface="+mn-cs"/>
            </a:endParaRPr>
          </a:p>
        </p:txBody>
      </p:sp>
    </p:spTree>
    <p:extLst>
      <p:ext uri="{BB962C8B-B14F-4D97-AF65-F5344CB8AC3E}">
        <p14:creationId xmlns:p14="http://schemas.microsoft.com/office/powerpoint/2010/main" val="3163561074"/>
      </p:ext>
    </p:extLst>
  </p:cSld>
  <p:clrMapOvr>
    <a:masterClrMapping/>
  </p:clrMapOvr>
</p:sld>
</file>

<file path=ppt/theme/theme1.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480</Words>
  <Application>Microsoft Office PowerPoint</Application>
  <PresentationFormat>Bredbild</PresentationFormat>
  <Paragraphs>13</Paragraphs>
  <Slides>1</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1</vt:i4>
      </vt:variant>
    </vt:vector>
  </HeadingPairs>
  <TitlesOfParts>
    <vt:vector size="9" baseType="lpstr">
      <vt:lpstr>Arial</vt:lpstr>
      <vt:lpstr>Calibri</vt:lpstr>
      <vt:lpstr>Calibri Light</vt:lpstr>
      <vt:lpstr>Helsingborg Sans</vt:lpstr>
      <vt:lpstr>Roboto</vt:lpstr>
      <vt:lpstr>Roboto Light</vt:lpstr>
      <vt:lpstr>Wingdings</vt:lpstr>
      <vt:lpstr>HBG-Vintersund</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Raghid Rami - SLF</dc:creator>
  <cp:lastModifiedBy>Raghid Rami - SLF</cp:lastModifiedBy>
  <cp:revision>1</cp:revision>
  <dcterms:created xsi:type="dcterms:W3CDTF">2023-11-25T16:36:00Z</dcterms:created>
  <dcterms:modified xsi:type="dcterms:W3CDTF">2023-11-25T16:36:20Z</dcterms:modified>
</cp:coreProperties>
</file>