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6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7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8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168" r:id="rId4"/>
    <p:sldMasterId id="2147484233" r:id="rId5"/>
    <p:sldMasterId id="2147484248" r:id="rId6"/>
    <p:sldMasterId id="2147484261" r:id="rId7"/>
    <p:sldMasterId id="2147484274" r:id="rId8"/>
    <p:sldMasterId id="2147484287" r:id="rId9"/>
    <p:sldMasterId id="2147484300" r:id="rId10"/>
    <p:sldMasterId id="2147484314" r:id="rId11"/>
    <p:sldMasterId id="2147484327" r:id="rId12"/>
  </p:sldMasterIdLst>
  <p:notesMasterIdLst>
    <p:notesMasterId r:id="rId19"/>
  </p:notesMasterIdLst>
  <p:handoutMasterIdLst>
    <p:handoutMasterId r:id="rId20"/>
  </p:handoutMasterIdLst>
  <p:sldIdLst>
    <p:sldId id="2147469652" r:id="rId13"/>
    <p:sldId id="2147469657" r:id="rId14"/>
    <p:sldId id="2147469658" r:id="rId15"/>
    <p:sldId id="2147469659" r:id="rId16"/>
    <p:sldId id="2147469660" r:id="rId17"/>
    <p:sldId id="2147469661" r:id="rId18"/>
  </p:sldIdLst>
  <p:sldSz cx="12192000" cy="6858000"/>
  <p:notesSz cx="6858000" cy="9144000"/>
  <p:embeddedFontLst>
    <p:embeddedFont>
      <p:font typeface="Helsingborg Sans" pitchFamily="2" charset="0"/>
      <p:regular r:id="rId21"/>
      <p:bold r:id="rId22"/>
    </p:embeddedFont>
    <p:embeddedFont>
      <p:font typeface="Roboto Light" panose="02000000000000000000" pitchFamily="2" charset="0"/>
      <p:regular r:id="rId23"/>
      <p:italic r:id="rId24"/>
    </p:embeddedFont>
  </p:embeddedFont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C3B4"/>
    <a:srgbClr val="FCB000"/>
    <a:srgbClr val="00833D"/>
    <a:srgbClr val="F74200"/>
    <a:srgbClr val="EBE8E1"/>
    <a:srgbClr val="F6F4F0"/>
    <a:srgbClr val="FFEEF3"/>
    <a:srgbClr val="FEFAD3"/>
    <a:srgbClr val="FCF5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61CB28-E797-4DE7-8D3B-84DE6A03A2B0}" v="1" dt="2024-05-21T12:58:18.986"/>
  </p1510:revLst>
</p1510:revInfo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Format med tema 1 - dekorfär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llanmörkt format 2 - Dekorfär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llanmörkt format 2 - Dekorfär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0" autoAdjust="0"/>
    <p:restoredTop sz="80515" autoAdjust="0"/>
  </p:normalViewPr>
  <p:slideViewPr>
    <p:cSldViewPr snapToGrid="0">
      <p:cViewPr varScale="1">
        <p:scale>
          <a:sx n="106" d="100"/>
          <a:sy n="106" d="100"/>
        </p:scale>
        <p:origin x="120" y="6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1" d="100"/>
        <a:sy n="81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2812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1.fntdata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handoutMaster" Target="handoutMasters/handoutMaster1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font" Target="fonts/font4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4A907-EAA3-4700-AB73-3FDE7AD6B0F1}" type="datetimeFigureOut">
              <a:rPr lang="sv-SE" smtClean="0"/>
              <a:t>2024-11-19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34E5F-C909-488A-9CE0-60DFFFFC8DE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5497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ACDDA-ECDF-441D-AA30-F627962CB67D}" type="datetimeFigureOut">
              <a:rPr lang="sv-SE" smtClean="0"/>
              <a:t>2024-11-19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85D1D-61DE-406F-8114-F47C63AA31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1876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885D1D-61DE-406F-8114-F47C63AA3126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9821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3C03C412-E5E0-E79A-BF43-C55DA58A8547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64177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3313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1255813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9328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4686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6314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587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7496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2100199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961151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741CD61-46B5-4EC0-6372-56E0193FDFFA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4483096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44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807BC12F-692E-C6EC-7ED9-B6552DA150D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8875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ABD02C8-03A3-8AFE-D8A0-966C11C8343F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2961000"/>
            <a:ext cx="935480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713771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296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1545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1255813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899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331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2572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3972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7925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583641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6114351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7EC2C2B-6B04-19F7-0998-92E1897676E1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9878432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0890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0FB093E-D9BE-A64C-7F32-26C182FC55C2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9747532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+ bild med centrera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27123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553998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13" name="Platshållare för bild 12">
            <a:extLst>
              <a:ext uri="{FF2B5EF4-FFF2-40B4-BE49-F238E27FC236}">
                <a16:creationId xmlns:a16="http://schemas.microsoft.com/office/drawing/2014/main" id="{5043B457-52D4-43D2-5F6D-071B72F5447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solidFill>
            <a:schemeClr val="bg1"/>
          </a:solidFill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280190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988D454-77BB-347D-11EC-1BB11729F0D8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43601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5660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5622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1056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8315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632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9029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815295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5298652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AC383C6-796B-F29D-7137-55C9EC0376F6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2701720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6082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E6DAF0A-6B85-A239-49DF-C17884E0DEC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4967346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78BA074-6E04-C44F-8577-16A4BDF78F3C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34026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8465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5955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2202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7708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64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8737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2961091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1051308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96700E7-B5FD-F003-E51B-BD4DAAE8FE5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794953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7791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DF8636-0D14-752B-1CB3-627509B6191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7664302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FB78850D-C698-E80C-E050-6BCB4D42A610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2961000"/>
            <a:ext cx="935097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59497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296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5819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1255813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4232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3867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964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5320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3351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41073324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1715431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D3C6CBC3-7981-30B4-E74B-B4C9AC8C1098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8426547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3805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64E026E-AB14-1166-1496-592AC4FC6B98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6535400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266DF855-C6D6-E391-B1B8-76CB196ECFE6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2961000"/>
            <a:ext cx="935027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91102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296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7420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1255813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6020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6939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4421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4203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7563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6618583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7648284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D1B079B-828A-3AED-E40C-7D9A72D76A1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563520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0361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F429160D-1D43-669D-96CC-93628242BAB0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241062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C8B292A0-02B3-063C-95DB-F1C5C28C76D5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2961000"/>
            <a:ext cx="934994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60029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296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198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1255813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253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3194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2529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7131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0719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6072511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9139620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C6DB0430-C350-F4BF-50DF-D0544F3BD3FB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3166976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4047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193D3E2-3E2E-2A1C-24C9-5911C5BDCEBE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0883746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3C03C412-E5E0-E79A-BF43-C55DA58A8547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231363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>
          <p15:clr>
            <a:srgbClr val="FBAE40"/>
          </p15:clr>
        </p15:guide>
        <p15:guide id="2" orient="horz" pos="1865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2634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1255813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9131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1909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4402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5900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  <a:p>
            <a:pPr lvl="1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3685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5720807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0193530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741CD61-46B5-4EC0-6372-56E0193FDFFA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4377500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7278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807BC12F-692E-C6EC-7ED9-B6552DA150D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1430428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78BA074-6E04-C44F-8577-16A4BDF78F3C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31986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>
          <p15:clr>
            <a:srgbClr val="FBAE40"/>
          </p15:clr>
        </p15:guide>
        <p15:guide id="2" orient="horz" pos="1865">
          <p15:clr>
            <a:srgbClr val="FBAE4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9430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2948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8513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0512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1300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  <a:p>
            <a:pPr lvl="1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143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6291302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9844873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96700E7-B5FD-F003-E51B-BD4DAAE8FE5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182267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2313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DF8636-0D14-752B-1CB3-627509B6191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2356527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B3A6B11-3553-C317-26FC-B375D5407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3BFE72F-1D13-70E2-3A3B-FC9F4B507F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58A7DCD-6739-A78A-066D-EC33EBB35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945DD-1AF6-B343-A293-FBEE5F2DE184}" type="datetimeFigureOut">
              <a:rPr lang="sv-SE" smtClean="0"/>
              <a:t>2024-11-19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AA69363-FAF3-B65B-559F-325E2883A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43C5F7F-4E2F-508E-994D-0112ADD2C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A6E1-9E9E-DC4B-BE5F-130CDB18ABC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827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463358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9" r:id="rId1"/>
    <p:sldLayoutId id="2147484170" r:id="rId2"/>
    <p:sldLayoutId id="2147484171" r:id="rId3"/>
    <p:sldLayoutId id="2147484172" r:id="rId4"/>
    <p:sldLayoutId id="2147484173" r:id="rId5"/>
    <p:sldLayoutId id="2147484174" r:id="rId6"/>
    <p:sldLayoutId id="2147484175" r:id="rId7"/>
    <p:sldLayoutId id="2147484176" r:id="rId8"/>
    <p:sldLayoutId id="2147484177" r:id="rId9"/>
    <p:sldLayoutId id="2147484178" r:id="rId10"/>
    <p:sldLayoutId id="2147484179" r:id="rId11"/>
    <p:sldLayoutId id="2147484180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27536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4" r:id="rId11"/>
    <p:sldLayoutId id="2147484245" r:id="rId12"/>
    <p:sldLayoutId id="2147484313" r:id="rId13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012709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  <p:sldLayoutId id="2147484260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0307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2" r:id="rId1"/>
    <p:sldLayoutId id="2147484263" r:id="rId2"/>
    <p:sldLayoutId id="2147484264" r:id="rId3"/>
    <p:sldLayoutId id="2147484265" r:id="rId4"/>
    <p:sldLayoutId id="2147484266" r:id="rId5"/>
    <p:sldLayoutId id="2147484267" r:id="rId6"/>
    <p:sldLayoutId id="2147484268" r:id="rId7"/>
    <p:sldLayoutId id="2147484269" r:id="rId8"/>
    <p:sldLayoutId id="2147484270" r:id="rId9"/>
    <p:sldLayoutId id="2147484271" r:id="rId10"/>
    <p:sldLayoutId id="2147484272" r:id="rId11"/>
    <p:sldLayoutId id="2147484273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540267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5" r:id="rId1"/>
    <p:sldLayoutId id="2147484276" r:id="rId2"/>
    <p:sldLayoutId id="2147484277" r:id="rId3"/>
    <p:sldLayoutId id="2147484278" r:id="rId4"/>
    <p:sldLayoutId id="2147484279" r:id="rId5"/>
    <p:sldLayoutId id="2147484280" r:id="rId6"/>
    <p:sldLayoutId id="2147484281" r:id="rId7"/>
    <p:sldLayoutId id="2147484282" r:id="rId8"/>
    <p:sldLayoutId id="2147484283" r:id="rId9"/>
    <p:sldLayoutId id="2147484284" r:id="rId10"/>
    <p:sldLayoutId id="2147484285" r:id="rId11"/>
    <p:sldLayoutId id="2147484286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520883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8" r:id="rId1"/>
    <p:sldLayoutId id="2147484289" r:id="rId2"/>
    <p:sldLayoutId id="2147484290" r:id="rId3"/>
    <p:sldLayoutId id="2147484291" r:id="rId4"/>
    <p:sldLayoutId id="2147484292" r:id="rId5"/>
    <p:sldLayoutId id="2147484293" r:id="rId6"/>
    <p:sldLayoutId id="2147484294" r:id="rId7"/>
    <p:sldLayoutId id="2147484295" r:id="rId8"/>
    <p:sldLayoutId id="2147484296" r:id="rId9"/>
    <p:sldLayoutId id="2147484297" r:id="rId10"/>
    <p:sldLayoutId id="2147484298" r:id="rId11"/>
    <p:sldLayoutId id="2147484299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059602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1" r:id="rId1"/>
    <p:sldLayoutId id="2147484302" r:id="rId2"/>
    <p:sldLayoutId id="2147484303" r:id="rId3"/>
    <p:sldLayoutId id="2147484304" r:id="rId4"/>
    <p:sldLayoutId id="2147484305" r:id="rId5"/>
    <p:sldLayoutId id="2147484306" r:id="rId6"/>
    <p:sldLayoutId id="2147484307" r:id="rId7"/>
    <p:sldLayoutId id="2147484308" r:id="rId8"/>
    <p:sldLayoutId id="2147484309" r:id="rId9"/>
    <p:sldLayoutId id="2147484310" r:id="rId10"/>
    <p:sldLayoutId id="2147484311" r:id="rId11"/>
    <p:sldLayoutId id="2147484312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270402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5" r:id="rId1"/>
    <p:sldLayoutId id="2147484316" r:id="rId2"/>
    <p:sldLayoutId id="2147484317" r:id="rId3"/>
    <p:sldLayoutId id="2147484318" r:id="rId4"/>
    <p:sldLayoutId id="2147484319" r:id="rId5"/>
    <p:sldLayoutId id="2147484320" r:id="rId6"/>
    <p:sldLayoutId id="2147484321" r:id="rId7"/>
    <p:sldLayoutId id="2147484322" r:id="rId8"/>
    <p:sldLayoutId id="2147484323" r:id="rId9"/>
    <p:sldLayoutId id="2147484324" r:id="rId10"/>
    <p:sldLayoutId id="2147484325" r:id="rId11"/>
    <p:sldLayoutId id="2147484326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51">
          <p15:clr>
            <a:srgbClr val="F26B43"/>
          </p15:clr>
        </p15:guide>
        <p15:guide id="4" orient="horz" pos="550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582959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8" r:id="rId1"/>
    <p:sldLayoutId id="2147484329" r:id="rId2"/>
    <p:sldLayoutId id="2147484330" r:id="rId3"/>
    <p:sldLayoutId id="2147484331" r:id="rId4"/>
    <p:sldLayoutId id="2147484332" r:id="rId5"/>
    <p:sldLayoutId id="2147484333" r:id="rId6"/>
    <p:sldLayoutId id="2147484334" r:id="rId7"/>
    <p:sldLayoutId id="2147484335" r:id="rId8"/>
    <p:sldLayoutId id="2147484336" r:id="rId9"/>
    <p:sldLayoutId id="2147484337" r:id="rId10"/>
    <p:sldLayoutId id="2147484338" r:id="rId11"/>
    <p:sldLayoutId id="2147484339" r:id="rId12"/>
    <p:sldLayoutId id="2147484341" r:id="rId13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51">
          <p15:clr>
            <a:srgbClr val="F26B43"/>
          </p15:clr>
        </p15:guide>
        <p15:guide id="4" orient="horz" pos="55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AA53F81D-9300-4D56-B168-23CD25DCC5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713" y="4364730"/>
            <a:ext cx="9144000" cy="769441"/>
          </a:xfrm>
        </p:spPr>
        <p:txBody>
          <a:bodyPr/>
          <a:lstStyle/>
          <a:p>
            <a:r>
              <a:rPr lang="sv-SE" sz="5000" b="1" dirty="0">
                <a:latin typeface="+mj-lt"/>
              </a:rPr>
              <a:t>Reflektionsstöd</a:t>
            </a:r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BCDBCFC8-1983-542A-9077-CF7454F297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3" y="3882902"/>
            <a:ext cx="9144000" cy="415498"/>
          </a:xfrm>
        </p:spPr>
        <p:txBody>
          <a:bodyPr/>
          <a:lstStyle/>
          <a:p>
            <a:r>
              <a:rPr lang="sv-SE" sz="3000" b="0" dirty="0"/>
              <a:t>Transformationerna och vår verksamhet</a:t>
            </a:r>
          </a:p>
        </p:txBody>
      </p:sp>
      <p:pic>
        <p:nvPicPr>
          <p:cNvPr id="6" name="Platshållare för bild 5" descr="En bild som visar person, klädsel, bärbar dator, inomhus&#10;&#10;Automatiskt genererad beskrivning">
            <a:extLst>
              <a:ext uri="{FF2B5EF4-FFF2-40B4-BE49-F238E27FC236}">
                <a16:creationId xmlns:a16="http://schemas.microsoft.com/office/drawing/2014/main" id="{F73C5832-38B1-0BF7-9E1B-C549575510A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 b="250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9645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6C2653B6-FA9D-0251-47B2-1B4D7F037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240" y="1737542"/>
            <a:ext cx="9576883" cy="3531736"/>
          </a:xfrm>
        </p:spPr>
        <p:txBody>
          <a:bodyPr/>
          <a:lstStyle/>
          <a:p>
            <a:pPr rtl="0"/>
            <a:r>
              <a:rPr lang="sv-SE" sz="3500" dirty="0"/>
              <a:t>Vill du sätta igång redan nu? </a:t>
            </a:r>
            <a:br>
              <a:rPr lang="sv-SE" sz="3500" dirty="0"/>
            </a:br>
            <a:br>
              <a:rPr lang="sv-SE" sz="3500" dirty="0"/>
            </a:br>
            <a:r>
              <a:rPr lang="sv-SE" sz="3500" dirty="0"/>
              <a:t>Här är några exempel på frågor som du själv eller tillsammans med din ledningsgrupp kan reflektera kring:</a:t>
            </a:r>
            <a:br>
              <a:rPr lang="sv-SE" dirty="0"/>
            </a:br>
            <a:r>
              <a:rPr lang="sv-SE" dirty="0"/>
              <a:t> </a:t>
            </a:r>
            <a:br>
              <a:rPr lang="sv-SE" dirty="0"/>
            </a:b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10323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25C0ABDF-245D-008F-C903-CA42208586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v-SE" sz="3000" b="1" dirty="0">
                <a:latin typeface="+mj-lt"/>
              </a:rPr>
              <a:t>2. Hur påverkas vi av transformationerna? </a:t>
            </a:r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3E71E713-454A-5A71-5435-86960B5843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sz="3000" dirty="0"/>
              <a:t>1. Vad i vår verksamhet gör att vi kan känna oss som en del av ”någonting större”?</a:t>
            </a:r>
          </a:p>
        </p:txBody>
      </p:sp>
    </p:spTree>
    <p:extLst>
      <p:ext uri="{BB962C8B-B14F-4D97-AF65-F5344CB8AC3E}">
        <p14:creationId xmlns:p14="http://schemas.microsoft.com/office/powerpoint/2010/main" val="1342318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25C0ABDF-245D-008F-C903-CA42208586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v-SE" sz="3000" b="1" dirty="0">
                <a:latin typeface="+mj-lt"/>
              </a:rPr>
              <a:t>4. Vilka beröringspunkter har vi till respektive transformation?</a:t>
            </a:r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3E71E713-454A-5A71-5435-86960B5843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sz="3000" dirty="0"/>
              <a:t>3. Vad är vår tolkning av transformationerna – vad betyder de för oss?</a:t>
            </a:r>
          </a:p>
        </p:txBody>
      </p:sp>
    </p:spTree>
    <p:extLst>
      <p:ext uri="{BB962C8B-B14F-4D97-AF65-F5344CB8AC3E}">
        <p14:creationId xmlns:p14="http://schemas.microsoft.com/office/powerpoint/2010/main" val="2297604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25C0ABDF-245D-008F-C903-CA42208586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v-SE" sz="3000" b="1" dirty="0">
                <a:latin typeface="+mj-lt"/>
              </a:rPr>
              <a:t>6. Hur och med vem behöver vi samverka/samarbeta för att möta och driva transformation? </a:t>
            </a:r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3E71E713-454A-5A71-5435-86960B5843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sz="3000" dirty="0"/>
              <a:t>5. Hur möter och driver vi transformation redan nu? Och framöver?</a:t>
            </a:r>
          </a:p>
        </p:txBody>
      </p:sp>
    </p:spTree>
    <p:extLst>
      <p:ext uri="{BB962C8B-B14F-4D97-AF65-F5344CB8AC3E}">
        <p14:creationId xmlns:p14="http://schemas.microsoft.com/office/powerpoint/2010/main" val="1214259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25C0ABDF-245D-008F-C903-CA42208586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v-SE" sz="3000" b="1" dirty="0">
                <a:latin typeface="+mj-lt"/>
              </a:rPr>
              <a:t>8. …….</a:t>
            </a:r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3E71E713-454A-5A71-5435-86960B5843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sz="3000" dirty="0"/>
              <a:t>7. …….</a:t>
            </a:r>
          </a:p>
        </p:txBody>
      </p:sp>
    </p:spTree>
    <p:extLst>
      <p:ext uri="{BB962C8B-B14F-4D97-AF65-F5344CB8AC3E}">
        <p14:creationId xmlns:p14="http://schemas.microsoft.com/office/powerpoint/2010/main" val="3195633758"/>
      </p:ext>
    </p:extLst>
  </p:cSld>
  <p:clrMapOvr>
    <a:masterClrMapping/>
  </p:clrMapOvr>
</p:sld>
</file>

<file path=ppt/theme/theme1.xml><?xml version="1.0" encoding="utf-8"?>
<a:theme xmlns:a="http://schemas.openxmlformats.org/drawingml/2006/main" name="1_HBG-Helsingborgstegel">
  <a:themeElements>
    <a:clrScheme name="HBG_Tegel">
      <a:dk1>
        <a:srgbClr val="1A355C"/>
      </a:dk1>
      <a:lt1>
        <a:srgbClr val="FEFFFF"/>
      </a:lt1>
      <a:dk2>
        <a:srgbClr val="75232F"/>
      </a:dk2>
      <a:lt2>
        <a:srgbClr val="FFDBE5"/>
      </a:lt2>
      <a:accent1>
        <a:srgbClr val="DA281C"/>
      </a:accent1>
      <a:accent2>
        <a:srgbClr val="76232F"/>
      </a:accent2>
      <a:accent3>
        <a:srgbClr val="F642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D0A8BE35-0D78-194C-BFBA-6BFC52B69E76}"/>
    </a:ext>
  </a:extLst>
</a:theme>
</file>

<file path=ppt/theme/theme2.xml><?xml version="1.0" encoding="utf-8"?>
<a:theme xmlns:a="http://schemas.openxmlformats.org/drawingml/2006/main" name="2_HBG-Palsjo">
  <a:themeElements>
    <a:clrScheme name="HBG_Palsjo-2">
      <a:dk1>
        <a:srgbClr val="1A355C"/>
      </a:dk1>
      <a:lt1>
        <a:srgbClr val="FEFFFF"/>
      </a:lt1>
      <a:dk2>
        <a:srgbClr val="00833D"/>
      </a:dk2>
      <a:lt2>
        <a:srgbClr val="ECE7E1"/>
      </a:lt2>
      <a:accent1>
        <a:srgbClr val="00BFB3"/>
      </a:accent1>
      <a:accent2>
        <a:srgbClr val="0071CE"/>
      </a:accent2>
      <a:accent3>
        <a:srgbClr val="1B365D"/>
      </a:accent3>
      <a:accent4>
        <a:srgbClr val="00833C"/>
      </a:accent4>
      <a:accent5>
        <a:srgbClr val="7FC19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861659E7-1DD0-FE44-8F71-EF841F5B2422}"/>
    </a:ext>
  </a:extLst>
</a:theme>
</file>

<file path=ppt/theme/theme3.xml><?xml version="1.0" encoding="utf-8"?>
<a:theme xmlns:a="http://schemas.openxmlformats.org/drawingml/2006/main" name="3_HBG-Vintersund">
  <a:themeElements>
    <a:clrScheme name="HBG_Vintersund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0071CE"/>
      </a:accent1>
      <a:accent2>
        <a:srgbClr val="00C2B3"/>
      </a:accent2>
      <a:accent3>
        <a:srgbClr val="0F3660"/>
      </a:accent3>
      <a:accent4>
        <a:srgbClr val="7FB8E6"/>
      </a:accent4>
      <a:accent5>
        <a:srgbClr val="7FDFD9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49F6D4E3-406E-C845-AEDE-A73ECF7DC068}"/>
    </a:ext>
  </a:extLst>
</a:theme>
</file>

<file path=ppt/theme/theme4.xml><?xml version="1.0" encoding="utf-8"?>
<a:theme xmlns:a="http://schemas.openxmlformats.org/drawingml/2006/main" name="4_HBG-Raps">
  <a:themeElements>
    <a:clrScheme name="HBG_Gul">
      <a:dk1>
        <a:srgbClr val="1A355C"/>
      </a:dk1>
      <a:lt1>
        <a:srgbClr val="FEFFFF"/>
      </a:lt1>
      <a:dk2>
        <a:srgbClr val="EFB323"/>
      </a:dk2>
      <a:lt2>
        <a:srgbClr val="ECE7E1"/>
      </a:lt2>
      <a:accent1>
        <a:srgbClr val="E35105"/>
      </a:accent1>
      <a:accent2>
        <a:srgbClr val="75232F"/>
      </a:accent2>
      <a:accent3>
        <a:srgbClr val="ED00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770E2F6C-A769-3C4A-83D4-9A06265A54CB}"/>
    </a:ext>
  </a:extLst>
</a:theme>
</file>

<file path=ppt/theme/theme5.xml><?xml version="1.0" encoding="utf-8"?>
<a:theme xmlns:a="http://schemas.openxmlformats.org/drawingml/2006/main" name="5_HBG-Sommarsund">
  <a:themeElements>
    <a:clrScheme name="HBG_Sommarsund">
      <a:dk1>
        <a:srgbClr val="1A355C"/>
      </a:dk1>
      <a:lt1>
        <a:srgbClr val="FEFFFF"/>
      </a:lt1>
      <a:dk2>
        <a:srgbClr val="00C2B3"/>
      </a:dk2>
      <a:lt2>
        <a:srgbClr val="EAE7E0"/>
      </a:lt2>
      <a:accent1>
        <a:srgbClr val="008633"/>
      </a:accent1>
      <a:accent2>
        <a:srgbClr val="0074D4"/>
      </a:accent2>
      <a:accent3>
        <a:srgbClr val="0F3660"/>
      </a:accent3>
      <a:accent4>
        <a:srgbClr val="00BFB3"/>
      </a:accent4>
      <a:accent5>
        <a:srgbClr val="7FC19E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E5C19ECD-84A7-B142-B410-F5CD5DD6DB10}"/>
    </a:ext>
  </a:extLst>
</a:theme>
</file>

<file path=ppt/theme/theme6.xml><?xml version="1.0" encoding="utf-8"?>
<a:theme xmlns:a="http://schemas.openxmlformats.org/drawingml/2006/main" name="6_HBG-Vit-Rhododendron">
  <a:themeElements>
    <a:clrScheme name="HBG_Ljus_Tegel">
      <a:dk1>
        <a:srgbClr val="75232F"/>
      </a:dk1>
      <a:lt1>
        <a:srgbClr val="FFFFFF"/>
      </a:lt1>
      <a:dk2>
        <a:srgbClr val="FEEEF2"/>
      </a:dk2>
      <a:lt2>
        <a:srgbClr val="FEFFFF"/>
      </a:lt2>
      <a:accent1>
        <a:srgbClr val="DA281C"/>
      </a:accent1>
      <a:accent2>
        <a:srgbClr val="76232F"/>
      </a:accent2>
      <a:accent3>
        <a:srgbClr val="E35105"/>
      </a:accent3>
      <a:accent4>
        <a:srgbClr val="F0B323"/>
      </a:accent4>
      <a:accent5>
        <a:srgbClr val="BA9197"/>
      </a:accent5>
      <a:accent6>
        <a:srgbClr val="EC938D"/>
      </a:accent6>
      <a:hlink>
        <a:srgbClr val="0563C1"/>
      </a:hlink>
      <a:folHlink>
        <a:srgbClr val="954F72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5F504634-346A-AB4E-8DB8-2C521B2F4541}"/>
    </a:ext>
  </a:extLst>
</a:theme>
</file>

<file path=ppt/theme/theme7.xml><?xml version="1.0" encoding="utf-8"?>
<a:theme xmlns:a="http://schemas.openxmlformats.org/drawingml/2006/main" name="7_HBG-Vit-Bris">
  <a:themeElements>
    <a:clrScheme name="HBG_Ljus_Vintersund">
      <a:dk1>
        <a:srgbClr val="0F3660"/>
      </a:dk1>
      <a:lt1>
        <a:srgbClr val="FFFFFF"/>
      </a:lt1>
      <a:dk2>
        <a:srgbClr val="DEEBF7"/>
      </a:dk2>
      <a:lt2>
        <a:srgbClr val="FEFFFF"/>
      </a:lt2>
      <a:accent1>
        <a:srgbClr val="0071CE"/>
      </a:accent1>
      <a:accent2>
        <a:srgbClr val="00BFB3"/>
      </a:accent2>
      <a:accent3>
        <a:srgbClr val="1B365D"/>
      </a:accent3>
      <a:accent4>
        <a:srgbClr val="7FB8E6"/>
      </a:accent4>
      <a:accent5>
        <a:srgbClr val="7FDFD9"/>
      </a:accent5>
      <a:accent6>
        <a:srgbClr val="8D9AAE"/>
      </a:accent6>
      <a:hlink>
        <a:srgbClr val="0563C1"/>
      </a:hlink>
      <a:folHlink>
        <a:srgbClr val="954F72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8EFF27F8-6E54-BA43-BB35-7FD757B4989B}"/>
    </a:ext>
  </a:extLst>
</a:theme>
</file>

<file path=ppt/theme/theme8.xml><?xml version="1.0" encoding="utf-8"?>
<a:theme xmlns:a="http://schemas.openxmlformats.org/drawingml/2006/main" name="2_HBG-Helsingborgstegel">
  <a:themeElements>
    <a:clrScheme name="HBG_Tegel">
      <a:dk1>
        <a:srgbClr val="1A355C"/>
      </a:dk1>
      <a:lt1>
        <a:srgbClr val="FEFFFF"/>
      </a:lt1>
      <a:dk2>
        <a:srgbClr val="75232F"/>
      </a:dk2>
      <a:lt2>
        <a:srgbClr val="FFDBE5"/>
      </a:lt2>
      <a:accent1>
        <a:srgbClr val="DA281C"/>
      </a:accent1>
      <a:accent2>
        <a:srgbClr val="76232F"/>
      </a:accent2>
      <a:accent3>
        <a:srgbClr val="F642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_HBG_PPT_Mall_Ny-tema-färger_v2.2.1" id="{BED9A7AE-3342-D742-83F9-B66BFC6CFDBC}" vid="{9B94EF9D-E16E-614D-BFE0-D881D57DEAF6}"/>
    </a:ext>
  </a:extLst>
</a:theme>
</file>

<file path=ppt/theme/theme9.xml><?xml version="1.0" encoding="utf-8"?>
<a:theme xmlns:a="http://schemas.openxmlformats.org/drawingml/2006/main" name="5_HBG-Raps">
  <a:themeElements>
    <a:clrScheme name="HBG_Gul">
      <a:dk1>
        <a:srgbClr val="1A355C"/>
      </a:dk1>
      <a:lt1>
        <a:srgbClr val="FEFFFF"/>
      </a:lt1>
      <a:dk2>
        <a:srgbClr val="EFB323"/>
      </a:dk2>
      <a:lt2>
        <a:srgbClr val="ECE7E1"/>
      </a:lt2>
      <a:accent1>
        <a:srgbClr val="E35105"/>
      </a:accent1>
      <a:accent2>
        <a:srgbClr val="75232F"/>
      </a:accent2>
      <a:accent3>
        <a:srgbClr val="ED00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_HBG_PPT_Mall_Ny-tema-färger_v2.2.1" id="{BED9A7AE-3342-D742-83F9-B66BFC6CFDBC}" vid="{EA65DF5D-6944-F84E-9B35-068D1F525155}"/>
    </a:ext>
  </a:extLst>
</a:theme>
</file>

<file path=ppt/theme/theme10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755A38178A2D54C8E5C85C3E6D4E196" ma:contentTypeVersion="1" ma:contentTypeDescription="Skapa ett nytt dokument." ma:contentTypeScope="" ma:versionID="fc5bfc9f68beb5e59f907f52a3c75b11">
  <xsd:schema xmlns:xsd="http://www.w3.org/2001/XMLSchema" xmlns:xs="http://www.w3.org/2001/XMLSchema" xmlns:p="http://schemas.microsoft.com/office/2006/metadata/properties" xmlns:ns2="ab45f467-b5b2-40de-b0ea-a1591ac2096d" targetNamespace="http://schemas.microsoft.com/office/2006/metadata/properties" ma:root="true" ma:fieldsID="03839d1412f407ff1eca70acaabdfea8" ns2:_="">
    <xsd:import namespace="ab45f467-b5b2-40de-b0ea-a1591ac2096d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45f467-b5b2-40de-b0ea-a1591ac2096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a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411A9FA-FAAE-4F42-B6C8-10883C44A1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b45f467-b5b2-40de-b0ea-a1591ac209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0512BB2-E732-436A-B277-2DBDCAA4D4D2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ab45f467-b5b2-40de-b0ea-a1591ac2096d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4A6E28F-A2AD-40A0-9993-3F32C4CD803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HBG_PPT_Mall_01</Template>
  <TotalTime>7408</TotalTime>
  <Words>127</Words>
  <Application>Microsoft Office PowerPoint</Application>
  <PresentationFormat>Bredbild</PresentationFormat>
  <Paragraphs>12</Paragraphs>
  <Slides>6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9</vt:i4>
      </vt:variant>
      <vt:variant>
        <vt:lpstr>Bildrubriker</vt:lpstr>
      </vt:variant>
      <vt:variant>
        <vt:i4>6</vt:i4>
      </vt:variant>
    </vt:vector>
  </HeadingPairs>
  <TitlesOfParts>
    <vt:vector size="19" baseType="lpstr">
      <vt:lpstr>Helsingborg Sans</vt:lpstr>
      <vt:lpstr>Arial</vt:lpstr>
      <vt:lpstr>Roboto Light</vt:lpstr>
      <vt:lpstr>Calibri</vt:lpstr>
      <vt:lpstr>1_HBG-Helsingborgstegel</vt:lpstr>
      <vt:lpstr>2_HBG-Palsjo</vt:lpstr>
      <vt:lpstr>3_HBG-Vintersund</vt:lpstr>
      <vt:lpstr>4_HBG-Raps</vt:lpstr>
      <vt:lpstr>5_HBG-Sommarsund</vt:lpstr>
      <vt:lpstr>6_HBG-Vit-Rhododendron</vt:lpstr>
      <vt:lpstr>7_HBG-Vit-Bris</vt:lpstr>
      <vt:lpstr>2_HBG-Helsingborgstegel</vt:lpstr>
      <vt:lpstr>5_HBG-Raps</vt:lpstr>
      <vt:lpstr>Transformationerna och vår verksamhet</vt:lpstr>
      <vt:lpstr>Vill du sätta igång redan nu?   Här är några exempel på frågor som du själv eller tillsammans med din ledningsgrupp kan reflektera kring:   </vt:lpstr>
      <vt:lpstr>1. Vad i vår verksamhet gör att vi kan känna oss som en del av ”någonting större”?</vt:lpstr>
      <vt:lpstr>3. Vad är vår tolkning av transformationerna – vad betyder de för oss?</vt:lpstr>
      <vt:lpstr>5. Hur möter och driver vi transformation redan nu? Och framöver?</vt:lpstr>
      <vt:lpstr>7. …….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Nunc consequat et arcu sed commodo</dc:title>
  <dc:creator>Rydh Carl - SLF</dc:creator>
  <cp:lastModifiedBy>Rydh Carl - SLF</cp:lastModifiedBy>
  <cp:revision>17</cp:revision>
  <dcterms:created xsi:type="dcterms:W3CDTF">2024-05-16T07:17:50Z</dcterms:created>
  <dcterms:modified xsi:type="dcterms:W3CDTF">2024-11-19T08:14:12Z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0x010100A755A38178A2D54C8E5C85C3E6D4E196</vt:lpwstr>
  </property>
</Properties>
</file>