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20"/>
  </p:notesMasterIdLst>
  <p:handoutMasterIdLst>
    <p:handoutMasterId r:id="rId21"/>
  </p:handoutMasterIdLst>
  <p:sldIdLst>
    <p:sldId id="975" r:id="rId11"/>
    <p:sldId id="2147469624" r:id="rId12"/>
    <p:sldId id="2147469623" r:id="rId13"/>
    <p:sldId id="2147469625" r:id="rId14"/>
    <p:sldId id="2147469631" r:id="rId15"/>
    <p:sldId id="2147469632" r:id="rId16"/>
    <p:sldId id="2147469633" r:id="rId17"/>
    <p:sldId id="2147469634" r:id="rId18"/>
    <p:sldId id="2147469636" r:id="rId19"/>
  </p:sldIdLst>
  <p:sldSz cx="12192000" cy="6858000"/>
  <p:notesSz cx="6858000" cy="9144000"/>
  <p:embeddedFontLst>
    <p:embeddedFont>
      <p:font typeface="Helsingborg Sans" pitchFamily="2" charset="0"/>
      <p:regular r:id="rId22"/>
      <p:bold r:id="rId23"/>
    </p:embeddedFont>
    <p:embeddedFont>
      <p:font typeface="Roboto Light" panose="02000000000000000000" pitchFamily="2" charset="0"/>
      <p:regular r:id="rId24"/>
      <p:italic r:id="rId25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8E14F8-2E4C-490C-8C45-DF395CE89D38}" v="1" dt="2025-05-13T12:38:44.105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6327" autoAdjust="0"/>
  </p:normalViewPr>
  <p:slideViewPr>
    <p:cSldViewPr snapToGrid="0">
      <p:cViewPr varScale="1">
        <p:scale>
          <a:sx n="81" d="100"/>
          <a:sy n="81" d="100"/>
        </p:scale>
        <p:origin x="91" y="1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erna Louise - SLF" userId="33679ad4-fe00-4824-bb05-20b50d9b441c" providerId="ADAL" clId="{3D8E14F8-2E4C-490C-8C45-DF395CE89D38}"/>
    <pc:docChg chg="modSld">
      <pc:chgData name="Stierna Louise - SLF" userId="33679ad4-fe00-4824-bb05-20b50d9b441c" providerId="ADAL" clId="{3D8E14F8-2E4C-490C-8C45-DF395CE89D38}" dt="2025-05-13T12:38:44.104" v="0"/>
      <pc:docMkLst>
        <pc:docMk/>
      </pc:docMkLst>
      <pc:sldChg chg="modSp">
        <pc:chgData name="Stierna Louise - SLF" userId="33679ad4-fe00-4824-bb05-20b50d9b441c" providerId="ADAL" clId="{3D8E14F8-2E4C-490C-8C45-DF395CE89D38}" dt="2025-05-13T12:38:44.104" v="0"/>
        <pc:sldMkLst>
          <pc:docMk/>
          <pc:sldMk cId="1252105504" sldId="2147469636"/>
        </pc:sldMkLst>
        <pc:graphicFrameChg chg="mod">
          <ac:chgData name="Stierna Louise - SLF" userId="33679ad4-fe00-4824-bb05-20b50d9b441c" providerId="ADAL" clId="{3D8E14F8-2E4C-490C-8C45-DF395CE89D38}" dt="2025-05-13T12:38:44.104" v="0"/>
          <ac:graphicFrameMkLst>
            <pc:docMk/>
            <pc:sldMk cId="1252105504" sldId="2147469636"/>
            <ac:graphicFrameMk id="2" creationId="{10E5DAB0-C0A8-B3A8-33A5-1CBE7D819071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2025-05-12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2025-05-12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87A5C-53DA-7462-B5BA-D2D0DCCB9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2200E8B-3BA0-8E7D-4BE3-A2D4F3CF8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8DD7232-B919-FC83-5D1A-6D5034E3D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Kan vi anknyta till VP SLF?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3063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28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  <p:sldLayoutId id="214748431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B8F3A0EF-2852-6B1F-C86D-2780D22E0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885897"/>
            <a:ext cx="9573154" cy="1655233"/>
          </a:xfrm>
        </p:spPr>
        <p:txBody>
          <a:bodyPr>
            <a:normAutofit/>
          </a:bodyPr>
          <a:lstStyle/>
          <a:p>
            <a:r>
              <a:rPr lang="sv-SE" dirty="0"/>
              <a:t>Analys av de vägledande principerna i de funktionella ledningsgrupperna - för bättre samarbete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F4AD9CA-5867-0755-5A91-9B22C309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4"/>
            <a:ext cx="9144000" cy="2101973"/>
          </a:xfrm>
        </p:spPr>
        <p:txBody>
          <a:bodyPr anchor="b">
            <a:normAutofit/>
          </a:bodyPr>
          <a:lstStyle/>
          <a:p>
            <a:r>
              <a:rPr lang="sv-SE" dirty="0"/>
              <a:t>Dialogfrågor </a:t>
            </a:r>
          </a:p>
        </p:txBody>
      </p:sp>
    </p:spTree>
    <p:extLst>
      <p:ext uri="{BB962C8B-B14F-4D97-AF65-F5344CB8AC3E}">
        <p14:creationId xmlns:p14="http://schemas.microsoft.com/office/powerpoint/2010/main" val="1044878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E20D4D53-09B3-09DE-90DC-764C6DD02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119971"/>
            <a:ext cx="9144000" cy="1148442"/>
          </a:xfrm>
        </p:spPr>
        <p:txBody>
          <a:bodyPr anchor="b">
            <a:normAutofit/>
          </a:bodyPr>
          <a:lstStyle/>
          <a:p>
            <a:r>
              <a:rPr lang="sv-SE" dirty="0"/>
              <a:t>Analys och självskattning av de vägledande principerna 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D99BF67C-0759-6CF0-C63D-4A71D9BBE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79212"/>
            <a:ext cx="9144000" cy="3905791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800" b="1" dirty="0">
                <a:effectLst/>
                <a:ea typeface="Roboto Light"/>
                <a:cs typeface="Roboto Light"/>
              </a:rPr>
              <a:t>Utgångspunkter kring de vägledande principerna </a:t>
            </a:r>
            <a:r>
              <a:rPr lang="sv-SE" sz="1800" dirty="0">
                <a:ea typeface="Roboto Light"/>
                <a:cs typeface="Roboto Light"/>
              </a:rPr>
              <a:t>och dialogmaterialet</a:t>
            </a:r>
            <a:endParaRPr lang="sv-SE" sz="1800" b="1" dirty="0">
              <a:effectLst/>
            </a:endParaRPr>
          </a:p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sv-SE" sz="1800" dirty="0">
              <a:effectLst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b="0" dirty="0">
                <a:effectLst/>
                <a:ea typeface="Roboto Light"/>
                <a:cs typeface="Roboto Light"/>
              </a:rPr>
              <a:t>Basen är uppdraget för den funktionella ledningsgruppen</a:t>
            </a:r>
            <a:r>
              <a:rPr lang="sv-SE" sz="1800" b="0" dirty="0">
                <a:ea typeface="Roboto Light"/>
                <a:cs typeface="Roboto Light"/>
              </a:rPr>
              <a:t>.</a:t>
            </a:r>
            <a:endParaRPr lang="sv-SE" sz="1800" b="0" dirty="0">
              <a:effectLst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b="0" dirty="0">
                <a:effectLst/>
                <a:ea typeface="Roboto Light"/>
                <a:cs typeface="Roboto Light"/>
              </a:rPr>
              <a:t>För att nå synergieffekter i uppdragen behöver vår samordning kännetecknas av de vägledande principerna.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endParaRPr lang="sv-SE" sz="1800" b="0" dirty="0">
              <a:ea typeface="Roboto Light"/>
              <a:cs typeface="Roboto Light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b="0" dirty="0">
                <a:ea typeface="Roboto Light"/>
                <a:cs typeface="Roboto Light"/>
              </a:rPr>
              <a:t>Dialogmaterialet är utformat för att stötta lärandet och utvecklingen av de vägledande principerna för att nå ett större mervärde i form av leverans, resultat och effekt. </a:t>
            </a:r>
            <a:endParaRPr lang="sv-SE" sz="1800" b="0" dirty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b="0" dirty="0">
                <a:ea typeface="Roboto Light"/>
                <a:cs typeface="Roboto Light"/>
              </a:rPr>
              <a:t>Till de övergripande frågorna finns ett antal stödfrågor. Stödfrågorna är en hjälp för att fördjupa dialogen och används i den mån de behövs. </a:t>
            </a:r>
            <a:endParaRPr lang="sv-SE" sz="1800" b="0" dirty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b="0" dirty="0">
                <a:ea typeface="Roboto Light"/>
                <a:cs typeface="Roboto Light"/>
              </a:rPr>
              <a:t>I slutet av dialogmaterialet finns ett matrisstöd i Excel som kan användas för att underlätta dokumentationen dialogen och analysen. </a:t>
            </a:r>
            <a:endParaRPr lang="sv-SE" sz="1800" b="0" dirty="0"/>
          </a:p>
          <a:p>
            <a:pPr>
              <a:lnSpc>
                <a:spcPct val="90000"/>
              </a:lnSpc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17538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258C6-7272-4B44-D4F1-378EEA39D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hidden="1">
            <a:extLst>
              <a:ext uri="{FF2B5EF4-FFF2-40B4-BE49-F238E27FC236}">
                <a16:creationId xmlns:a16="http://schemas.microsoft.com/office/drawing/2014/main" id="{295DF2DE-50DB-7CFB-499D-7097406E1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000" y="2973000"/>
            <a:ext cx="912000" cy="912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35B5B8F-C9A3-042F-5998-4CD304A7C265}"/>
              </a:ext>
            </a:extLst>
          </p:cNvPr>
          <p:cNvSpPr/>
          <p:nvPr/>
        </p:nvSpPr>
        <p:spPr>
          <a:xfrm>
            <a:off x="11285831" y="0"/>
            <a:ext cx="90616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EBE4203-BA94-E42E-8A5B-F4A3C2803E2D}"/>
              </a:ext>
            </a:extLst>
          </p:cNvPr>
          <p:cNvSpPr txBox="1">
            <a:spLocks/>
          </p:cNvSpPr>
          <p:nvPr/>
        </p:nvSpPr>
        <p:spPr>
          <a:xfrm>
            <a:off x="390253" y="1036927"/>
            <a:ext cx="10370206" cy="505916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sz="6000" dirty="0"/>
            </a:br>
            <a:endParaRPr lang="sv-SE" sz="2600" dirty="0">
              <a:solidFill>
                <a:srgbClr val="00843D"/>
              </a:solidFill>
            </a:endParaRPr>
          </a:p>
          <a:p>
            <a:endParaRPr lang="sv-SE" sz="2600" dirty="0">
              <a:solidFill>
                <a:srgbClr val="00843D"/>
              </a:solidFill>
              <a:ea typeface="+mj-lt"/>
              <a:cs typeface="+mj-lt"/>
            </a:endParaRPr>
          </a:p>
          <a:p>
            <a:endParaRPr lang="sv-SE" sz="7200" dirty="0">
              <a:solidFill>
                <a:srgbClr val="00843D"/>
              </a:solidFill>
            </a:endParaRPr>
          </a:p>
          <a:p>
            <a:endParaRPr lang="sv-SE" sz="7200" dirty="0">
              <a:solidFill>
                <a:srgbClr val="00843D"/>
              </a:solidFill>
              <a:ea typeface="Roboto Light"/>
              <a:cs typeface="Roboto Light"/>
            </a:endParaRPr>
          </a:p>
          <a:p>
            <a:endParaRPr lang="sv-SE" sz="2600" dirty="0">
              <a:solidFill>
                <a:srgbClr val="00843D"/>
              </a:solidFill>
            </a:endParaRPr>
          </a:p>
          <a:p>
            <a:endParaRPr lang="sv-SE" sz="2600" b="0" dirty="0">
              <a:solidFill>
                <a:srgbClr val="00843D"/>
              </a:solidFill>
            </a:endParaRPr>
          </a:p>
          <a:p>
            <a:endParaRPr lang="sv-SE" sz="2600" b="0" dirty="0">
              <a:solidFill>
                <a:srgbClr val="00843D"/>
              </a:solidFill>
            </a:endParaRPr>
          </a:p>
          <a:p>
            <a:endParaRPr lang="sv-SE" sz="2600" b="0" dirty="0">
              <a:solidFill>
                <a:srgbClr val="00843D"/>
              </a:solidFill>
            </a:endParaRPr>
          </a:p>
          <a:p>
            <a:endParaRPr lang="sv-SE" sz="2600" b="0" dirty="0">
              <a:solidFill>
                <a:srgbClr val="00843D"/>
              </a:solidFill>
            </a:endParaRPr>
          </a:p>
          <a:p>
            <a:r>
              <a:rPr lang="sv-SE" sz="2600" b="0" dirty="0">
                <a:solidFill>
                  <a:srgbClr val="00843D"/>
                </a:solidFill>
              </a:rPr>
              <a:t> </a:t>
            </a:r>
          </a:p>
        </p:txBody>
      </p:sp>
      <p:sp>
        <p:nvSpPr>
          <p:cNvPr id="3" name="Underrubrik 4">
            <a:extLst>
              <a:ext uri="{FF2B5EF4-FFF2-40B4-BE49-F238E27FC236}">
                <a16:creationId xmlns:a16="http://schemas.microsoft.com/office/drawing/2014/main" id="{1C1AF0EB-B19D-A0B9-FE0C-D2B4A8FCE663}"/>
              </a:ext>
            </a:extLst>
          </p:cNvPr>
          <p:cNvSpPr txBox="1">
            <a:spLocks/>
          </p:cNvSpPr>
          <p:nvPr/>
        </p:nvSpPr>
        <p:spPr>
          <a:xfrm>
            <a:off x="762302" y="324491"/>
            <a:ext cx="9144000" cy="226990"/>
          </a:xfrm>
          <a:prstGeom prst="rect">
            <a:avLst/>
          </a:prstGeom>
        </p:spPr>
        <p:txBody>
          <a:bodyPr lIns="0" tIns="45720" rIns="91440" bIns="45720" anchor="t"/>
          <a:lstStyle>
            <a:lvl1pPr marL="304792" indent="-304792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400" b="1" dirty="0">
                <a:latin typeface="Helsingborg Sans"/>
              </a:rPr>
              <a:t>Vägledande principer för bättre samarbete</a:t>
            </a:r>
            <a:endParaRPr lang="en-US" sz="1400" b="1" dirty="0">
              <a:latin typeface="Helsingborg Sans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D3127BC-4DF8-2DA0-A7BD-E4DA578A7CAF}"/>
              </a:ext>
            </a:extLst>
          </p:cNvPr>
          <p:cNvSpPr txBox="1"/>
          <p:nvPr/>
        </p:nvSpPr>
        <p:spPr>
          <a:xfrm>
            <a:off x="5685784" y="2127687"/>
            <a:ext cx="5451555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sv-SE" sz="2400" b="1" dirty="0">
                <a:latin typeface="+mj-lt"/>
                <a:ea typeface="Roboto Light"/>
                <a:cs typeface="Roboto Light"/>
              </a:rPr>
              <a:t>När vi samordnar oss ska vi: </a:t>
            </a:r>
          </a:p>
          <a:p>
            <a:pPr marL="800100" lvl="1" indent="-342900">
              <a:buFont typeface="Arial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Utgå från en omvärlds- och behovsanalys</a:t>
            </a:r>
            <a:endParaRPr lang="en-US" sz="2200" dirty="0">
              <a:latin typeface="+mj-lt"/>
              <a:ea typeface="Roboto Light"/>
              <a:cs typeface="Roboto Light"/>
            </a:endParaRPr>
          </a:p>
          <a:p>
            <a:pPr marL="800100" lvl="1" indent="-342900">
              <a:buFont typeface="Arial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Fokusera på att leverera önskade värden och effekter</a:t>
            </a:r>
            <a:endParaRPr lang="en-US" sz="2200" dirty="0">
              <a:latin typeface="+mj-lt"/>
              <a:ea typeface="Roboto Light"/>
              <a:cs typeface="Roboto Light"/>
            </a:endParaRPr>
          </a:p>
          <a:p>
            <a:pPr marL="800100" lvl="1" indent="-342900">
              <a:buFont typeface="Arial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Arbeta i partnerskap* för gemensamt ansvarstagande</a:t>
            </a:r>
            <a:endParaRPr lang="en-US" sz="2200" dirty="0">
              <a:latin typeface="+mj-lt"/>
              <a:ea typeface="Roboto Light"/>
              <a:cs typeface="Roboto Light"/>
            </a:endParaRPr>
          </a:p>
          <a:p>
            <a:pPr marL="800100" lvl="1" indent="-342900">
              <a:buFont typeface="Arial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Bemanna med kompetens och mandat utifrån frågans karaktär</a:t>
            </a:r>
            <a:endParaRPr lang="en-US" sz="2200" dirty="0">
              <a:latin typeface="+mj-lt"/>
              <a:ea typeface="Roboto Light"/>
              <a:cs typeface="Roboto Light"/>
            </a:endParaRPr>
          </a:p>
          <a:p>
            <a:pPr marL="800100" lvl="1" indent="-342900">
              <a:buFont typeface="Arial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Säkerställa att arbetet ligger i linje med uppdrag inom nämnd och styrelse</a:t>
            </a:r>
          </a:p>
          <a:p>
            <a:pPr marL="800100" lvl="1" indent="-342900">
              <a:buFont typeface="Arial"/>
              <a:buChar char="•"/>
            </a:pPr>
            <a:endParaRPr lang="sv-SE" sz="1600" dirty="0">
              <a:latin typeface="+mj-lt"/>
              <a:ea typeface="Roboto Light"/>
              <a:cs typeface="Roboto Light"/>
            </a:endParaRPr>
          </a:p>
          <a:p>
            <a:pPr lvl="1"/>
            <a:r>
              <a:rPr lang="sv-SE" sz="1200" dirty="0">
                <a:latin typeface="+mj-lt"/>
                <a:ea typeface="Roboto Light"/>
                <a:cs typeface="Roboto Light"/>
              </a:rPr>
              <a:t>*Partnerskap innebär ett starkare ord för samarbete med delat risktagande och gemensam nytta i fokus</a:t>
            </a:r>
          </a:p>
          <a:p>
            <a:endParaRPr lang="sv-SE" sz="2600" dirty="0">
              <a:latin typeface="+mj-lt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295AFDAC-71F8-AA30-F34C-611ACBC270F1}"/>
              </a:ext>
            </a:extLst>
          </p:cNvPr>
          <p:cNvSpPr txBox="1"/>
          <p:nvPr/>
        </p:nvSpPr>
        <p:spPr>
          <a:xfrm>
            <a:off x="163358" y="2127687"/>
            <a:ext cx="6096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sv-SE" sz="2400" b="1" dirty="0">
                <a:latin typeface="+mj-lt"/>
                <a:ea typeface="Roboto Light"/>
                <a:cs typeface="Roboto Light"/>
              </a:rPr>
              <a:t>Vi samordnar oss för att: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Skapa mervärde för kommunens invånare, näringsliv, kärnverksamheter och andra intressenter.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Arbeta med frågeställningar utifrån flera perspektiv 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2200" dirty="0">
                <a:latin typeface="+mj-lt"/>
                <a:ea typeface="Roboto Light"/>
                <a:cs typeface="Roboto Light"/>
              </a:rPr>
              <a:t>För att nyttja vår samlade kompetens, såväl inom kommunen som med externa parter.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D0DDEA6-B829-5FED-BBB8-B8819259FD22}"/>
              </a:ext>
            </a:extLst>
          </p:cNvPr>
          <p:cNvSpPr txBox="1"/>
          <p:nvPr/>
        </p:nvSpPr>
        <p:spPr>
          <a:xfrm>
            <a:off x="688730" y="927358"/>
            <a:ext cx="97732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 dirty="0">
                <a:latin typeface="+mj-lt"/>
                <a:ea typeface="Roboto Light"/>
                <a:cs typeface="Roboto Light"/>
              </a:rPr>
              <a:t>Alla som arbetar i staden ska visa vilja, förståelse och ta ansvar för att samordna frågor så att vi tillsammans ska kunna leverera på kommunens uppdrag.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F6252C9-764B-1716-7473-3EAA6A318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9132" y="5696940"/>
            <a:ext cx="941470" cy="9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18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DC54CB0B-4EF8-4800-75B4-57C241C2C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119971"/>
            <a:ext cx="9144000" cy="1148442"/>
          </a:xfrm>
        </p:spPr>
        <p:txBody>
          <a:bodyPr anchor="b">
            <a:normAutofit/>
          </a:bodyPr>
          <a:lstStyle/>
          <a:p>
            <a:r>
              <a:rPr lang="sv-SE" dirty="0"/>
              <a:t>På vilka sätt har vi arbetat med de vägledande principerna?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4E00466-E226-97BD-3100-A618C91F0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79212"/>
            <a:ext cx="9144000" cy="1655233"/>
          </a:xfrm>
        </p:spPr>
        <p:txBody>
          <a:bodyPr vert="horz" lIns="0" tIns="0" rIns="0" bIns="0" rtlCol="0" anchor="t">
            <a:normAutofit/>
          </a:bodyPr>
          <a:lstStyle/>
          <a:p>
            <a:pPr fontAlgn="ctr">
              <a:spcBef>
                <a:spcPts val="0"/>
              </a:spcBef>
              <a:spcAft>
                <a:spcPts val="800"/>
              </a:spcAft>
            </a:pPr>
            <a:r>
              <a:rPr lang="sv-SE" sz="1800" dirty="0">
                <a:ea typeface="Roboto Light"/>
                <a:cs typeface="Roboto Light"/>
              </a:rPr>
              <a:t>Stödfrågor</a:t>
            </a:r>
            <a:r>
              <a:rPr lang="sv-SE" sz="1800" b="0" dirty="0">
                <a:ea typeface="Roboto Light"/>
                <a:cs typeface="Roboto Light"/>
              </a:rPr>
              <a:t> </a:t>
            </a:r>
            <a:r>
              <a:rPr lang="sv-SE" sz="1800" b="0" i="1" dirty="0">
                <a:ea typeface="Roboto Light"/>
                <a:cs typeface="Roboto Light"/>
              </a:rPr>
              <a:t>(använd de som behövs)</a:t>
            </a:r>
            <a:endParaRPr lang="sv-SE" sz="1800" b="0" i="1" dirty="0"/>
          </a:p>
          <a:p>
            <a:pPr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a typeface="Roboto Light"/>
                <a:cs typeface="Roboto Light"/>
              </a:rPr>
              <a:t> Hur ser vi att vi arbetat på detta sätt? Vad har vi de facto gjort? </a:t>
            </a:r>
          </a:p>
          <a:p>
            <a:pPr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a typeface="Roboto Light"/>
                <a:cs typeface="Roboto Light"/>
              </a:rPr>
              <a:t> Vilka beteenden har vi där det syns? </a:t>
            </a:r>
          </a:p>
          <a:p>
            <a:pPr marL="18288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i="1" dirty="0">
                <a:effectLst/>
              </a:rPr>
              <a:t> </a:t>
            </a:r>
            <a:endParaRPr lang="sv-SE" sz="1800" dirty="0">
              <a:effectLst/>
            </a:endParaRPr>
          </a:p>
          <a:p>
            <a:pPr>
              <a:lnSpc>
                <a:spcPct val="90000"/>
              </a:lnSpc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87741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DC54CB0B-4EF8-4800-75B4-57C241C2C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119971"/>
            <a:ext cx="9144000" cy="1148442"/>
          </a:xfrm>
        </p:spPr>
        <p:txBody>
          <a:bodyPr anchor="b">
            <a:normAutofit/>
          </a:bodyPr>
          <a:lstStyle/>
          <a:p>
            <a:r>
              <a:rPr lang="sv-SE" dirty="0"/>
              <a:t>Vad är bra?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4E00466-E226-97BD-3100-A618C91F0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79212"/>
            <a:ext cx="9144000" cy="1655233"/>
          </a:xfrm>
        </p:spPr>
        <p:txBody>
          <a:bodyPr vert="horz" lIns="0" tIns="0" rIns="0" bIns="0" rtlCol="0" anchor="t"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sv-SE" sz="7200" dirty="0">
                <a:ea typeface="Roboto Light"/>
                <a:cs typeface="Roboto Light"/>
              </a:rPr>
              <a:t>Stödfrågor</a:t>
            </a:r>
            <a:r>
              <a:rPr lang="sv-SE" sz="7200" b="0" dirty="0">
                <a:ea typeface="Roboto Light"/>
                <a:cs typeface="Roboto Light"/>
              </a:rPr>
              <a:t> </a:t>
            </a:r>
            <a:r>
              <a:rPr lang="sv-SE" sz="7200" b="0" i="1" dirty="0">
                <a:ea typeface="Roboto Light"/>
                <a:cs typeface="Roboto Light"/>
              </a:rPr>
              <a:t>(använd de som behövs)</a:t>
            </a:r>
            <a:endParaRPr lang="en-US" i="1" dirty="0">
              <a:ea typeface="Roboto Light"/>
              <a:cs typeface="Roboto Light"/>
            </a:endParaRPr>
          </a:p>
          <a:p>
            <a:pPr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7200" b="0" dirty="0">
                <a:ea typeface="Roboto Light"/>
                <a:cs typeface="Roboto Light"/>
              </a:rPr>
              <a:t>Vilka är våra största framgångsfaktorer? </a:t>
            </a:r>
          </a:p>
          <a:p>
            <a:pPr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7200" b="0" dirty="0">
                <a:ea typeface="Roboto Light"/>
                <a:cs typeface="Roboto Light"/>
              </a:rPr>
              <a:t>Vad beror de positiva resultaten på?</a:t>
            </a:r>
          </a:p>
          <a:p>
            <a:pPr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7200" b="0" dirty="0">
                <a:ea typeface="Roboto Light"/>
                <a:cs typeface="Roboto Light"/>
              </a:rPr>
              <a:t>Vilka orsaker har störst inverkan på resultaten?</a:t>
            </a:r>
          </a:p>
          <a:p>
            <a:pPr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7200" b="0" dirty="0">
                <a:ea typeface="Roboto Light"/>
                <a:cs typeface="Roboto Light"/>
              </a:rPr>
              <a:t>Har vi arbetat efter den plan vi har?</a:t>
            </a:r>
          </a:p>
          <a:p>
            <a:pPr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7200" b="0" dirty="0">
                <a:ea typeface="Roboto Light"/>
                <a:cs typeface="Roboto Light"/>
              </a:rPr>
              <a:t>Har genomförda insatser haft en påverkan på resultaten? Hur? </a:t>
            </a:r>
          </a:p>
          <a:p>
            <a:pPr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7200" b="0" dirty="0">
                <a:ea typeface="Roboto Light"/>
                <a:cs typeface="Roboto Light"/>
              </a:rPr>
              <a:t>Hur har vi prioriterat våra resurser för att nå önskade </a:t>
            </a:r>
            <a:r>
              <a:rPr lang="sv-SE" sz="7200" b="0" dirty="0">
                <a:effectLst/>
                <a:ea typeface="Roboto Light"/>
                <a:cs typeface="Roboto Light"/>
              </a:rPr>
              <a:t>resultat?</a:t>
            </a:r>
          </a:p>
          <a:p>
            <a:pPr marL="18288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i="1" dirty="0">
                <a:effectLst/>
              </a:rPr>
              <a:t> </a:t>
            </a:r>
            <a:endParaRPr lang="sv-SE" sz="1800" dirty="0">
              <a:effectLst/>
            </a:endParaRPr>
          </a:p>
          <a:p>
            <a:pPr>
              <a:lnSpc>
                <a:spcPct val="90000"/>
              </a:lnSpc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92610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DC54CB0B-4EF8-4800-75B4-57C241C2C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119971"/>
            <a:ext cx="9144000" cy="1148442"/>
          </a:xfrm>
        </p:spPr>
        <p:txBody>
          <a:bodyPr anchor="b">
            <a:normAutofit/>
          </a:bodyPr>
          <a:lstStyle/>
          <a:p>
            <a:r>
              <a:rPr lang="sv-SE" dirty="0"/>
              <a:t>Vad kan bli bättre? 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4E00466-E226-97BD-3100-A618C91F0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79212"/>
            <a:ext cx="9144000" cy="1655233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sv-SE" sz="1800" dirty="0">
                <a:ea typeface="Roboto Light"/>
                <a:cs typeface="Roboto Light"/>
              </a:rPr>
              <a:t>Stödfrågor</a:t>
            </a:r>
            <a:r>
              <a:rPr lang="sv-SE" sz="1800" b="0" i="1" dirty="0">
                <a:ea typeface="Roboto Light"/>
                <a:cs typeface="Roboto Light"/>
              </a:rPr>
              <a:t> (använd de som behövs)</a:t>
            </a:r>
            <a:endParaRPr lang="en-US" i="1" dirty="0">
              <a:ea typeface="Roboto Light"/>
              <a:cs typeface="Roboto Light"/>
            </a:endParaRP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Vad beror resultaten på i de fall där vi inte är helt nöjda?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Vilka orsaker har störst inverkan på resultaten?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Vad kan vi påverka för att få det bättre?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Har vi arbetat efter den plan vi har?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Hur har vi prioriterat våra resurser för att nå önskade resultat?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Definiera de största problemen. (Vad är problemet? Varför är det ett problem?)</a:t>
            </a:r>
          </a:p>
          <a:p>
            <a:pPr marL="18288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i="1" dirty="0">
                <a:effectLst/>
              </a:rPr>
              <a:t> </a:t>
            </a:r>
            <a:endParaRPr lang="sv-SE" sz="1800" dirty="0">
              <a:effectLst/>
            </a:endParaRPr>
          </a:p>
          <a:p>
            <a:pPr>
              <a:lnSpc>
                <a:spcPct val="90000"/>
              </a:lnSpc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688497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DC54CB0B-4EF8-4800-75B4-57C241C2C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119971"/>
            <a:ext cx="9144000" cy="1148442"/>
          </a:xfrm>
        </p:spPr>
        <p:txBody>
          <a:bodyPr anchor="b">
            <a:normAutofit/>
          </a:bodyPr>
          <a:lstStyle/>
          <a:p>
            <a:r>
              <a:rPr lang="sv-SE" dirty="0"/>
              <a:t>Hur kan det bli bättre? 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4E00466-E226-97BD-3100-A618C91F0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79212"/>
            <a:ext cx="9144000" cy="1655233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sv-SE" sz="1800" dirty="0">
                <a:ea typeface="Roboto Light"/>
                <a:cs typeface="Roboto Light"/>
              </a:rPr>
              <a:t>Stödfrågor</a:t>
            </a:r>
            <a:r>
              <a:rPr lang="sv-SE" sz="1800" b="0" dirty="0">
                <a:ea typeface="Roboto Light"/>
                <a:cs typeface="Roboto Light"/>
              </a:rPr>
              <a:t> </a:t>
            </a:r>
            <a:r>
              <a:rPr lang="sv-SE" sz="1800" b="0" i="1" dirty="0">
                <a:ea typeface="Roboto Light"/>
                <a:cs typeface="Roboto Light"/>
              </a:rPr>
              <a:t>(använd de som behövs)</a:t>
            </a:r>
            <a:endParaRPr lang="en-US" i="1" dirty="0">
              <a:ea typeface="Roboto Light"/>
              <a:cs typeface="Roboto Light"/>
            </a:endParaRP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Hur ser vägen framåt ut för att nå önskade resultat?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Har vi dragit några lärdomar?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Hur använder vi dessa nya kunskaper?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Vad behöver vi förändra i vårt sätt att arbeta?</a:t>
            </a:r>
          </a:p>
          <a:p>
            <a:pPr rtl="0" fontAlgn="ctr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0" dirty="0">
                <a:effectLst/>
                <a:ea typeface="Roboto Light"/>
                <a:cs typeface="Roboto Light"/>
              </a:rPr>
              <a:t>Vad ska vi fortsätta med?</a:t>
            </a:r>
          </a:p>
          <a:p>
            <a:pPr marL="18288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i="1" dirty="0">
                <a:effectLst/>
              </a:rPr>
              <a:t> </a:t>
            </a:r>
            <a:endParaRPr lang="sv-SE" sz="1800" dirty="0">
              <a:effectLst/>
            </a:endParaRPr>
          </a:p>
          <a:p>
            <a:pPr>
              <a:lnSpc>
                <a:spcPct val="90000"/>
              </a:lnSpc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41521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DC54CB0B-4EF8-4800-75B4-57C241C2C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119971"/>
            <a:ext cx="9144000" cy="1148442"/>
          </a:xfrm>
        </p:spPr>
        <p:txBody>
          <a:bodyPr anchor="b">
            <a:normAutofit/>
          </a:bodyPr>
          <a:lstStyle/>
          <a:p>
            <a:r>
              <a:rPr lang="sv-SE" dirty="0"/>
              <a:t>Självskattning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4E00466-E226-97BD-3100-A618C91F0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2179212"/>
            <a:ext cx="9144000" cy="165523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sv-SE" sz="1800" b="0" dirty="0">
                <a:effectLst/>
              </a:rPr>
              <a:t>Utifrån en skala 1-5 (där 1 är låg</a:t>
            </a:r>
            <a:r>
              <a:rPr lang="sv-SE" sz="1800" b="0" dirty="0"/>
              <a:t>t</a:t>
            </a:r>
            <a:r>
              <a:rPr lang="sv-SE" sz="1800" b="0" dirty="0">
                <a:effectLst/>
              </a:rPr>
              <a:t> och 5 är högt): </a:t>
            </a:r>
          </a:p>
          <a:p>
            <a:r>
              <a:rPr lang="sv-SE" sz="1800" b="0" dirty="0">
                <a:ea typeface="Roboto Light"/>
                <a:cs typeface="Roboto Light"/>
              </a:rPr>
              <a:t>H</a:t>
            </a:r>
            <a:r>
              <a:rPr lang="sv-SE" sz="1800" b="0" dirty="0">
                <a:effectLst/>
                <a:ea typeface="Roboto Light"/>
                <a:cs typeface="Roboto Light"/>
              </a:rPr>
              <a:t>ur hög grad kännetecknas vi av var och en av de vägledande principerna?</a:t>
            </a:r>
          </a:p>
          <a:p>
            <a:r>
              <a:rPr lang="sv-SE" sz="1800" b="0" i="1" dirty="0">
                <a:effectLst/>
                <a:ea typeface="Roboto Light"/>
                <a:cs typeface="Roboto Light"/>
              </a:rPr>
              <a:t>Basera er självskattning på tidigare dialoger och analyser. </a:t>
            </a:r>
          </a:p>
          <a:p>
            <a:endParaRPr lang="sv-SE" sz="800" b="0" i="1" dirty="0"/>
          </a:p>
          <a:p>
            <a:pPr marL="18288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sv-SE" sz="1800" i="1" dirty="0">
                <a:effectLst/>
              </a:rPr>
              <a:t> </a:t>
            </a:r>
            <a:endParaRPr lang="sv-SE" sz="1800" dirty="0">
              <a:effectLst/>
            </a:endParaRPr>
          </a:p>
          <a:p>
            <a:pPr>
              <a:lnSpc>
                <a:spcPct val="90000"/>
              </a:lnSpc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736229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03D5E8E-D1A4-1D93-3A1F-6566C4571E8A}"/>
              </a:ext>
            </a:extLst>
          </p:cNvPr>
          <p:cNvSpPr/>
          <p:nvPr/>
        </p:nvSpPr>
        <p:spPr>
          <a:xfrm>
            <a:off x="131482" y="5874871"/>
            <a:ext cx="1906868" cy="49007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1A2A683-0B18-45ED-C63C-102D7C4F0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544419"/>
            <a:ext cx="9576883" cy="553998"/>
          </a:xfrm>
        </p:spPr>
        <p:txBody>
          <a:bodyPr wrap="square" anchor="b">
            <a:normAutofit fontScale="90000"/>
          </a:bodyPr>
          <a:lstStyle/>
          <a:p>
            <a:r>
              <a:rPr lang="sv-SE" dirty="0"/>
              <a:t>Matrisstöd - Excel att fylla i och sammanställa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0E5DAB0-C0A8-B3A8-33A5-1CBE7D8190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996889"/>
              </p:ext>
            </p:extLst>
          </p:nvPr>
        </p:nvGraphicFramePr>
        <p:xfrm>
          <a:off x="227013" y="2663825"/>
          <a:ext cx="1811337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800640" imgH="676440" progId="Excel.Sheet.12">
                  <p:embed/>
                </p:oleObj>
              </mc:Choice>
              <mc:Fallback>
                <p:oleObj name="Worksheet" showAsIcon="1" r:id="rId2" imgW="800640" imgH="676440" progId="Excel.Sheet.12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10E5DAB0-C0A8-B3A8-33A5-1CBE7D8190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7013" y="2663825"/>
                        <a:ext cx="1811337" cy="153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C8AB29C-E3FF-5CCB-2187-0EED7A509DF9}"/>
              </a:ext>
            </a:extLst>
          </p:cNvPr>
          <p:cNvGraphicFramePr>
            <a:graphicFrameLocks noGrp="1"/>
          </p:cNvGraphicFramePr>
          <p:nvPr/>
        </p:nvGraphicFramePr>
        <p:xfrm>
          <a:off x="2369351" y="1047913"/>
          <a:ext cx="8301607" cy="5760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49694">
                  <a:extLst>
                    <a:ext uri="{9D8B030D-6E8A-4147-A177-3AD203B41FA5}">
                      <a16:colId xmlns:a16="http://schemas.microsoft.com/office/drawing/2014/main" val="2992152757"/>
                    </a:ext>
                  </a:extLst>
                </a:gridCol>
                <a:gridCol w="1269420">
                  <a:extLst>
                    <a:ext uri="{9D8B030D-6E8A-4147-A177-3AD203B41FA5}">
                      <a16:colId xmlns:a16="http://schemas.microsoft.com/office/drawing/2014/main" val="1405971153"/>
                    </a:ext>
                  </a:extLst>
                </a:gridCol>
                <a:gridCol w="1278487">
                  <a:extLst>
                    <a:ext uri="{9D8B030D-6E8A-4147-A177-3AD203B41FA5}">
                      <a16:colId xmlns:a16="http://schemas.microsoft.com/office/drawing/2014/main" val="924867032"/>
                    </a:ext>
                  </a:extLst>
                </a:gridCol>
                <a:gridCol w="1260354">
                  <a:extLst>
                    <a:ext uri="{9D8B030D-6E8A-4147-A177-3AD203B41FA5}">
                      <a16:colId xmlns:a16="http://schemas.microsoft.com/office/drawing/2014/main" val="918153038"/>
                    </a:ext>
                  </a:extLst>
                </a:gridCol>
                <a:gridCol w="1054045">
                  <a:extLst>
                    <a:ext uri="{9D8B030D-6E8A-4147-A177-3AD203B41FA5}">
                      <a16:colId xmlns:a16="http://schemas.microsoft.com/office/drawing/2014/main" val="67218745"/>
                    </a:ext>
                  </a:extLst>
                </a:gridCol>
                <a:gridCol w="1189607">
                  <a:extLst>
                    <a:ext uri="{9D8B030D-6E8A-4147-A177-3AD203B41FA5}">
                      <a16:colId xmlns:a16="http://schemas.microsoft.com/office/drawing/2014/main" val="18777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Vägledande principer </a:t>
                      </a:r>
                    </a:p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Basen är uppdraget.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För att nå synergieffekter i uppdragen behöver vår samordning kännetecknas av de vägledande principerna. 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På vilka sätt har vi arbetat utefter de vägledande principerna? 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Vad är bra?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Vad kan bli bättre? 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Hur kan det bli bättre? 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Självskattning 1-5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endParaRPr kumimoji="0" lang="sv-SE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355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355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Hur hög grad kännetecknas vi av var och en av de vägledande principer. </a:t>
                      </a:r>
                    </a:p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723468"/>
                  </a:ext>
                </a:extLst>
              </a:tr>
              <a:tr h="37705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Omvärlds och behovsanalys </a:t>
                      </a:r>
                    </a:p>
                    <a:p>
                      <a:endParaRPr lang="sv-SE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9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Fokusera på att leverera önskade värden och effekter</a:t>
                      </a:r>
                    </a:p>
                    <a:p>
                      <a:endParaRPr lang="sv-SE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5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Partnerskap* för gemensamt ansvarstagande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*</a:t>
                      </a:r>
                      <a:r>
                        <a:rPr lang="sv-SE" sz="1000" kern="1200" dirty="0">
                          <a:solidFill>
                            <a:schemeClr val="tx1"/>
                          </a:solidFill>
                          <a:latin typeface="+mj-lt"/>
                          <a:ea typeface="Roboto Light"/>
                          <a:cs typeface="Calibri" panose="020F0502020204030204" pitchFamily="34" charset="0"/>
                        </a:rPr>
                        <a:t>Partnerskap innebär ett starkare ord för samarbete med delat risktagande och gemensam nytta i fokus</a:t>
                      </a:r>
                    </a:p>
                    <a:p>
                      <a:endParaRPr lang="sv-SE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Bemanna med kompetens och mandat</a:t>
                      </a:r>
                    </a:p>
                    <a:p>
                      <a:endParaRPr lang="sv-SE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1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Säkerställ att arbetet ligger inom uppdrag i nämnd och styrelse</a:t>
                      </a:r>
                    </a:p>
                    <a:p>
                      <a:endParaRPr lang="sv-SE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167014"/>
                  </a:ext>
                </a:extLst>
              </a:tr>
            </a:tbl>
          </a:graphicData>
        </a:graphic>
      </p:graphicFrame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4D304A63-6F4E-15EB-C717-AF71712B697E}"/>
              </a:ext>
            </a:extLst>
          </p:cNvPr>
          <p:cNvCxnSpPr>
            <a:cxnSpLocks/>
          </p:cNvCxnSpPr>
          <p:nvPr/>
        </p:nvCxnSpPr>
        <p:spPr>
          <a:xfrm flipV="1">
            <a:off x="651435" y="3992282"/>
            <a:ext cx="388471" cy="1882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>
            <a:extLst>
              <a:ext uri="{FF2B5EF4-FFF2-40B4-BE49-F238E27FC236}">
                <a16:creationId xmlns:a16="http://schemas.microsoft.com/office/drawing/2014/main" id="{AC6804C2-866A-3DD4-8272-20A81CB7C2D0}"/>
              </a:ext>
            </a:extLst>
          </p:cNvPr>
          <p:cNvSpPr txBox="1"/>
          <p:nvPr/>
        </p:nvSpPr>
        <p:spPr>
          <a:xfrm>
            <a:off x="83670" y="5874871"/>
            <a:ext cx="2145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accent1">
                    <a:lumMod val="75000"/>
                  </a:schemeClr>
                </a:solidFill>
              </a:rPr>
              <a:t>Dubbelklicka på ikonen för att öppna arket.</a:t>
            </a:r>
          </a:p>
        </p:txBody>
      </p:sp>
    </p:spTree>
    <p:extLst>
      <p:ext uri="{BB962C8B-B14F-4D97-AF65-F5344CB8AC3E}">
        <p14:creationId xmlns:p14="http://schemas.microsoft.com/office/powerpoint/2010/main" val="1252105504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TaxCatchAll xmlns="7b2ba3d5-ae7e-4872-ab6d-f5dc97d22469">
      <Value>1</Value>
    </TaxCatchAll>
    <kf5321c52a534cb6a765f3faf36eabeb xmlns="d84c9b22-4b2b-411e-a158-334ee370a1ea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kf5321c52a534cb6a765f3faf36eabeb>
    <b89223313b284f2a879bf9c1e2dff829 xmlns="d84c9b22-4b2b-411e-a158-334ee370a1ea">
      <Terms xmlns="http://schemas.microsoft.com/office/infopath/2007/PartnerControls"/>
    </b89223313b284f2a879bf9c1e2dff829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FEF2347AB125B94CB6C5103065454798" ma:contentTypeVersion="11" ma:contentTypeDescription="Organisation Team Document Content Type" ma:contentTypeScope="" ma:versionID="0252c9a818cef12a9129d86bda59c445">
  <xsd:schema xmlns:xsd="http://www.w3.org/2001/XMLSchema" xmlns:xs="http://www.w3.org/2001/XMLSchema" xmlns:p="http://schemas.microsoft.com/office/2006/metadata/properties" xmlns:ns2="d84c9b22-4b2b-411e-a158-334ee370a1ea" xmlns:ns3="7b2ba3d5-ae7e-4872-ab6d-f5dc97d22469" xmlns:ns4="9d330d53-2165-4f85-94db-103f1cffbe12" targetNamespace="http://schemas.microsoft.com/office/2006/metadata/properties" ma:root="true" ma:fieldsID="67e2fc5fafa20bab7afa950cb069b205" ns2:_="" ns3:_="" ns4:_="">
    <xsd:import namespace="d84c9b22-4b2b-411e-a158-334ee370a1ea"/>
    <xsd:import namespace="7b2ba3d5-ae7e-4872-ab6d-f5dc97d22469"/>
    <xsd:import namespace="9d330d53-2165-4f85-94db-103f1cffbe1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lcf76f155ced4ddcb4097134ff3c332f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Stadsledningsförvaltningen|b6fc8a29-992e-469d-83ac-4d8ea7b94e08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babcc4c6-f6eb-45ef-8df7-c53a7003a7eb}" ma:internalName="TaxCatchAll" ma:showField="CatchAllData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babcc4c6-f6eb-45ef-8df7-c53a7003a7eb}" ma:internalName="TaxCatchAllLabel" ma:readOnly="true" ma:showField="CatchAllDataLabel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microsoft.com/office/2006/documentManagement/types"/>
    <ds:schemaRef ds:uri="http://purl.org/dc/terms/"/>
    <ds:schemaRef ds:uri="9d330d53-2165-4f85-94db-103f1cffbe12"/>
    <ds:schemaRef ds:uri="http://schemas.microsoft.com/office/2006/metadata/properties"/>
    <ds:schemaRef ds:uri="http://www.w3.org/XML/1998/namespace"/>
    <ds:schemaRef ds:uri="http://purl.org/dc/elements/1.1/"/>
    <ds:schemaRef ds:uri="d84c9b22-4b2b-411e-a158-334ee370a1ea"/>
    <ds:schemaRef ds:uri="http://schemas.microsoft.com/office/infopath/2007/PartnerControls"/>
    <ds:schemaRef ds:uri="http://schemas.openxmlformats.org/package/2006/metadata/core-properties"/>
    <ds:schemaRef ds:uri="7b2ba3d5-ae7e-4872-ab6d-f5dc97d2246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25B1C83-99A9-439B-8946-4B55111EDA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4c9b22-4b2b-411e-a158-334ee370a1ea"/>
    <ds:schemaRef ds:uri="7b2ba3d5-ae7e-4872-ab6d-f5dc97d22469"/>
    <ds:schemaRef ds:uri="9d330d53-2165-4f85-94db-103f1cffbe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2091</TotalTime>
  <Words>686</Words>
  <Application>Microsoft Office PowerPoint</Application>
  <PresentationFormat>Bredbild</PresentationFormat>
  <Paragraphs>93</Paragraphs>
  <Slides>9</Slides>
  <Notes>1</Notes>
  <HiddenSlides>0</HiddenSlides>
  <MMClips>0</MMClips>
  <ScaleCrop>false</ScaleCrop>
  <HeadingPairs>
    <vt:vector size="8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21" baseType="lpstr">
      <vt:lpstr>Helsingborg Sans</vt:lpstr>
      <vt:lpstr>Arial</vt:lpstr>
      <vt:lpstr>Calibri</vt:lpstr>
      <vt:lpstr>Roboto Light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Microsoft Excel-kalkylblad</vt:lpstr>
      <vt:lpstr>Dialogfrågor </vt:lpstr>
      <vt:lpstr>Analys och självskattning av de vägledande principerna </vt:lpstr>
      <vt:lpstr>PowerPoint-presentation</vt:lpstr>
      <vt:lpstr>På vilka sätt har vi arbetat med de vägledande principerna?</vt:lpstr>
      <vt:lpstr>Vad är bra?</vt:lpstr>
      <vt:lpstr>Vad kan bli bättre? </vt:lpstr>
      <vt:lpstr>Hur kan det bli bättre? </vt:lpstr>
      <vt:lpstr>Självskattning</vt:lpstr>
      <vt:lpstr>Matrisstöd - Excel att fylla i och sammanställa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Gunulf Hansson Emma - SLF</dc:creator>
  <cp:lastModifiedBy>Stierna Louise - SLF</cp:lastModifiedBy>
  <cp:revision>478</cp:revision>
  <dcterms:created xsi:type="dcterms:W3CDTF">2025-03-20T14:01:58Z</dcterms:created>
  <dcterms:modified xsi:type="dcterms:W3CDTF">2025-05-13T12:39:41Z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0x010100B16161C1156749828247A73D71908800003688C1375AB3496E9D965A30C48E069100FEF2347AB125B94CB6C5103065454798</vt:lpwstr>
  </property>
  <property fmtid="{D5CDD505-2E9C-101B-9397-08002B2CF9AE}" pid="3" name="DWDivision">
    <vt:lpwstr>1;#Stadsledningsförvaltningen|b6fc8a29-992e-469d-83ac-4d8ea7b94e08</vt:lpwstr>
  </property>
  <property fmtid="{D5CDD505-2E9C-101B-9397-08002B2CF9AE}" pid="4" name="MediaServiceImageTags">
    <vt:lpwstr/>
  </property>
  <property fmtid="{D5CDD505-2E9C-101B-9397-08002B2CF9AE}" pid="5" name="DWTaxonomyDocumentType">
    <vt:lpwstr/>
  </property>
</Properties>
</file>