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2"/>
  </p:notesMasterIdLst>
  <p:handoutMasterIdLst>
    <p:handoutMasterId r:id="rId23"/>
  </p:handoutMasterIdLst>
  <p:sldIdLst>
    <p:sldId id="2147469693" r:id="rId11"/>
    <p:sldId id="2147469671" r:id="rId12"/>
    <p:sldId id="2147469701" r:id="rId13"/>
    <p:sldId id="2147469685" r:id="rId14"/>
    <p:sldId id="2147469705" r:id="rId15"/>
    <p:sldId id="2147469706" r:id="rId16"/>
    <p:sldId id="2147469707" r:id="rId17"/>
    <p:sldId id="2147469708" r:id="rId18"/>
    <p:sldId id="2147469709" r:id="rId19"/>
    <p:sldId id="2147469710" r:id="rId20"/>
    <p:sldId id="2147469711" r:id="rId21"/>
  </p:sldIdLst>
  <p:sldSz cx="12192000" cy="6858000"/>
  <p:notesSz cx="6858000" cy="9144000"/>
  <p:embeddedFontLst>
    <p:embeddedFont>
      <p:font typeface="Helsingborg Sans" pitchFamily="2" charset="0"/>
      <p:regular r:id="rId24"/>
      <p:bold r:id="rId25"/>
    </p:embeddedFont>
    <p:embeddedFont>
      <p:font typeface="Roboto Light" panose="02000000000000000000" pitchFamily="2" charset="0"/>
      <p:regular r:id="rId26"/>
      <p:italic r:id="rId27"/>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flektion och förankring" id="{4362A955-E8A1-44D7-8132-DF69C62AFC86}">
          <p14:sldIdLst>
            <p14:sldId id="2147469693"/>
          </p14:sldIdLst>
        </p14:section>
        <p14:section name="Övergripande berättelse " id="{617F506A-3EF1-4B1F-9D18-35AAD4B5D800}">
          <p14:sldIdLst>
            <p14:sldId id="2147469671"/>
            <p14:sldId id="2147469701"/>
            <p14:sldId id="2147469685"/>
            <p14:sldId id="2147469705"/>
            <p14:sldId id="2147469706"/>
          </p14:sldIdLst>
        </p14:section>
        <p14:section name="Byggstenar för samordning" id="{DE93E425-B88B-410D-941C-D8345572BBC7}">
          <p14:sldIdLst>
            <p14:sldId id="2147469707"/>
            <p14:sldId id="2147469708"/>
            <p14:sldId id="2147469709"/>
            <p14:sldId id="2147469710"/>
            <p14:sldId id="214746971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5D3806-7851-4014-23D1-3BF2E59ECD20}" name="Eriksson Johanna - SLF" initials="ES" userId="S::johanna.eriksson@helsingborg.se::a63b7e56-0f56-46c4-ac4d-30c0dac40f0b" providerId="AD"/>
  <p188:author id="{6AE8271E-F772-6936-D9B4-9C158EEA6E19}" name="Lindner Lina - SLF" initials="LS" userId="S::lina.lindner@helsingborg.se::a8f29c25-9e70-4e2b-8971-d2c8a4adc49d" providerId="AD"/>
  <p188:author id="{27D03225-5E66-2859-24F7-474C87E5F8DD}" name="Nordling David - SLF" initials="NDS" userId="S::David.Nordling2@helsingborg.se::c0391ee2-2187-40c8-917e-73d5dacd432f" providerId="AD"/>
  <p188:author id="{376CAE99-52FB-BA4D-2692-8651C03F295C}" name="Stierna Louise - SLF" initials="LS" userId="S::Louise.Stierna@helsingborg.se::33679ad4-fe00-4824-bb05-20b50d9b441c" providerId="AD"/>
  <p188:author id="{FE74D0A0-6B0D-419C-8598-EBE9729B7F28}" name="Rydh Carl - SLF" initials="RS" userId="S::carl.rydh@helsingborg.se::7d1e562b-d749-4a02-83b7-eb723576c3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8E1"/>
    <a:srgbClr val="ECE7E1"/>
    <a:srgbClr val="FCB000"/>
    <a:srgbClr val="F11414"/>
    <a:srgbClr val="00843D"/>
    <a:srgbClr val="00C3B4"/>
    <a:srgbClr val="1B365D"/>
    <a:srgbClr val="E35205"/>
    <a:srgbClr val="F74200"/>
    <a:srgbClr val="F6F4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596" autoAdjust="0"/>
  </p:normalViewPr>
  <p:slideViewPr>
    <p:cSldViewPr snapToGrid="0">
      <p:cViewPr varScale="1">
        <p:scale>
          <a:sx n="55" d="100"/>
          <a:sy n="55" d="100"/>
        </p:scale>
        <p:origin x="1714" y="5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2.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1.fntdata"/><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ierna Louise - SLF" userId="33679ad4-fe00-4824-bb05-20b50d9b441c" providerId="ADAL" clId="{2CF13795-059D-411F-A856-1B499BBE9DD5}"/>
    <pc:docChg chg="delSld delSection modSection">
      <pc:chgData name="Stierna Louise - SLF" userId="33679ad4-fe00-4824-bb05-20b50d9b441c" providerId="ADAL" clId="{2CF13795-059D-411F-A856-1B499BBE9DD5}" dt="2025-06-24T06:28:18.713" v="1" actId="17851"/>
      <pc:docMkLst>
        <pc:docMk/>
      </pc:docMkLst>
      <pc:sldChg chg="del">
        <pc:chgData name="Stierna Louise - SLF" userId="33679ad4-fe00-4824-bb05-20b50d9b441c" providerId="ADAL" clId="{2CF13795-059D-411F-A856-1B499BBE9DD5}" dt="2025-06-24T06:28:10.873" v="0" actId="47"/>
        <pc:sldMkLst>
          <pc:docMk/>
          <pc:sldMk cId="3294267756" sldId="214746971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2025-06-24</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2025-06-24</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3655587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a:t>Syftet med denna presentation är att visa hur kommunikationen bidrar till att bygga vår förmåga att samordna oss i en komplex tid. Det handlar inte om implementering – utan om förflyttning.</a:t>
            </a:r>
            <a:br>
              <a:rPr lang="sv-SE">
                <a:cs typeface="+mn-lt"/>
              </a:rPr>
            </a:br>
            <a:br>
              <a:rPr lang="sv-SE">
                <a:cs typeface="+mn-lt"/>
              </a:rPr>
            </a:br>
            <a:r>
              <a:rPr lang="sv-SE"/>
              <a:t>Kommunikation är inte en stödaktivitet vid sidan av – det är ett strategiskt verktyg som bygger stadens samordningsförmåga.</a:t>
            </a:r>
            <a:endParaRPr lang="sv-SE">
              <a:ea typeface="Calibri"/>
              <a:cs typeface="Calibri"/>
            </a:endParaRPr>
          </a:p>
          <a:p>
            <a:pPr>
              <a:defRPr/>
            </a:pPr>
            <a:r>
              <a:rPr lang="sv-SE"/>
              <a:t>Den gör komplexitet hanterbar, stärker tilliten och förtydligar riktningen. Den gör det lättare att förstå sitt uppdrag, känna mod och ta ansvar – i linje med våra gemensamma arbetssätt.</a:t>
            </a:r>
            <a:endParaRPr lang="sv-SE">
              <a:ea typeface="Calibri"/>
              <a:cs typeface="Calibri"/>
            </a:endParaRPr>
          </a:p>
          <a:p>
            <a:pPr>
              <a:defRPr/>
            </a:pPr>
            <a:r>
              <a:rPr lang="sv-SE"/>
              <a:t>Genom att hålla ihop budskapen och skapa igenkänning hjälper kommunikationen oss att agera mer samordnat, långsiktigt och med större effekt.</a:t>
            </a:r>
            <a:endParaRPr lang="sv-SE">
              <a:ea typeface="Calibri"/>
              <a:cs typeface="Calibri"/>
            </a:endParaRPr>
          </a:p>
          <a:p>
            <a:pPr>
              <a:defRPr/>
            </a:pPr>
            <a:endParaRPr lang="sv-SE">
              <a:cs typeface="+mn-lt"/>
            </a:endParaRPr>
          </a:p>
          <a:p>
            <a:pPr>
              <a:defRPr/>
            </a:pPr>
            <a:endParaRPr lang="sv-SE">
              <a:ea typeface="Calibri"/>
              <a:cs typeface="Calibri"/>
            </a:endParaRPr>
          </a:p>
          <a:p>
            <a:endParaRPr lang="sv-SE">
              <a:ea typeface="Calibri"/>
              <a:cs typeface="Calibri"/>
            </a:endParaRPr>
          </a:p>
          <a:p>
            <a:endParaRPr lang="sv-SE">
              <a:ea typeface="Calibri"/>
              <a:cs typeface="Calibri"/>
            </a:endParaRPr>
          </a:p>
          <a:p>
            <a:endParaRPr lang="sv-SE">
              <a:ea typeface="Calibri"/>
              <a:cs typeface="Calibri"/>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355492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75036-F96F-1CA6-1D1C-79AEB3C832F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501A02-5C7E-5B5F-7226-E80ACB31FE5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D9891AF-BE50-585C-0E30-D48CB374B0CA}"/>
              </a:ext>
            </a:extLst>
          </p:cNvPr>
          <p:cNvSpPr>
            <a:spLocks noGrp="1"/>
          </p:cNvSpPr>
          <p:nvPr>
            <p:ph type="body" idx="1"/>
          </p:nvPr>
        </p:nvSpPr>
        <p:spPr/>
        <p:txBody>
          <a:bodyPr/>
          <a:lstStyle/>
          <a:p>
            <a:endParaRPr lang="sv-SE">
              <a:ea typeface="Calibri"/>
              <a:cs typeface="Calibri"/>
            </a:endParaRPr>
          </a:p>
        </p:txBody>
      </p:sp>
    </p:spTree>
    <p:extLst>
      <p:ext uri="{BB962C8B-B14F-4D97-AF65-F5344CB8AC3E}">
        <p14:creationId xmlns:p14="http://schemas.microsoft.com/office/powerpoint/2010/main" val="801266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87A5C-53DA-7462-B5BA-D2D0DCCB909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2200E8B-3BA0-8E7D-4BE3-A2D4F3CF8A4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8DD7232-B919-FC83-5D1A-6D5034E3DC2D}"/>
              </a:ext>
            </a:extLst>
          </p:cNvPr>
          <p:cNvSpPr>
            <a:spLocks noGrp="1"/>
          </p:cNvSpPr>
          <p:nvPr>
            <p:ph type="body" idx="1"/>
          </p:nvPr>
        </p:nvSpPr>
        <p:spPr/>
        <p:txBody>
          <a:bodyPr/>
          <a:lstStyle/>
          <a:p>
            <a:endParaRPr lang="sv-SE">
              <a:ea typeface="Calibri"/>
              <a:cs typeface="Calibri"/>
            </a:endParaRPr>
          </a:p>
        </p:txBody>
      </p:sp>
    </p:spTree>
    <p:extLst>
      <p:ext uri="{BB962C8B-B14F-4D97-AF65-F5344CB8AC3E}">
        <p14:creationId xmlns:p14="http://schemas.microsoft.com/office/powerpoint/2010/main" val="2377774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294638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6</a:t>
            </a:fld>
            <a:endParaRPr lang="sv-SE"/>
          </a:p>
        </p:txBody>
      </p:sp>
    </p:spTree>
    <p:extLst>
      <p:ext uri="{BB962C8B-B14F-4D97-AF65-F5344CB8AC3E}">
        <p14:creationId xmlns:p14="http://schemas.microsoft.com/office/powerpoint/2010/main" val="119619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3814595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endParaRPr lang="en-US"/>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52038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ea typeface="Calibri"/>
              <a:cs typeface="Calibri"/>
            </a:endParaRPr>
          </a:p>
        </p:txBody>
      </p:sp>
      <p:sp>
        <p:nvSpPr>
          <p:cNvPr id="4" name="Platshållare för bildnummer 3"/>
          <p:cNvSpPr>
            <a:spLocks noGrp="1"/>
          </p:cNvSpPr>
          <p:nvPr>
            <p:ph type="sldNum" sz="quarter" idx="5"/>
          </p:nvPr>
        </p:nvSpPr>
        <p:spPr/>
        <p:txBody>
          <a:bodyPr/>
          <a:lstStyle/>
          <a:p>
            <a:fld id="{1A885D1D-61DE-406F-8114-F47C63AA3126}" type="slidenum">
              <a:rPr lang="sv-SE" smtClean="0"/>
              <a:t>10</a:t>
            </a:fld>
            <a:endParaRPr lang="sv-SE"/>
          </a:p>
        </p:txBody>
      </p:sp>
    </p:spTree>
    <p:extLst>
      <p:ext uri="{BB962C8B-B14F-4D97-AF65-F5344CB8AC3E}">
        <p14:creationId xmlns:p14="http://schemas.microsoft.com/office/powerpoint/2010/main" val="2964606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endParaRPr lang="sv-SE"/>
          </a:p>
          <a:p>
            <a:endParaRPr lang="en-US">
              <a:ea typeface="Calibri"/>
              <a:cs typeface="Calibri"/>
            </a:endParaRPr>
          </a:p>
        </p:txBody>
      </p:sp>
      <p:sp>
        <p:nvSpPr>
          <p:cNvPr id="4" name="Slide Number Placeholder 3"/>
          <p:cNvSpPr>
            <a:spLocks noGrp="1"/>
          </p:cNvSpPr>
          <p:nvPr>
            <p:ph type="sldNum" sz="quarter" idx="5"/>
          </p:nvPr>
        </p:nvSpPr>
        <p:spPr/>
        <p:txBody>
          <a:bodyPr/>
          <a:lstStyle/>
          <a:p>
            <a:fld id="{1A885D1D-61DE-406F-8114-F47C63AA3126}" type="slidenum">
              <a:rPr lang="sv-SE" smtClean="0"/>
              <a:t>11</a:t>
            </a:fld>
            <a:endParaRPr lang="sv-SE"/>
          </a:p>
        </p:txBody>
      </p:sp>
    </p:spTree>
    <p:extLst>
      <p:ext uri="{BB962C8B-B14F-4D97-AF65-F5344CB8AC3E}">
        <p14:creationId xmlns:p14="http://schemas.microsoft.com/office/powerpoint/2010/main" val="9731859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4F8478-7721-AA06-BDEC-87BECE0F2F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6A744CA-1B03-C74A-A23F-DFBD50F41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C0646CC-3876-1E6B-7B38-D7356BAB0F15}"/>
              </a:ext>
            </a:extLst>
          </p:cNvPr>
          <p:cNvSpPr>
            <a:spLocks noGrp="1"/>
          </p:cNvSpPr>
          <p:nvPr>
            <p:ph type="dt" sz="half" idx="10"/>
          </p:nvPr>
        </p:nvSpPr>
        <p:spPr/>
        <p:txBody>
          <a:bodyPr/>
          <a:lstStyle/>
          <a:p>
            <a:fld id="{A9EBD082-FC32-4724-BED4-7135F4C8280A}" type="datetimeFigureOut">
              <a:rPr lang="sv-SE" smtClean="0"/>
              <a:t>2025-06-24</a:t>
            </a:fld>
            <a:endParaRPr lang="sv-SE"/>
          </a:p>
        </p:txBody>
      </p:sp>
      <p:sp>
        <p:nvSpPr>
          <p:cNvPr id="5" name="Platshållare för sidfot 4">
            <a:extLst>
              <a:ext uri="{FF2B5EF4-FFF2-40B4-BE49-F238E27FC236}">
                <a16:creationId xmlns:a16="http://schemas.microsoft.com/office/drawing/2014/main" id="{33D8DD8B-1A54-2CF3-2B35-7B622497A6B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FC8285D-BC17-F878-13B1-A70E81695AE1}"/>
              </a:ext>
            </a:extLst>
          </p:cNvPr>
          <p:cNvSpPr>
            <a:spLocks noGrp="1"/>
          </p:cNvSpPr>
          <p:nvPr>
            <p:ph type="sldNum" sz="quarter" idx="12"/>
          </p:nvPr>
        </p:nvSpPr>
        <p:spPr/>
        <p:txBody>
          <a:bodyPr/>
          <a:lstStyle/>
          <a:p>
            <a:fld id="{705D0107-D89B-4E81-AA42-7A9A94227686}" type="slidenum">
              <a:rPr lang="sv-SE" smtClean="0"/>
              <a:t>‹#›</a:t>
            </a:fld>
            <a:endParaRPr lang="sv-SE"/>
          </a:p>
        </p:txBody>
      </p:sp>
    </p:spTree>
    <p:extLst>
      <p:ext uri="{BB962C8B-B14F-4D97-AF65-F5344CB8AC3E}">
        <p14:creationId xmlns:p14="http://schemas.microsoft.com/office/powerpoint/2010/main" val="526609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7.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 id="2147484181"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86A46B5-6298-D4B4-3F02-FE64522C0C1E}"/>
              </a:ext>
            </a:extLst>
          </p:cNvPr>
          <p:cNvSpPr>
            <a:spLocks noGrp="1"/>
          </p:cNvSpPr>
          <p:nvPr>
            <p:ph type="body" sz="half" idx="2"/>
          </p:nvPr>
        </p:nvSpPr>
        <p:spPr>
          <a:xfrm>
            <a:off x="874712" y="1440000"/>
            <a:ext cx="9576883" cy="4722795"/>
          </a:xfrm>
        </p:spPr>
        <p:txBody>
          <a:bodyPr vert="horz" wrap="square" lIns="0" tIns="288000" rIns="0" bIns="0" rtlCol="0" anchor="t">
            <a:spAutoFit/>
          </a:bodyPr>
          <a:lstStyle/>
          <a:p>
            <a:r>
              <a:rPr lang="sv-SE" b="1">
                <a:latin typeface="Helsingborg Sans"/>
                <a:ea typeface="Roboto Light"/>
                <a:cs typeface="Roboto Light"/>
              </a:rPr>
              <a:t>Hur påverkar det här vårt arbetssätt?</a:t>
            </a:r>
            <a:endParaRPr lang="en-US" b="1">
              <a:latin typeface="Helsingborg Sans"/>
              <a:ea typeface="Roboto Light"/>
              <a:cs typeface="Roboto Light"/>
            </a:endParaRPr>
          </a:p>
          <a:p>
            <a:pPr marL="285750" indent="-285750">
              <a:buFont typeface="Arial"/>
              <a:buChar char="•"/>
            </a:pPr>
            <a:r>
              <a:rPr lang="sv-SE">
                <a:latin typeface="Helsingborg Sans"/>
                <a:ea typeface="Roboto Light"/>
                <a:cs typeface="Roboto Light"/>
              </a:rPr>
              <a:t>Vad betyder den nya strukturen i praktiken – för oss som chefer, medarbetare och ledningsgrupper?</a:t>
            </a:r>
          </a:p>
          <a:p>
            <a:r>
              <a:rPr lang="sv-SE" b="1">
                <a:latin typeface="Helsingborg Sans"/>
                <a:ea typeface="Roboto Light"/>
                <a:cs typeface="Roboto Light"/>
              </a:rPr>
              <a:t>Vem behöver jag prata med?</a:t>
            </a:r>
          </a:p>
          <a:p>
            <a:pPr marL="285750" indent="-285750">
              <a:buFont typeface="Arial"/>
              <a:buChar char="•"/>
            </a:pPr>
            <a:r>
              <a:rPr lang="sv-SE">
                <a:latin typeface="Helsingborg Sans"/>
                <a:ea typeface="Roboto Light"/>
                <a:cs typeface="Roboto Light"/>
              </a:rPr>
              <a:t>Vilka roller och funktioner är viktiga att involvera för att vi ska lyckas?</a:t>
            </a:r>
          </a:p>
          <a:p>
            <a:r>
              <a:rPr lang="sv-SE" b="1">
                <a:latin typeface="Helsingborg Sans"/>
                <a:ea typeface="Roboto Light"/>
                <a:cs typeface="Roboto Light"/>
              </a:rPr>
              <a:t>Vem bär detta vidare?</a:t>
            </a:r>
          </a:p>
          <a:p>
            <a:pPr marL="285750" indent="-285750">
              <a:buFont typeface="Arial"/>
              <a:buChar char="•"/>
            </a:pPr>
            <a:r>
              <a:rPr lang="sv-SE">
                <a:latin typeface="Helsingborg Sans"/>
                <a:ea typeface="Roboto Light"/>
                <a:cs typeface="Roboto Light"/>
              </a:rPr>
              <a:t>Vem i min förvaltning, avdelning och/eller enhet behöver förstå och driva detta vidare?</a:t>
            </a:r>
          </a:p>
          <a:p>
            <a:r>
              <a:rPr lang="sv-SE" b="1">
                <a:latin typeface="Helsingborg Sans"/>
                <a:ea typeface="Roboto Light"/>
                <a:cs typeface="Roboto Light"/>
              </a:rPr>
              <a:t>Vad innebär det för mig?</a:t>
            </a:r>
          </a:p>
          <a:p>
            <a:pPr marL="285750" indent="-285750">
              <a:buFont typeface="Arial"/>
              <a:buChar char="•"/>
            </a:pPr>
            <a:r>
              <a:rPr lang="sv-SE">
                <a:latin typeface="Helsingborg Sans"/>
                <a:ea typeface="Roboto Light"/>
                <a:cs typeface="Roboto Light"/>
              </a:rPr>
              <a:t>Hur behöver jag agera som chef?</a:t>
            </a:r>
          </a:p>
          <a:p>
            <a:pPr marL="285750" indent="-285750">
              <a:buFont typeface="Arial"/>
              <a:buChar char="•"/>
            </a:pPr>
            <a:r>
              <a:rPr lang="sv-SE">
                <a:latin typeface="Helsingborg Sans"/>
                <a:ea typeface="Roboto Light"/>
                <a:cs typeface="Roboto Light"/>
              </a:rPr>
              <a:t>Vad förväntas av mig som medarbetare?</a:t>
            </a:r>
          </a:p>
          <a:p>
            <a:pPr marL="285750" indent="-285750">
              <a:buFont typeface="Arial"/>
              <a:buChar char="•"/>
            </a:pPr>
            <a:endParaRPr lang="sv-SE">
              <a:latin typeface="Helsingborg Sans"/>
              <a:ea typeface="Roboto Light"/>
              <a:cs typeface="Roboto Light"/>
            </a:endParaRPr>
          </a:p>
        </p:txBody>
      </p:sp>
      <p:sp>
        <p:nvSpPr>
          <p:cNvPr id="5" name="textruta 2">
            <a:extLst>
              <a:ext uri="{FF2B5EF4-FFF2-40B4-BE49-F238E27FC236}">
                <a16:creationId xmlns:a16="http://schemas.microsoft.com/office/drawing/2014/main" id="{C52CEF05-722F-926C-C155-797EB46AE5BB}"/>
              </a:ext>
            </a:extLst>
          </p:cNvPr>
          <p:cNvSpPr txBox="1"/>
          <p:nvPr/>
        </p:nvSpPr>
        <p:spPr>
          <a:xfrm>
            <a:off x="840601" y="495508"/>
            <a:ext cx="7650407" cy="276999"/>
          </a:xfrm>
          <a:prstGeom prst="rect">
            <a:avLst/>
          </a:prstGeom>
          <a:noFill/>
        </p:spPr>
        <p:txBody>
          <a:bodyPr wrap="square" lIns="91440" tIns="45720" rIns="91440" bIns="45720" rtlCol="0" anchor="t">
            <a:spAutoFit/>
          </a:bodyPr>
          <a:lstStyle/>
          <a:p>
            <a:r>
              <a:rPr lang="sv-SE" sz="1200" b="1">
                <a:latin typeface="Helsingborg Sans"/>
                <a:ea typeface="Roboto Medium"/>
              </a:rPr>
              <a:t>Reflektion och förankring </a:t>
            </a:r>
            <a:endParaRPr lang="en-US"/>
          </a:p>
        </p:txBody>
      </p:sp>
      <p:sp>
        <p:nvSpPr>
          <p:cNvPr id="6" name="Title 5">
            <a:extLst>
              <a:ext uri="{FF2B5EF4-FFF2-40B4-BE49-F238E27FC236}">
                <a16:creationId xmlns:a16="http://schemas.microsoft.com/office/drawing/2014/main" id="{022E1AE6-8B2A-D27B-A213-39A6394945BB}"/>
              </a:ext>
            </a:extLst>
          </p:cNvPr>
          <p:cNvSpPr>
            <a:spLocks noGrp="1"/>
          </p:cNvSpPr>
          <p:nvPr>
            <p:ph type="ctrTitle"/>
          </p:nvPr>
        </p:nvSpPr>
        <p:spPr/>
        <p:txBody>
          <a:bodyPr/>
          <a:lstStyle/>
          <a:p>
            <a:r>
              <a:rPr lang="en-US"/>
              <a:t>Till dig </a:t>
            </a:r>
            <a:r>
              <a:rPr lang="en-US" err="1"/>
              <a:t>som</a:t>
            </a:r>
            <a:r>
              <a:rPr lang="en-US"/>
              <a:t> </a:t>
            </a:r>
            <a:r>
              <a:rPr lang="en-US" err="1"/>
              <a:t>presenterar</a:t>
            </a:r>
          </a:p>
        </p:txBody>
      </p:sp>
    </p:spTree>
    <p:extLst>
      <p:ext uri="{BB962C8B-B14F-4D97-AF65-F5344CB8AC3E}">
        <p14:creationId xmlns:p14="http://schemas.microsoft.com/office/powerpoint/2010/main" val="194496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2">
            <a:extLst>
              <a:ext uri="{FF2B5EF4-FFF2-40B4-BE49-F238E27FC236}">
                <a16:creationId xmlns:a16="http://schemas.microsoft.com/office/drawing/2014/main" id="{66BA8DA5-D742-BA0B-B449-787AE24ADE4D}"/>
              </a:ext>
            </a:extLst>
          </p:cNvPr>
          <p:cNvSpPr txBox="1">
            <a:spLocks/>
          </p:cNvSpPr>
          <p:nvPr/>
        </p:nvSpPr>
        <p:spPr>
          <a:xfrm>
            <a:off x="874713" y="4524100"/>
            <a:ext cx="9144000" cy="369332"/>
          </a:xfrm>
          <a:prstGeom prst="rect">
            <a:avLst/>
          </a:prstGeom>
        </p:spPr>
        <p:txBody>
          <a:bodyPr vert="horz" lIns="0" tIns="0" rIns="0" bIns="0" rtlCol="0" anchor="t">
            <a:noAutofit/>
          </a:bodyPr>
          <a:lst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a:lstStyle>
          <a:p>
            <a:pPr>
              <a:spcBef>
                <a:spcPts val="0"/>
              </a:spcBef>
              <a:spcAft>
                <a:spcPts val="1200"/>
              </a:spcAft>
            </a:pPr>
            <a:r>
              <a:rPr lang="sv-SE" sz="2400" b="0">
                <a:solidFill>
                  <a:schemeClr val="bg1"/>
                </a:solidFill>
                <a:ea typeface="Roboto Light"/>
                <a:cs typeface="Roboto Light"/>
              </a:rPr>
              <a:t>Struktur, kultur och förmåga - t</a:t>
            </a:r>
            <a:r>
              <a:rPr lang="sv-SE" sz="2400" b="0" i="0" kern="1200" baseline="0">
                <a:solidFill>
                  <a:schemeClr val="bg1"/>
                </a:solidFill>
                <a:ea typeface="Roboto Light"/>
                <a:cs typeface="Roboto Light"/>
              </a:rPr>
              <a:t>illsammans för Helsingborg</a:t>
            </a:r>
            <a:endParaRPr lang="sv-SE" sz="600" b="0" i="0" kern="1200" baseline="0">
              <a:solidFill>
                <a:schemeClr val="bg1"/>
              </a:solidFill>
              <a:ea typeface="Roboto Light" panose="02000000000000000000" pitchFamily="2" charset="0"/>
              <a:cs typeface="Roboto Light" panose="02000000000000000000" pitchFamily="2" charset="0"/>
            </a:endParaRPr>
          </a:p>
        </p:txBody>
      </p:sp>
      <p:sp>
        <p:nvSpPr>
          <p:cNvPr id="5" name="Underrubrik 1">
            <a:extLst>
              <a:ext uri="{FF2B5EF4-FFF2-40B4-BE49-F238E27FC236}">
                <a16:creationId xmlns:a16="http://schemas.microsoft.com/office/drawing/2014/main" id="{E0FF58A7-67CC-43F6-66FF-90BDD84923D6}"/>
              </a:ext>
            </a:extLst>
          </p:cNvPr>
          <p:cNvSpPr txBox="1">
            <a:spLocks/>
          </p:cNvSpPr>
          <p:nvPr/>
        </p:nvSpPr>
        <p:spPr>
          <a:xfrm>
            <a:off x="874713" y="3877586"/>
            <a:ext cx="9144000" cy="645190"/>
          </a:xfrm>
          <a:prstGeom prst="rect">
            <a:avLst/>
          </a:prstGeom>
        </p:spPr>
        <p:txBody>
          <a:bodyPr vert="horz" lIns="0" tIns="0" rIns="0" bIns="0" rtlCol="0" anchor="t" anchorCtr="0">
            <a:no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spcBef>
                <a:spcPts val="0"/>
              </a:spcBef>
              <a:spcAft>
                <a:spcPts val="1200"/>
              </a:spcAft>
              <a:buNone/>
            </a:pPr>
            <a:r>
              <a:rPr lang="sv-SE" sz="4800" b="1">
                <a:solidFill>
                  <a:schemeClr val="bg1"/>
                </a:solidFill>
                <a:latin typeface="+mj-lt"/>
                <a:ea typeface="Roboto Light"/>
                <a:cs typeface="Roboto Light"/>
              </a:rPr>
              <a:t>Nu förstärker vi samordningen</a:t>
            </a:r>
          </a:p>
        </p:txBody>
      </p:sp>
      <p:pic>
        <p:nvPicPr>
          <p:cNvPr id="13" name="Platshållare för bild 12" descr="En bild som visar utomhus, moln, himmel, träd&#10;&#10;AI-genererat innehåll kan vara felaktigt.">
            <a:extLst>
              <a:ext uri="{FF2B5EF4-FFF2-40B4-BE49-F238E27FC236}">
                <a16:creationId xmlns:a16="http://schemas.microsoft.com/office/drawing/2014/main" id="{C3AC2DD3-76C0-F8E3-DE54-46DA2AA5970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0000" b="7826"/>
          <a:stretch/>
        </p:blipFill>
        <p:spPr>
          <a:xfrm>
            <a:off x="0" y="0"/>
            <a:ext cx="12192000" cy="3429000"/>
          </a:xfrm>
        </p:spPr>
      </p:pic>
    </p:spTree>
    <p:extLst>
      <p:ext uri="{BB962C8B-B14F-4D97-AF65-F5344CB8AC3E}">
        <p14:creationId xmlns:p14="http://schemas.microsoft.com/office/powerpoint/2010/main" val="480612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59A47-F443-B116-4667-36AC6F6DE5F2}"/>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6BDB336-7AC4-F93A-826E-448746D8B85C}"/>
              </a:ext>
            </a:extLst>
          </p:cNvPr>
          <p:cNvSpPr/>
          <p:nvPr/>
        </p:nvSpPr>
        <p:spPr>
          <a:xfrm>
            <a:off x="735496" y="371061"/>
            <a:ext cx="9978887" cy="4817165"/>
          </a:xfrm>
          <a:prstGeom prst="rect">
            <a:avLst/>
          </a:prstGeom>
          <a:solidFill>
            <a:srgbClr val="ECE7E1"/>
          </a:solidFill>
          <a:ln>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hidden="1">
            <a:extLst>
              <a:ext uri="{FF2B5EF4-FFF2-40B4-BE49-F238E27FC236}">
                <a16:creationId xmlns:a16="http://schemas.microsoft.com/office/drawing/2014/main" id="{60B6FC8B-EC8A-415E-5ECF-AC2887FE1DB8}"/>
              </a:ext>
            </a:extLst>
          </p:cNvPr>
          <p:cNvPicPr>
            <a:picLocks noChangeAspect="1"/>
          </p:cNvPicPr>
          <p:nvPr/>
        </p:nvPicPr>
        <p:blipFill>
          <a:blip r:embed="rId3"/>
          <a:stretch>
            <a:fillRect/>
          </a:stretch>
        </p:blipFill>
        <p:spPr>
          <a:xfrm>
            <a:off x="10824000" y="2973000"/>
            <a:ext cx="912000" cy="912000"/>
          </a:xfrm>
          <a:prstGeom prst="rect">
            <a:avLst/>
          </a:prstGeom>
        </p:spPr>
      </p:pic>
      <p:sp>
        <p:nvSpPr>
          <p:cNvPr id="9" name="Platshållare för innehåll 8">
            <a:extLst>
              <a:ext uri="{FF2B5EF4-FFF2-40B4-BE49-F238E27FC236}">
                <a16:creationId xmlns:a16="http://schemas.microsoft.com/office/drawing/2014/main" id="{C2F2CB09-4C14-2805-04A0-658B52338CBA}"/>
              </a:ext>
            </a:extLst>
          </p:cNvPr>
          <p:cNvSpPr>
            <a:spLocks noGrp="1"/>
          </p:cNvSpPr>
          <p:nvPr>
            <p:ph idx="11"/>
          </p:nvPr>
        </p:nvSpPr>
        <p:spPr>
          <a:xfrm>
            <a:off x="936871" y="1159054"/>
            <a:ext cx="9076252" cy="3844695"/>
          </a:xfrm>
        </p:spPr>
        <p:txBody>
          <a:bodyPr vert="horz" lIns="0" tIns="288000" rIns="0" bIns="0" rtlCol="0" anchor="t">
            <a:noAutofit/>
          </a:bodyPr>
          <a:lstStyle/>
          <a:p>
            <a:r>
              <a:rPr lang="sv-SE" sz="1600">
                <a:latin typeface="+mj-lt"/>
              </a:rPr>
              <a:t>Reflektion och förankring – till dig som presenterar </a:t>
            </a:r>
          </a:p>
          <a:p>
            <a:r>
              <a:rPr lang="sv-SE" sz="1600">
                <a:latin typeface="+mj-lt"/>
              </a:rPr>
              <a:t>Övergripande berättelse och budskap </a:t>
            </a:r>
            <a:endParaRPr lang="en-US" sz="1600">
              <a:latin typeface="Helsingborg Sans"/>
              <a:ea typeface="Roboto Light"/>
              <a:cs typeface="Roboto Light"/>
            </a:endParaRPr>
          </a:p>
          <a:p>
            <a:r>
              <a:rPr lang="sv-SE" sz="1600">
                <a:latin typeface="+mj-lt"/>
              </a:rPr>
              <a:t>Övergripande syfte</a:t>
            </a:r>
          </a:p>
          <a:p>
            <a:r>
              <a:rPr lang="sv-SE" sz="1600">
                <a:latin typeface="+mj-lt"/>
              </a:rPr>
              <a:t>Nuläge, behov och möjligheter</a:t>
            </a:r>
          </a:p>
          <a:p>
            <a:r>
              <a:rPr lang="sv-SE" sz="1600">
                <a:latin typeface="+mj-lt"/>
              </a:rPr>
              <a:t>Byggstenar för samordning</a:t>
            </a:r>
          </a:p>
          <a:p>
            <a:pPr marL="285750" indent="-285750">
              <a:buChar char="•"/>
            </a:pPr>
            <a:r>
              <a:rPr lang="sv-SE" sz="1600">
                <a:latin typeface="+mj-lt"/>
              </a:rPr>
              <a:t>De vägledande principerna</a:t>
            </a:r>
            <a:endParaRPr lang="sv-SE" sz="1600">
              <a:latin typeface="Helsingborg Sans"/>
            </a:endParaRPr>
          </a:p>
          <a:p>
            <a:pPr marL="285750" indent="-285750">
              <a:buChar char="•"/>
            </a:pPr>
            <a:r>
              <a:rPr lang="sv-SE" sz="1600">
                <a:latin typeface="+mj-lt"/>
              </a:rPr>
              <a:t>Funktionella ledningsgrupper</a:t>
            </a:r>
            <a:endParaRPr lang="sv-SE" sz="1600">
              <a:latin typeface="Helsingborg Sans"/>
            </a:endParaRPr>
          </a:p>
          <a:p>
            <a:r>
              <a:rPr lang="sv-SE" sz="1600">
                <a:latin typeface="+mj-lt"/>
              </a:rPr>
              <a:t>KGL och </a:t>
            </a:r>
            <a:r>
              <a:rPr lang="sv-SE" sz="1600" err="1">
                <a:latin typeface="+mj-lt"/>
              </a:rPr>
              <a:t>FDG:s</a:t>
            </a:r>
            <a:r>
              <a:rPr lang="sv-SE" sz="1600">
                <a:latin typeface="+mj-lt"/>
              </a:rPr>
              <a:t> roll</a:t>
            </a:r>
          </a:p>
          <a:p>
            <a:r>
              <a:rPr lang="sv-SE" sz="1600">
                <a:latin typeface="+mj-lt"/>
              </a:rPr>
              <a:t>Kommunikation – aktiviteter och enheter</a:t>
            </a:r>
          </a:p>
          <a:p>
            <a:endParaRPr lang="sv-SE" sz="1600">
              <a:latin typeface="+mj-lt"/>
            </a:endParaRPr>
          </a:p>
          <a:p>
            <a:endParaRPr lang="sv-SE" sz="1600">
              <a:latin typeface="+mj-lt"/>
            </a:endParaRPr>
          </a:p>
          <a:p>
            <a:endParaRPr lang="sv-SE" sz="1600">
              <a:latin typeface="+mj-lt"/>
            </a:endParaRPr>
          </a:p>
          <a:p>
            <a:endParaRPr lang="sv-SE" sz="1600">
              <a:latin typeface="+mj-lt"/>
            </a:endParaRPr>
          </a:p>
          <a:p>
            <a:endParaRPr lang="sv-SE" sz="1600">
              <a:latin typeface="+mj-lt"/>
            </a:endParaRPr>
          </a:p>
          <a:p>
            <a:endParaRPr lang="sv-SE" sz="1600">
              <a:latin typeface="+mj-lt"/>
            </a:endParaRPr>
          </a:p>
          <a:p>
            <a:endParaRPr lang="sv-SE" sz="1600">
              <a:latin typeface="+mj-lt"/>
            </a:endParaRPr>
          </a:p>
          <a:p>
            <a:endParaRPr lang="sv-SE" sz="1600">
              <a:latin typeface="+mj-lt"/>
            </a:endParaRPr>
          </a:p>
          <a:p>
            <a:endParaRPr lang="sv-SE" sz="1600">
              <a:latin typeface="+mj-lt"/>
            </a:endParaRPr>
          </a:p>
        </p:txBody>
      </p:sp>
      <p:sp>
        <p:nvSpPr>
          <p:cNvPr id="3" name="textruta 2">
            <a:extLst>
              <a:ext uri="{FF2B5EF4-FFF2-40B4-BE49-F238E27FC236}">
                <a16:creationId xmlns:a16="http://schemas.microsoft.com/office/drawing/2014/main" id="{8BEB7A94-5FF4-9D37-E551-EC3AB3E53825}"/>
              </a:ext>
            </a:extLst>
          </p:cNvPr>
          <p:cNvSpPr txBox="1"/>
          <p:nvPr/>
        </p:nvSpPr>
        <p:spPr>
          <a:xfrm>
            <a:off x="840601" y="495508"/>
            <a:ext cx="7650407" cy="276999"/>
          </a:xfrm>
          <a:prstGeom prst="rect">
            <a:avLst/>
          </a:prstGeom>
          <a:noFill/>
        </p:spPr>
        <p:txBody>
          <a:bodyPr wrap="square" lIns="91440" tIns="45720" rIns="91440" bIns="45720" rtlCol="0" anchor="t">
            <a:spAutoFit/>
          </a:bodyPr>
          <a:lstStyle/>
          <a:p>
            <a:r>
              <a:rPr lang="sv-SE" sz="1200" b="1">
                <a:latin typeface="+mj-lt"/>
                <a:ea typeface="Roboto Medium"/>
              </a:rPr>
              <a:t>Innehåll presentation </a:t>
            </a:r>
            <a:endParaRPr lang="en-US"/>
          </a:p>
        </p:txBody>
      </p:sp>
    </p:spTree>
    <p:extLst>
      <p:ext uri="{BB962C8B-B14F-4D97-AF65-F5344CB8AC3E}">
        <p14:creationId xmlns:p14="http://schemas.microsoft.com/office/powerpoint/2010/main" val="265803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258C6-7272-4B44-D4F1-378EEA39D75C}"/>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F4878324-1660-17BB-1466-5132FD28AD1A}"/>
              </a:ext>
            </a:extLst>
          </p:cNvPr>
          <p:cNvSpPr/>
          <p:nvPr/>
        </p:nvSpPr>
        <p:spPr>
          <a:xfrm>
            <a:off x="735496" y="371061"/>
            <a:ext cx="9978887" cy="4817165"/>
          </a:xfrm>
          <a:prstGeom prst="rect">
            <a:avLst/>
          </a:prstGeom>
          <a:solidFill>
            <a:srgbClr val="ECE7E1"/>
          </a:solidFill>
          <a:ln>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hidden="1">
            <a:extLst>
              <a:ext uri="{FF2B5EF4-FFF2-40B4-BE49-F238E27FC236}">
                <a16:creationId xmlns:a16="http://schemas.microsoft.com/office/drawing/2014/main" id="{295DF2DE-50DB-7CFB-499D-7097406E1357}"/>
              </a:ext>
            </a:extLst>
          </p:cNvPr>
          <p:cNvPicPr>
            <a:picLocks noChangeAspect="1"/>
          </p:cNvPicPr>
          <p:nvPr/>
        </p:nvPicPr>
        <p:blipFill>
          <a:blip r:embed="rId3"/>
          <a:stretch>
            <a:fillRect/>
          </a:stretch>
        </p:blipFill>
        <p:spPr>
          <a:xfrm>
            <a:off x="10824000" y="2973000"/>
            <a:ext cx="912000" cy="912000"/>
          </a:xfrm>
          <a:prstGeom prst="rect">
            <a:avLst/>
          </a:prstGeom>
        </p:spPr>
      </p:pic>
      <p:sp>
        <p:nvSpPr>
          <p:cNvPr id="9" name="Platshållare för innehåll 8">
            <a:extLst>
              <a:ext uri="{FF2B5EF4-FFF2-40B4-BE49-F238E27FC236}">
                <a16:creationId xmlns:a16="http://schemas.microsoft.com/office/drawing/2014/main" id="{F25A87A9-32A7-90B3-1100-7D8B4C895DA4}"/>
              </a:ext>
            </a:extLst>
          </p:cNvPr>
          <p:cNvSpPr>
            <a:spLocks noGrp="1"/>
          </p:cNvSpPr>
          <p:nvPr>
            <p:ph idx="11"/>
          </p:nvPr>
        </p:nvSpPr>
        <p:spPr>
          <a:xfrm>
            <a:off x="936871" y="989707"/>
            <a:ext cx="9076252" cy="3844695"/>
          </a:xfrm>
        </p:spPr>
        <p:txBody>
          <a:bodyPr vert="horz" lIns="0" tIns="288000" rIns="0" bIns="0" rtlCol="0" anchor="t">
            <a:noAutofit/>
          </a:bodyPr>
          <a:lstStyle/>
          <a:p>
            <a:r>
              <a:rPr lang="sv-SE" sz="1500" b="1">
                <a:latin typeface="+mj-lt"/>
              </a:rPr>
              <a:t>När omvärlden förändras behöver Helsingborgs stad stå stabilt - men inte stilla.</a:t>
            </a:r>
            <a:r>
              <a:rPr lang="sv-SE" sz="1500">
                <a:latin typeface="+mj-lt"/>
              </a:rPr>
              <a:t> Vi behöver möta komplexitet och nya krav genom att vara handlingskraftiga och ständigt utveckla både det vi gör och hur vi arbetar. </a:t>
            </a:r>
            <a:endParaRPr lang="en-US" sz="1500">
              <a:latin typeface="Helsingborg Sans"/>
              <a:ea typeface="Roboto Light"/>
              <a:cs typeface="Roboto Light"/>
            </a:endParaRPr>
          </a:p>
          <a:p>
            <a:r>
              <a:rPr lang="sv-SE" sz="1500" b="1">
                <a:latin typeface="+mj-lt"/>
              </a:rPr>
              <a:t>Behovet av samordning – att möta utmaningar och möjligheter tillsammans är större än någonsin</a:t>
            </a:r>
            <a:r>
              <a:rPr lang="sv-SE" sz="1500">
                <a:latin typeface="+mj-lt"/>
              </a:rPr>
              <a:t>. Mycket görs redan idag för att lyssna, involvera och samordna över organisationsgränserna. För att ytterligare utveckla vårt arbetssätt och stärka vår gemensamma förmåga, behöver vi metoder och strukturer som stöttar och accelererar den utveckling vi behöver göra.</a:t>
            </a:r>
          </a:p>
          <a:p>
            <a:r>
              <a:rPr lang="sv-SE" sz="1500" b="1">
                <a:latin typeface="Helsingborg Sans"/>
                <a:ea typeface="+mn-lt"/>
                <a:cs typeface="+mn-lt"/>
              </a:rPr>
              <a:t>Därför förstärker vi nu vårt arbetssätt för samordning.</a:t>
            </a:r>
            <a:r>
              <a:rPr lang="sv-SE" sz="1500">
                <a:latin typeface="Helsingborg Sans"/>
                <a:ea typeface="+mn-lt"/>
                <a:cs typeface="+mn-lt"/>
              </a:rPr>
              <a:t> Det ska göra det enklare att agera som en stad – med ett gemensamt arbetssätt för att stärka samordningen.</a:t>
            </a:r>
            <a:br>
              <a:rPr lang="sv-SE" sz="1500">
                <a:latin typeface="Helsingborg Sans"/>
                <a:ea typeface="Roboto Light"/>
                <a:cs typeface="Roboto Light"/>
              </a:rPr>
            </a:br>
            <a:br>
              <a:rPr lang="sv-SE" sz="1500">
                <a:latin typeface="Helsingborg Sans"/>
                <a:ea typeface="Roboto Light"/>
                <a:cs typeface="Roboto Light"/>
              </a:rPr>
            </a:br>
            <a:r>
              <a:rPr lang="sv-SE" sz="1500">
                <a:latin typeface="+mj-lt"/>
              </a:rPr>
              <a:t>Arbetssättet består av två byggstenar. </a:t>
            </a:r>
            <a:endParaRPr lang="sv-SE" sz="1500">
              <a:latin typeface="Helsingborg Sans"/>
              <a:ea typeface="Roboto Light"/>
              <a:cs typeface="Roboto Light"/>
            </a:endParaRPr>
          </a:p>
          <a:p>
            <a:pPr marL="285750" indent="-285750">
              <a:buChar char="•"/>
            </a:pPr>
            <a:r>
              <a:rPr lang="sv-SE" sz="1500" b="1">
                <a:latin typeface="+mj-lt"/>
              </a:rPr>
              <a:t>Vägledande principer</a:t>
            </a:r>
            <a:r>
              <a:rPr lang="sv-SE" sz="1500">
                <a:latin typeface="+mj-lt"/>
              </a:rPr>
              <a:t> – som ger oss en gemensam kompass för hur vi samordnar oss med fokus på att skapa värde.</a:t>
            </a:r>
            <a:endParaRPr lang="sv-SE" sz="1500" b="1">
              <a:latin typeface="+mj-lt"/>
            </a:endParaRPr>
          </a:p>
          <a:p>
            <a:pPr marL="285750" indent="-285750">
              <a:buChar char="•"/>
            </a:pPr>
            <a:r>
              <a:rPr lang="sv-SE" sz="1500" b="1">
                <a:latin typeface="+mj-lt"/>
              </a:rPr>
              <a:t>Funktionella ledningsgrupper</a:t>
            </a:r>
            <a:r>
              <a:rPr lang="sv-SE" sz="1500">
                <a:latin typeface="+mj-lt"/>
              </a:rPr>
              <a:t> – ger struktur inom områden där vi behöver förstärka samordningen</a:t>
            </a:r>
            <a:r>
              <a:rPr lang="sv-SE" sz="1500">
                <a:solidFill>
                  <a:srgbClr val="1A355C"/>
                </a:solidFill>
                <a:latin typeface="+mj-lt"/>
              </a:rPr>
              <a:t>.</a:t>
            </a:r>
          </a:p>
          <a:p>
            <a:endParaRPr lang="sv-SE" sz="1500">
              <a:latin typeface="+mj-lt"/>
            </a:endParaRPr>
          </a:p>
          <a:p>
            <a:endParaRPr lang="sv-SE" sz="1500">
              <a:latin typeface="+mj-lt"/>
            </a:endParaRPr>
          </a:p>
          <a:p>
            <a:endParaRPr lang="sv-SE" sz="1500">
              <a:latin typeface="+mj-lt"/>
            </a:endParaRPr>
          </a:p>
        </p:txBody>
      </p:sp>
      <p:sp>
        <p:nvSpPr>
          <p:cNvPr id="3" name="textruta 2">
            <a:extLst>
              <a:ext uri="{FF2B5EF4-FFF2-40B4-BE49-F238E27FC236}">
                <a16:creationId xmlns:a16="http://schemas.microsoft.com/office/drawing/2014/main" id="{37557EB9-AE96-46B0-949A-BDE71EF8BFA7}"/>
              </a:ext>
            </a:extLst>
          </p:cNvPr>
          <p:cNvSpPr txBox="1"/>
          <p:nvPr/>
        </p:nvSpPr>
        <p:spPr>
          <a:xfrm>
            <a:off x="840601" y="495508"/>
            <a:ext cx="7650407" cy="276999"/>
          </a:xfrm>
          <a:prstGeom prst="rect">
            <a:avLst/>
          </a:prstGeom>
          <a:noFill/>
        </p:spPr>
        <p:txBody>
          <a:bodyPr wrap="square" lIns="91440" tIns="45720" rIns="91440" bIns="45720" rtlCol="0" anchor="t">
            <a:spAutoFit/>
          </a:bodyPr>
          <a:lstStyle/>
          <a:p>
            <a:r>
              <a:rPr lang="sv-SE" sz="1200" b="1">
                <a:latin typeface="+mj-lt"/>
                <a:ea typeface="Roboto Medium"/>
              </a:rPr>
              <a:t>Övergripande berättelse och budskap</a:t>
            </a:r>
            <a:endParaRPr lang="sv-SE" sz="1200" b="1">
              <a:latin typeface="+mj-lt"/>
            </a:endParaRPr>
          </a:p>
        </p:txBody>
      </p:sp>
    </p:spTree>
    <p:extLst>
      <p:ext uri="{BB962C8B-B14F-4D97-AF65-F5344CB8AC3E}">
        <p14:creationId xmlns:p14="http://schemas.microsoft.com/office/powerpoint/2010/main" val="2278684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174CF91-DB70-1EC6-0C6C-DC2EA282BB2E}"/>
              </a:ext>
            </a:extLst>
          </p:cNvPr>
          <p:cNvSpPr>
            <a:spLocks noGrp="1"/>
          </p:cNvSpPr>
          <p:nvPr>
            <p:ph type="body" sz="half" idx="2"/>
          </p:nvPr>
        </p:nvSpPr>
        <p:spPr>
          <a:xfrm>
            <a:off x="874801" y="2538352"/>
            <a:ext cx="4811084" cy="2968469"/>
          </a:xfrm>
        </p:spPr>
        <p:txBody>
          <a:bodyPr vert="horz" wrap="square" lIns="0" tIns="288000" rIns="0" bIns="0" rtlCol="0" anchor="t">
            <a:spAutoFit/>
          </a:bodyPr>
          <a:lstStyle/>
          <a:p>
            <a:r>
              <a:rPr lang="sv-SE" sz="1600">
                <a:latin typeface="Helsingborg Sans"/>
                <a:ea typeface="Roboto Light"/>
                <a:cs typeface="Roboto Light"/>
              </a:rPr>
              <a:t>Vi verkar i en snabbföränderlig omvärld – och behöver lösa allt mer komplexa samhällsuppdrag.</a:t>
            </a:r>
            <a:endParaRPr lang="en-US"/>
          </a:p>
          <a:p>
            <a:r>
              <a:rPr lang="sv-SE" sz="1600">
                <a:latin typeface="Helsingborg Sans"/>
                <a:ea typeface="Roboto Light"/>
                <a:cs typeface="Roboto Light"/>
              </a:rPr>
              <a:t>Det kräver att vi stärker vår samordning över organisationsgränser – för att samla fler perspektiv, göra framåtriktade analyser, enas om gemensamma prioriteringar och skapa ökad transparens.</a:t>
            </a:r>
          </a:p>
          <a:p>
            <a:r>
              <a:rPr lang="sv-SE" sz="1600" b="1">
                <a:latin typeface="Helsingborg Sans"/>
                <a:ea typeface="Roboto Light"/>
                <a:cs typeface="Roboto Light"/>
              </a:rPr>
              <a:t>Allt detta bidrar till större genomförandekraft – </a:t>
            </a:r>
            <a:br>
              <a:rPr lang="sv-SE" sz="1600" b="1">
                <a:latin typeface="Helsingborg Sans"/>
                <a:ea typeface="Roboto Light"/>
                <a:cs typeface="Roboto Light"/>
              </a:rPr>
            </a:br>
            <a:r>
              <a:rPr lang="sv-SE" sz="1600" b="1">
                <a:latin typeface="Helsingborg Sans"/>
                <a:ea typeface="Roboto Light"/>
                <a:cs typeface="Roboto Light"/>
              </a:rPr>
              <a:t>och ökat värde för dem vi är till för.</a:t>
            </a:r>
            <a:endParaRPr lang="sv-SE" b="1"/>
          </a:p>
          <a:p>
            <a:endParaRPr lang="sv-SE" sz="1600">
              <a:latin typeface="Helsingborg Sans"/>
              <a:ea typeface="Roboto Light"/>
              <a:cs typeface="Roboto Light"/>
            </a:endParaRPr>
          </a:p>
        </p:txBody>
      </p:sp>
      <p:sp>
        <p:nvSpPr>
          <p:cNvPr id="3" name="Rubrik 2">
            <a:extLst>
              <a:ext uri="{FF2B5EF4-FFF2-40B4-BE49-F238E27FC236}">
                <a16:creationId xmlns:a16="http://schemas.microsoft.com/office/drawing/2014/main" id="{CDAC9115-0BD3-3B46-7BE4-94C91EAFD5BA}"/>
              </a:ext>
            </a:extLst>
          </p:cNvPr>
          <p:cNvSpPr>
            <a:spLocks noGrp="1"/>
          </p:cNvSpPr>
          <p:nvPr>
            <p:ph type="ctrTitle"/>
          </p:nvPr>
        </p:nvSpPr>
        <p:spPr>
          <a:xfrm>
            <a:off x="874713" y="873125"/>
            <a:ext cx="4587624" cy="1661993"/>
          </a:xfrm>
        </p:spPr>
        <p:txBody>
          <a:bodyPr/>
          <a:lstStyle/>
          <a:p>
            <a:r>
              <a:rPr lang="sv-SE"/>
              <a:t>Förändringar och högre krav kräver bättre samordning</a:t>
            </a:r>
            <a:endParaRPr lang="en-US"/>
          </a:p>
        </p:txBody>
      </p:sp>
      <p:sp>
        <p:nvSpPr>
          <p:cNvPr id="4" name="textruta 3">
            <a:extLst>
              <a:ext uri="{FF2B5EF4-FFF2-40B4-BE49-F238E27FC236}">
                <a16:creationId xmlns:a16="http://schemas.microsoft.com/office/drawing/2014/main" id="{E6A2662B-57EB-3243-8FFA-E826B23DAABF}"/>
              </a:ext>
            </a:extLst>
          </p:cNvPr>
          <p:cNvSpPr txBox="1"/>
          <p:nvPr/>
        </p:nvSpPr>
        <p:spPr>
          <a:xfrm>
            <a:off x="824754" y="495508"/>
            <a:ext cx="7650407" cy="276999"/>
          </a:xfrm>
          <a:prstGeom prst="rect">
            <a:avLst/>
          </a:prstGeom>
          <a:noFill/>
        </p:spPr>
        <p:txBody>
          <a:bodyPr wrap="square" lIns="91440" tIns="45720" rIns="91440" bIns="45720" rtlCol="0" anchor="t">
            <a:spAutoFit/>
          </a:bodyPr>
          <a:lstStyle/>
          <a:p>
            <a:r>
              <a:rPr lang="sv-SE" sz="1200">
                <a:latin typeface="+mj-lt"/>
                <a:ea typeface="Roboto Medium"/>
              </a:rPr>
              <a:t>Övergripande syfte</a:t>
            </a:r>
            <a:endParaRPr lang="sv-SE" sz="1200">
              <a:latin typeface="+mj-lt"/>
            </a:endParaRPr>
          </a:p>
        </p:txBody>
      </p:sp>
      <p:pic>
        <p:nvPicPr>
          <p:cNvPr id="11" name="Platshållare för bild 10" descr="En bild som visar klädsel, Människoansikte, vatten, person&#10;&#10;AI-genererat innehåll kan vara felaktigt.">
            <a:extLst>
              <a:ext uri="{FF2B5EF4-FFF2-40B4-BE49-F238E27FC236}">
                <a16:creationId xmlns:a16="http://schemas.microsoft.com/office/drawing/2014/main" id="{290E0962-48B4-4B7E-5B5E-29A56BCECA7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5873" r="15873"/>
          <a:stretch>
            <a:fillRect/>
          </a:stretch>
        </p:blipFill>
        <p:spPr/>
      </p:pic>
    </p:spTree>
    <p:extLst>
      <p:ext uri="{BB962C8B-B14F-4D97-AF65-F5344CB8AC3E}">
        <p14:creationId xmlns:p14="http://schemas.microsoft.com/office/powerpoint/2010/main" val="2580629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174CF91-DB70-1EC6-0C6C-DC2EA282BB2E}"/>
              </a:ext>
            </a:extLst>
          </p:cNvPr>
          <p:cNvSpPr>
            <a:spLocks noGrp="1"/>
          </p:cNvSpPr>
          <p:nvPr>
            <p:ph type="body" sz="half" idx="2"/>
          </p:nvPr>
        </p:nvSpPr>
        <p:spPr>
          <a:xfrm>
            <a:off x="848219" y="1980000"/>
            <a:ext cx="4643368" cy="2814580"/>
          </a:xfrm>
        </p:spPr>
        <p:txBody>
          <a:bodyPr vert="horz" wrap="square" lIns="0" tIns="288000" rIns="0" bIns="0" rtlCol="0" anchor="t">
            <a:spAutoFit/>
          </a:bodyPr>
          <a:lstStyle/>
          <a:p>
            <a:pPr marL="285750" indent="-285750">
              <a:buFont typeface="Arial" panose="020B0604020202020204" pitchFamily="34" charset="0"/>
              <a:buChar char="•"/>
            </a:pPr>
            <a:r>
              <a:rPr lang="sv-SE">
                <a:latin typeface="+mj-lt"/>
                <a:ea typeface="Roboto Light"/>
                <a:cs typeface="Roboto Light"/>
              </a:rPr>
              <a:t>Vi behöver stärka gemensamma arbetssätt. Inte för att ersätta det som fungerar, utan för att skapa ännu mer värde. </a:t>
            </a:r>
          </a:p>
          <a:p>
            <a:pPr marL="285750" indent="-285750">
              <a:buFont typeface="Arial" panose="020B0604020202020204" pitchFamily="34" charset="0"/>
              <a:buChar char="•"/>
            </a:pPr>
            <a:r>
              <a:rPr lang="sv-SE">
                <a:latin typeface="+mj-lt"/>
                <a:ea typeface="Roboto Light"/>
                <a:cs typeface="Roboto Light"/>
              </a:rPr>
              <a:t>Ett arbetssätt som stöttar och accelererar den samordning och utveckling vi vill se.</a:t>
            </a:r>
          </a:p>
          <a:p>
            <a:pPr marL="285750" indent="-285750">
              <a:buFont typeface="Arial" panose="020B0604020202020204" pitchFamily="34" charset="0"/>
              <a:buChar char="•"/>
            </a:pPr>
            <a:r>
              <a:rPr lang="sv-SE">
                <a:latin typeface="+mj-lt"/>
                <a:ea typeface="Roboto Light"/>
                <a:cs typeface="Roboto Light"/>
              </a:rPr>
              <a:t>Ett arbetssätt som tar vara på kompetens och perspektiv och som gör det enklare för oss att agera som en stad.</a:t>
            </a:r>
          </a:p>
        </p:txBody>
      </p:sp>
      <p:sp>
        <p:nvSpPr>
          <p:cNvPr id="3" name="Rubrik 2">
            <a:extLst>
              <a:ext uri="{FF2B5EF4-FFF2-40B4-BE49-F238E27FC236}">
                <a16:creationId xmlns:a16="http://schemas.microsoft.com/office/drawing/2014/main" id="{CDAC9115-0BD3-3B46-7BE4-94C91EAFD5BA}"/>
              </a:ext>
            </a:extLst>
          </p:cNvPr>
          <p:cNvSpPr>
            <a:spLocks noGrp="1"/>
          </p:cNvSpPr>
          <p:nvPr>
            <p:ph type="ctrTitle"/>
          </p:nvPr>
        </p:nvSpPr>
        <p:spPr>
          <a:xfrm>
            <a:off x="874713" y="873125"/>
            <a:ext cx="4419200" cy="1107996"/>
          </a:xfrm>
        </p:spPr>
        <p:txBody>
          <a:bodyPr/>
          <a:lstStyle/>
          <a:p>
            <a:r>
              <a:rPr lang="sv-SE"/>
              <a:t>Arbetssätt för samordning</a:t>
            </a:r>
          </a:p>
        </p:txBody>
      </p:sp>
      <p:pic>
        <p:nvPicPr>
          <p:cNvPr id="10" name="Platshållare för bild 9" descr="En bild som visar byggnad, Stadsdesign, Storstadsområde, Flygfotografi&#10;&#10;AI-genererat innehåll kan vara felaktigt.">
            <a:extLst>
              <a:ext uri="{FF2B5EF4-FFF2-40B4-BE49-F238E27FC236}">
                <a16:creationId xmlns:a16="http://schemas.microsoft.com/office/drawing/2014/main" id="{3C20E1E5-EB6C-5E82-72A5-43444A3FCD4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855" r="15855"/>
          <a:stretch>
            <a:fillRect/>
          </a:stretch>
        </p:blipFill>
        <p:spPr/>
      </p:pic>
      <p:sp>
        <p:nvSpPr>
          <p:cNvPr id="4" name="textruta 3">
            <a:extLst>
              <a:ext uri="{FF2B5EF4-FFF2-40B4-BE49-F238E27FC236}">
                <a16:creationId xmlns:a16="http://schemas.microsoft.com/office/drawing/2014/main" id="{0055255B-9735-9FFC-A6FC-FE88680A62C4}"/>
              </a:ext>
            </a:extLst>
          </p:cNvPr>
          <p:cNvSpPr txBox="1"/>
          <p:nvPr/>
        </p:nvSpPr>
        <p:spPr>
          <a:xfrm>
            <a:off x="840601" y="495508"/>
            <a:ext cx="7650407" cy="276999"/>
          </a:xfrm>
          <a:prstGeom prst="rect">
            <a:avLst/>
          </a:prstGeom>
          <a:noFill/>
        </p:spPr>
        <p:txBody>
          <a:bodyPr wrap="square" lIns="91440" tIns="45720" rIns="91440" bIns="45720" rtlCol="0" anchor="t">
            <a:spAutoFit/>
          </a:bodyPr>
          <a:lstStyle/>
          <a:p>
            <a:r>
              <a:rPr lang="sv-SE" sz="1200">
                <a:latin typeface="+mj-lt"/>
                <a:ea typeface="Roboto Medium"/>
              </a:rPr>
              <a:t>Nuläge, behov och möjlighet</a:t>
            </a:r>
            <a:endParaRPr lang="sv-SE" sz="1200">
              <a:latin typeface="+mj-lt"/>
            </a:endParaRPr>
          </a:p>
        </p:txBody>
      </p:sp>
    </p:spTree>
    <p:extLst>
      <p:ext uri="{BB962C8B-B14F-4D97-AF65-F5344CB8AC3E}">
        <p14:creationId xmlns:p14="http://schemas.microsoft.com/office/powerpoint/2010/main" val="1935118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174CF91-DB70-1EC6-0C6C-DC2EA282BB2E}"/>
              </a:ext>
            </a:extLst>
          </p:cNvPr>
          <p:cNvSpPr>
            <a:spLocks noGrp="1"/>
          </p:cNvSpPr>
          <p:nvPr>
            <p:ph type="subTitle" idx="1"/>
          </p:nvPr>
        </p:nvSpPr>
        <p:spPr>
          <a:xfrm>
            <a:off x="848132" y="1816304"/>
            <a:ext cx="6763855" cy="1619792"/>
          </a:xfrm>
        </p:spPr>
        <p:txBody>
          <a:bodyPr vert="horz" lIns="0" tIns="0" rIns="0" bIns="0" rtlCol="0" anchor="t">
            <a:normAutofit/>
          </a:bodyPr>
          <a:lstStyle/>
          <a:p>
            <a:r>
              <a:rPr lang="sv-SE" sz="1800" dirty="0">
                <a:solidFill>
                  <a:schemeClr val="tx1"/>
                </a:solidFill>
                <a:latin typeface="Helsingborg Sans"/>
                <a:ea typeface="Roboto Light"/>
                <a:cs typeface="Roboto Light"/>
              </a:rPr>
              <a:t>Det nya arbetssättet består av två byggstenar. De fungerar tillsammans med stadens befintliga ledningssystem, och stärker vår förmåga att fånga fler perspektiv, göra djupare analyser och lösa komplexa utmaningar tillsammans.</a:t>
            </a:r>
            <a:endParaRPr lang="en-US" sz="1800">
              <a:solidFill>
                <a:schemeClr val="tx1"/>
              </a:solidFill>
              <a:latin typeface="Roboto Light"/>
              <a:ea typeface="Roboto Light"/>
              <a:cs typeface="Roboto Light"/>
            </a:endParaRPr>
          </a:p>
          <a:p>
            <a:endParaRPr lang="sv-SE" sz="1800">
              <a:solidFill>
                <a:schemeClr val="tx1"/>
              </a:solidFill>
            </a:endParaRPr>
          </a:p>
          <a:p>
            <a:endParaRPr lang="sv-SE" sz="1800">
              <a:solidFill>
                <a:schemeClr val="tx1"/>
              </a:solidFill>
            </a:endParaRPr>
          </a:p>
        </p:txBody>
      </p:sp>
      <p:sp>
        <p:nvSpPr>
          <p:cNvPr id="3" name="Rubrik 2">
            <a:extLst>
              <a:ext uri="{FF2B5EF4-FFF2-40B4-BE49-F238E27FC236}">
                <a16:creationId xmlns:a16="http://schemas.microsoft.com/office/drawing/2014/main" id="{CDAC9115-0BD3-3B46-7BE4-94C91EAFD5BA}"/>
              </a:ext>
            </a:extLst>
          </p:cNvPr>
          <p:cNvSpPr>
            <a:spLocks noGrp="1"/>
          </p:cNvSpPr>
          <p:nvPr>
            <p:ph type="ctrTitle"/>
          </p:nvPr>
        </p:nvSpPr>
        <p:spPr>
          <a:xfrm>
            <a:off x="874713" y="-932575"/>
            <a:ext cx="9144000" cy="2590784"/>
          </a:xfrm>
        </p:spPr>
        <p:txBody>
          <a:bodyPr/>
          <a:lstStyle/>
          <a:p>
            <a:r>
              <a:rPr lang="sv-SE" sz="4000"/>
              <a:t>Arbetssätt för samordning</a:t>
            </a:r>
          </a:p>
        </p:txBody>
      </p:sp>
      <p:sp>
        <p:nvSpPr>
          <p:cNvPr id="4" name="textruta 3">
            <a:extLst>
              <a:ext uri="{FF2B5EF4-FFF2-40B4-BE49-F238E27FC236}">
                <a16:creationId xmlns:a16="http://schemas.microsoft.com/office/drawing/2014/main" id="{92B68260-4805-C82F-6E06-01A8E997E8B2}"/>
              </a:ext>
            </a:extLst>
          </p:cNvPr>
          <p:cNvSpPr txBox="1"/>
          <p:nvPr/>
        </p:nvSpPr>
        <p:spPr>
          <a:xfrm>
            <a:off x="840601" y="495508"/>
            <a:ext cx="7650407" cy="276999"/>
          </a:xfrm>
          <a:prstGeom prst="rect">
            <a:avLst/>
          </a:prstGeom>
          <a:noFill/>
        </p:spPr>
        <p:txBody>
          <a:bodyPr wrap="square" lIns="91440" tIns="45720" rIns="91440" bIns="45720" rtlCol="0" anchor="t">
            <a:spAutoFit/>
          </a:bodyPr>
          <a:lstStyle/>
          <a:p>
            <a:r>
              <a:rPr lang="sv-SE" sz="1200">
                <a:latin typeface="+mj-lt"/>
                <a:ea typeface="Roboto Medium"/>
              </a:rPr>
              <a:t>Byggstenar för samordning</a:t>
            </a:r>
            <a:endParaRPr lang="sv-SE" sz="1200">
              <a:latin typeface="+mj-lt"/>
            </a:endParaRPr>
          </a:p>
        </p:txBody>
      </p:sp>
      <p:sp>
        <p:nvSpPr>
          <p:cNvPr id="11" name="Platshållare för text 1">
            <a:extLst>
              <a:ext uri="{FF2B5EF4-FFF2-40B4-BE49-F238E27FC236}">
                <a16:creationId xmlns:a16="http://schemas.microsoft.com/office/drawing/2014/main" id="{9E6D44D3-610B-C008-35CB-3DEFB47D5B4F}"/>
              </a:ext>
            </a:extLst>
          </p:cNvPr>
          <p:cNvSpPr txBox="1">
            <a:spLocks/>
          </p:cNvSpPr>
          <p:nvPr/>
        </p:nvSpPr>
        <p:spPr>
          <a:xfrm>
            <a:off x="874770" y="3471537"/>
            <a:ext cx="9576883" cy="3768688"/>
          </a:xfrm>
          <a:prstGeom prst="rect">
            <a:avLst/>
          </a:prstGeom>
        </p:spPr>
        <p:txBody>
          <a:bodyPr vert="horz" wrap="square" lIns="0" tIns="288000" rIns="0" bIns="0" rtlCol="0" anchor="t">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baseline="0">
                <a:solidFill>
                  <a:schemeClr val="tx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r>
              <a:rPr lang="sv-SE" b="1">
                <a:latin typeface="+mj-lt"/>
                <a:ea typeface="Roboto Light"/>
                <a:cs typeface="Roboto Light"/>
              </a:rPr>
              <a:t>Vägledande principer</a:t>
            </a:r>
            <a:endParaRPr lang="en-US">
              <a:ea typeface="Roboto Light"/>
              <a:cs typeface="Roboto Light"/>
            </a:endParaRPr>
          </a:p>
          <a:p>
            <a:pPr marL="285750" indent="-285750">
              <a:spcAft>
                <a:spcPts val="600"/>
              </a:spcAft>
              <a:buFont typeface="Arial"/>
              <a:buChar char="•"/>
            </a:pPr>
            <a:r>
              <a:rPr lang="sv-SE">
                <a:latin typeface="+mj-lt"/>
                <a:ea typeface="Roboto Light"/>
                <a:cs typeface="Roboto Light"/>
              </a:rPr>
              <a:t>En gemensam kompass för hur vi samordnar oss</a:t>
            </a:r>
          </a:p>
          <a:p>
            <a:pPr marL="285750" indent="-285750">
              <a:spcAft>
                <a:spcPts val="600"/>
              </a:spcAft>
              <a:buFont typeface="Arial"/>
              <a:buChar char="•"/>
            </a:pPr>
            <a:r>
              <a:rPr lang="sv-SE">
                <a:latin typeface="+mj-lt"/>
                <a:ea typeface="Roboto Light"/>
                <a:cs typeface="Roboto Light"/>
              </a:rPr>
              <a:t>Fokuserar på värde, fler perspektiv och lärande</a:t>
            </a:r>
          </a:p>
          <a:p>
            <a:pPr marL="285750" indent="-285750">
              <a:spcAft>
                <a:spcPts val="600"/>
              </a:spcAft>
              <a:buFont typeface="Arial"/>
              <a:buChar char="•"/>
            </a:pPr>
            <a:endParaRPr lang="sv-SE">
              <a:latin typeface="+mj-lt"/>
            </a:endParaRPr>
          </a:p>
          <a:p>
            <a:pPr>
              <a:spcAft>
                <a:spcPts val="600"/>
              </a:spcAft>
            </a:pPr>
            <a:r>
              <a:rPr lang="sv-SE" b="1">
                <a:latin typeface="+mj-lt"/>
                <a:ea typeface="Roboto Light"/>
                <a:cs typeface="Roboto Light"/>
              </a:rPr>
              <a:t>Funktionella ledningsgrupper</a:t>
            </a:r>
            <a:endParaRPr lang="sv-SE">
              <a:latin typeface="+mj-lt"/>
            </a:endParaRPr>
          </a:p>
          <a:p>
            <a:pPr marL="285750" indent="-285750">
              <a:spcAft>
                <a:spcPts val="600"/>
              </a:spcAft>
              <a:buFont typeface="Arial"/>
              <a:buChar char="•"/>
            </a:pPr>
            <a:r>
              <a:rPr lang="sv-SE">
                <a:latin typeface="+mj-lt"/>
                <a:ea typeface="Roboto Light"/>
                <a:cs typeface="Roboto Light"/>
              </a:rPr>
              <a:t>Inom områden där vi behöver</a:t>
            </a:r>
            <a:r>
              <a:rPr lang="sv-SE" sz="1400">
                <a:latin typeface="+mj-lt"/>
                <a:ea typeface="Roboto Light"/>
                <a:cs typeface="Roboto Light"/>
              </a:rPr>
              <a:t> </a:t>
            </a:r>
            <a:r>
              <a:rPr lang="sv-SE">
                <a:latin typeface="+mj-lt"/>
                <a:ea typeface="Roboto Light"/>
                <a:cs typeface="Roboto Light"/>
              </a:rPr>
              <a:t>förstärkt samordning</a:t>
            </a:r>
          </a:p>
          <a:p>
            <a:pPr marL="285750" indent="-285750">
              <a:spcAft>
                <a:spcPts val="600"/>
              </a:spcAft>
              <a:buFont typeface="Arial"/>
              <a:buChar char="•"/>
            </a:pPr>
            <a:r>
              <a:rPr lang="sv-SE">
                <a:latin typeface="+mj-lt"/>
                <a:ea typeface="Roboto Light"/>
                <a:cs typeface="Roboto Light"/>
              </a:rPr>
              <a:t>Arbetar efter de vägledande principerna </a:t>
            </a:r>
          </a:p>
          <a:p>
            <a:pPr marL="285750" indent="-285750">
              <a:spcAft>
                <a:spcPts val="600"/>
              </a:spcAft>
              <a:buFont typeface="Arial"/>
              <a:buChar char="•"/>
            </a:pPr>
            <a:r>
              <a:rPr lang="sv-SE">
                <a:latin typeface="+mj-lt"/>
                <a:ea typeface="Roboto Light"/>
                <a:cs typeface="Roboto Light"/>
              </a:rPr>
              <a:t>Bidrar till ett helhetsperspektiv för stadens ledning</a:t>
            </a:r>
            <a:endParaRPr lang="sv-SE">
              <a:latin typeface="+mj-lt"/>
            </a:endParaRPr>
          </a:p>
          <a:p>
            <a:pPr>
              <a:spcAft>
                <a:spcPts val="600"/>
              </a:spcAft>
            </a:pPr>
            <a:endParaRPr lang="sv-SE" sz="1400">
              <a:latin typeface="+mj-lt"/>
            </a:endParaRPr>
          </a:p>
          <a:p>
            <a:endParaRPr lang="sv-SE">
              <a:latin typeface="+mj-lt"/>
            </a:endParaRPr>
          </a:p>
        </p:txBody>
      </p:sp>
    </p:spTree>
    <p:extLst>
      <p:ext uri="{BB962C8B-B14F-4D97-AF65-F5344CB8AC3E}">
        <p14:creationId xmlns:p14="http://schemas.microsoft.com/office/powerpoint/2010/main" val="420279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98B2625-9DA7-6195-879D-6C5BED869227}"/>
              </a:ext>
            </a:extLst>
          </p:cNvPr>
          <p:cNvSpPr>
            <a:spLocks noGrp="1"/>
          </p:cNvSpPr>
          <p:nvPr>
            <p:ph type="body" sz="half" idx="2"/>
          </p:nvPr>
        </p:nvSpPr>
        <p:spPr>
          <a:xfrm>
            <a:off x="874713" y="1712981"/>
            <a:ext cx="4419200" cy="3153135"/>
          </a:xfrm>
        </p:spPr>
        <p:txBody>
          <a:bodyPr vert="horz" wrap="square" lIns="0" tIns="288000" rIns="0" bIns="0" rtlCol="0" anchor="t">
            <a:spAutoFit/>
          </a:bodyPr>
          <a:lstStyle/>
          <a:p>
            <a:pPr fontAlgn="base">
              <a:spcAft>
                <a:spcPts val="600"/>
              </a:spcAft>
            </a:pPr>
            <a:r>
              <a:rPr lang="sv-SE" sz="1600" b="1" i="0" u="none" strike="noStrike">
                <a:effectLst/>
                <a:latin typeface="+mj-lt"/>
                <a:ea typeface="Roboto Light"/>
                <a:cs typeface="Roboto Light"/>
              </a:rPr>
              <a:t>Principerna</a:t>
            </a:r>
            <a:r>
              <a:rPr lang="sv-SE" sz="1600" b="1">
                <a:latin typeface="+mj-lt"/>
                <a:ea typeface="Roboto Light"/>
                <a:cs typeface="Roboto Light"/>
              </a:rPr>
              <a:t> är vår gemensamma grund och kompass för hur vi samordnar oss. </a:t>
            </a:r>
            <a:endParaRPr lang="en-US" sz="1600" b="1">
              <a:latin typeface="+mj-lt"/>
            </a:endParaRPr>
          </a:p>
          <a:p>
            <a:pPr>
              <a:spcAft>
                <a:spcPts val="600"/>
              </a:spcAft>
            </a:pPr>
            <a:r>
              <a:rPr lang="sv-SE" sz="1600">
                <a:latin typeface="+mj-lt"/>
                <a:ea typeface="Roboto Light"/>
                <a:cs typeface="Roboto Light"/>
              </a:rPr>
              <a:t>De </a:t>
            </a:r>
            <a:r>
              <a:rPr lang="sv-SE" sz="1600" i="0" u="none" strike="noStrike">
                <a:effectLst/>
                <a:latin typeface="+mj-lt"/>
                <a:ea typeface="Roboto Light"/>
                <a:cs typeface="Roboto Light"/>
              </a:rPr>
              <a:t>hjälper oss </a:t>
            </a:r>
            <a:r>
              <a:rPr lang="sv-SE" sz="1600">
                <a:latin typeface="+mj-lt"/>
                <a:ea typeface="Roboto Light"/>
                <a:cs typeface="Roboto Light"/>
              </a:rPr>
              <a:t>att arbeta mer lika och skapa synergier genom att:</a:t>
            </a:r>
            <a:br>
              <a:rPr lang="sv-SE" sz="1600" i="0" u="none" strike="noStrike">
                <a:effectLst/>
                <a:latin typeface="+mj-lt"/>
              </a:rPr>
            </a:br>
            <a:endParaRPr lang="en-US" sz="1600" b="0" i="0">
              <a:effectLst/>
              <a:latin typeface="+mj-lt"/>
            </a:endParaRPr>
          </a:p>
          <a:p>
            <a:pPr marL="171450" indent="-171450" algn="l" rtl="0" fontAlgn="base">
              <a:spcAft>
                <a:spcPts val="600"/>
              </a:spcAft>
              <a:buFont typeface="Wingdings" panose="05000000000000000000" pitchFamily="2" charset="2"/>
              <a:buChar char="§"/>
            </a:pPr>
            <a:r>
              <a:rPr lang="sv-SE" sz="1600" b="0" i="0">
                <a:effectLst/>
                <a:latin typeface="+mj-lt"/>
                <a:ea typeface="Roboto Light"/>
                <a:cs typeface="Roboto Light"/>
              </a:rPr>
              <a:t>Utgå från behov och omvärld</a:t>
            </a:r>
          </a:p>
          <a:p>
            <a:pPr marL="171450" indent="-171450" algn="l" rtl="0" fontAlgn="base">
              <a:spcAft>
                <a:spcPts val="600"/>
              </a:spcAft>
              <a:buFont typeface="Wingdings" panose="05000000000000000000" pitchFamily="2" charset="2"/>
              <a:buChar char="§"/>
            </a:pPr>
            <a:r>
              <a:rPr lang="sv-SE" sz="1600" b="0" i="0">
                <a:effectLst/>
                <a:latin typeface="+mj-lt"/>
                <a:ea typeface="Roboto Light"/>
                <a:cs typeface="Roboto Light"/>
              </a:rPr>
              <a:t>Säkerställa effekt och lärande</a:t>
            </a:r>
          </a:p>
          <a:p>
            <a:pPr marL="171450" indent="-171450" algn="l" rtl="0" fontAlgn="base">
              <a:spcAft>
                <a:spcPts val="600"/>
              </a:spcAft>
              <a:buFont typeface="Wingdings" panose="05000000000000000000" pitchFamily="2" charset="2"/>
              <a:buChar char="§"/>
            </a:pPr>
            <a:r>
              <a:rPr lang="sv-SE" sz="1600" b="0" i="0">
                <a:effectLst/>
                <a:latin typeface="+mj-lt"/>
                <a:ea typeface="Roboto Light"/>
                <a:cs typeface="Roboto Light"/>
              </a:rPr>
              <a:t>Bemanna klokt</a:t>
            </a:r>
          </a:p>
          <a:p>
            <a:pPr marL="171450" indent="-171450" algn="l" rtl="0" fontAlgn="base">
              <a:spcAft>
                <a:spcPts val="600"/>
              </a:spcAft>
              <a:buFont typeface="Wingdings" panose="05000000000000000000" pitchFamily="2" charset="2"/>
              <a:buChar char="§"/>
            </a:pPr>
            <a:r>
              <a:rPr lang="sv-SE" sz="1600" b="0" i="0">
                <a:effectLst/>
                <a:latin typeface="+mj-lt"/>
                <a:ea typeface="Roboto Light"/>
                <a:cs typeface="Roboto Light"/>
              </a:rPr>
              <a:t>Hålla oss i linje med vårt gemensamma uppdrag</a:t>
            </a:r>
            <a:endParaRPr lang="en-US" sz="1600" b="0" i="0">
              <a:effectLst/>
              <a:latin typeface="+mj-lt"/>
              <a:ea typeface="Roboto Light"/>
              <a:cs typeface="Roboto Light"/>
            </a:endParaRPr>
          </a:p>
          <a:p>
            <a:endParaRPr lang="sv-SE" sz="1200">
              <a:latin typeface="+mj-lt"/>
            </a:endParaRPr>
          </a:p>
        </p:txBody>
      </p:sp>
      <p:sp>
        <p:nvSpPr>
          <p:cNvPr id="4" name="Rubrik 3">
            <a:extLst>
              <a:ext uri="{FF2B5EF4-FFF2-40B4-BE49-F238E27FC236}">
                <a16:creationId xmlns:a16="http://schemas.microsoft.com/office/drawing/2014/main" id="{D6B1E1F3-7BC9-6C87-50C0-1E82C5A0B9A2}"/>
              </a:ext>
            </a:extLst>
          </p:cNvPr>
          <p:cNvSpPr>
            <a:spLocks noGrp="1"/>
          </p:cNvSpPr>
          <p:nvPr>
            <p:ph type="ctrTitle"/>
          </p:nvPr>
        </p:nvSpPr>
        <p:spPr>
          <a:xfrm>
            <a:off x="874713" y="873125"/>
            <a:ext cx="3826496" cy="830997"/>
          </a:xfrm>
        </p:spPr>
        <p:txBody>
          <a:bodyPr/>
          <a:lstStyle/>
          <a:p>
            <a:r>
              <a:rPr lang="sv-SE" sz="3000"/>
              <a:t>Vägledande principer - syfte</a:t>
            </a:r>
          </a:p>
        </p:txBody>
      </p:sp>
      <p:sp>
        <p:nvSpPr>
          <p:cNvPr id="5" name="Rubrik 3">
            <a:extLst>
              <a:ext uri="{FF2B5EF4-FFF2-40B4-BE49-F238E27FC236}">
                <a16:creationId xmlns:a16="http://schemas.microsoft.com/office/drawing/2014/main" id="{8F805A9B-3871-CFDB-62A1-9C39AE3564B7}"/>
              </a:ext>
            </a:extLst>
          </p:cNvPr>
          <p:cNvSpPr txBox="1">
            <a:spLocks/>
          </p:cNvSpPr>
          <p:nvPr/>
        </p:nvSpPr>
        <p:spPr>
          <a:xfrm>
            <a:off x="6932943" y="873124"/>
            <a:ext cx="4749720" cy="4154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r>
              <a:rPr lang="sv-SE" sz="3000">
                <a:solidFill>
                  <a:schemeClr val="tx1"/>
                </a:solidFill>
              </a:rPr>
              <a:t>Våra vägledande principer</a:t>
            </a:r>
          </a:p>
        </p:txBody>
      </p:sp>
      <p:sp>
        <p:nvSpPr>
          <p:cNvPr id="6" name="Platshållare för text 2">
            <a:extLst>
              <a:ext uri="{FF2B5EF4-FFF2-40B4-BE49-F238E27FC236}">
                <a16:creationId xmlns:a16="http://schemas.microsoft.com/office/drawing/2014/main" id="{F2036DD8-AAC1-E060-1563-28718E119FD6}"/>
              </a:ext>
            </a:extLst>
          </p:cNvPr>
          <p:cNvSpPr txBox="1">
            <a:spLocks/>
          </p:cNvSpPr>
          <p:nvPr/>
        </p:nvSpPr>
        <p:spPr>
          <a:xfrm>
            <a:off x="6932943" y="1704121"/>
            <a:ext cx="4419200" cy="4584296"/>
          </a:xfrm>
          <a:prstGeom prst="rect">
            <a:avLst/>
          </a:prstGeom>
        </p:spPr>
        <p:txBody>
          <a:bodyPr vert="horz" wrap="square" lIns="0" tIns="288000" rIns="0" bIns="0" rtlCol="0" anchor="t">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fontAlgn="base">
              <a:spcAft>
                <a:spcPts val="600"/>
              </a:spcAft>
            </a:pPr>
            <a:r>
              <a:rPr lang="sv-SE" sz="1400" b="1">
                <a:solidFill>
                  <a:schemeClr val="tx1"/>
                </a:solidFill>
                <a:latin typeface="+mj-lt"/>
                <a:ea typeface="Roboto Light"/>
                <a:cs typeface="Roboto Light"/>
              </a:rPr>
              <a:t>Vi samordnar oss för att:</a:t>
            </a:r>
            <a:endParaRPr lang="en-US" sz="1400" b="1">
              <a:solidFill>
                <a:schemeClr val="tx1"/>
              </a:solidFill>
              <a:latin typeface="+mj-lt"/>
              <a:ea typeface="Roboto Light"/>
              <a:cs typeface="Roboto Light"/>
            </a:endParaRP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Skapa mervärde för kommunens invånare, näringsliv, kärnverksamheter och/eller andra intressenter</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Arbeta med frågeställningar utifrån flera perspektiv </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För att nyttja vår samlade kompetens, såväl inom kommunen som med externa parter</a:t>
            </a:r>
            <a:r>
              <a:rPr lang="en-US" sz="1400">
                <a:solidFill>
                  <a:schemeClr val="tx1"/>
                </a:solidFill>
                <a:latin typeface="+mj-lt"/>
                <a:ea typeface="Roboto Light"/>
                <a:cs typeface="Roboto Light"/>
              </a:rPr>
              <a:t>​</a:t>
            </a:r>
          </a:p>
          <a:p>
            <a:pPr fontAlgn="base">
              <a:spcAft>
                <a:spcPts val="600"/>
              </a:spcAft>
            </a:pPr>
            <a:endParaRPr lang="sv-SE" sz="1400">
              <a:solidFill>
                <a:schemeClr val="tx1"/>
              </a:solidFill>
              <a:latin typeface="+mj-lt"/>
            </a:endParaRPr>
          </a:p>
          <a:p>
            <a:pPr fontAlgn="base">
              <a:spcAft>
                <a:spcPts val="600"/>
              </a:spcAft>
            </a:pPr>
            <a:r>
              <a:rPr lang="sv-SE" sz="1400" b="1">
                <a:solidFill>
                  <a:schemeClr val="tx1"/>
                </a:solidFill>
                <a:latin typeface="+mj-lt"/>
                <a:ea typeface="Roboto Light"/>
                <a:cs typeface="Roboto Light"/>
              </a:rPr>
              <a:t>När vi samordnar oss ska vi: </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Utgå från en omvärlds- och behovsanalys</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Fokusera på att leverera önskade värden och effekter</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Arbeta i partnerskap för gemensamt ansvarstagande</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Bemanna med kompetens och mandat utifrån frågans karaktär</a:t>
            </a:r>
            <a:r>
              <a:rPr lang="en-US" sz="1400">
                <a:solidFill>
                  <a:schemeClr val="tx1"/>
                </a:solidFill>
                <a:latin typeface="+mj-lt"/>
                <a:ea typeface="Roboto Light"/>
                <a:cs typeface="Roboto Light"/>
              </a:rPr>
              <a:t>​</a:t>
            </a:r>
          </a:p>
          <a:p>
            <a:pPr marL="171450" indent="-171450" fontAlgn="base">
              <a:spcAft>
                <a:spcPts val="600"/>
              </a:spcAft>
              <a:buFont typeface="Wingdings" panose="05000000000000000000" pitchFamily="2" charset="2"/>
              <a:buChar char="§"/>
            </a:pPr>
            <a:r>
              <a:rPr lang="sv-SE" sz="1400">
                <a:solidFill>
                  <a:schemeClr val="tx1"/>
                </a:solidFill>
                <a:latin typeface="+mj-lt"/>
                <a:ea typeface="Roboto Light"/>
                <a:cs typeface="Roboto Light"/>
              </a:rPr>
              <a:t>Säkerställa att arbetet ligger i linje med uppdrag inom nämnd och styrelse.</a:t>
            </a:r>
            <a:endParaRPr lang="sv-SE" sz="1400">
              <a:solidFill>
                <a:schemeClr val="tx1"/>
              </a:solidFill>
              <a:latin typeface="+mj-lt"/>
            </a:endParaRPr>
          </a:p>
          <a:p>
            <a:endParaRPr lang="sv-SE" sz="1400"/>
          </a:p>
        </p:txBody>
      </p:sp>
      <p:sp>
        <p:nvSpPr>
          <p:cNvPr id="7" name="textruta 3">
            <a:extLst>
              <a:ext uri="{FF2B5EF4-FFF2-40B4-BE49-F238E27FC236}">
                <a16:creationId xmlns:a16="http://schemas.microsoft.com/office/drawing/2014/main" id="{FE8D4845-01B0-4356-B156-88E4FECB1D16}"/>
              </a:ext>
            </a:extLst>
          </p:cNvPr>
          <p:cNvSpPr txBox="1"/>
          <p:nvPr/>
        </p:nvSpPr>
        <p:spPr>
          <a:xfrm>
            <a:off x="786939" y="495508"/>
            <a:ext cx="7650407" cy="276999"/>
          </a:xfrm>
          <a:prstGeom prst="rect">
            <a:avLst/>
          </a:prstGeom>
          <a:noFill/>
        </p:spPr>
        <p:txBody>
          <a:bodyPr wrap="square" lIns="91440" tIns="45720" rIns="91440" bIns="45720" rtlCol="0" anchor="t">
            <a:spAutoFit/>
          </a:bodyPr>
          <a:lstStyle/>
          <a:p>
            <a:r>
              <a:rPr lang="sv-SE" sz="1200">
                <a:solidFill>
                  <a:schemeClr val="bg1"/>
                </a:solidFill>
                <a:latin typeface="+mj-lt"/>
                <a:ea typeface="Roboto Medium"/>
              </a:rPr>
              <a:t>Byggsten för samordning - metod</a:t>
            </a:r>
            <a:endParaRPr lang="en-US">
              <a:solidFill>
                <a:schemeClr val="bg1"/>
              </a:solidFill>
              <a:ea typeface="Roboto Light"/>
              <a:cs typeface="Roboto Light"/>
            </a:endParaRPr>
          </a:p>
        </p:txBody>
      </p:sp>
    </p:spTree>
    <p:extLst>
      <p:ext uri="{BB962C8B-B14F-4D97-AF65-F5344CB8AC3E}">
        <p14:creationId xmlns:p14="http://schemas.microsoft.com/office/powerpoint/2010/main" val="1208981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D6B1E1F3-7BC9-6C87-50C0-1E82C5A0B9A2}"/>
              </a:ext>
            </a:extLst>
          </p:cNvPr>
          <p:cNvSpPr>
            <a:spLocks noGrp="1"/>
          </p:cNvSpPr>
          <p:nvPr>
            <p:ph type="ctrTitle"/>
          </p:nvPr>
        </p:nvSpPr>
        <p:spPr>
          <a:xfrm>
            <a:off x="754393" y="862542"/>
            <a:ext cx="4416585" cy="830997"/>
          </a:xfrm>
        </p:spPr>
        <p:txBody>
          <a:bodyPr/>
          <a:lstStyle/>
          <a:p>
            <a:r>
              <a:rPr lang="sv-SE" sz="3000"/>
              <a:t>Vägledande principer –</a:t>
            </a:r>
            <a:r>
              <a:rPr lang="sv-SE" sz="3000">
                <a:solidFill>
                  <a:schemeClr val="accent3"/>
                </a:solidFill>
              </a:rPr>
              <a:t> </a:t>
            </a:r>
            <a:r>
              <a:rPr lang="sv-SE" sz="3000"/>
              <a:t>så kommer vi igång </a:t>
            </a:r>
          </a:p>
        </p:txBody>
      </p:sp>
      <p:sp>
        <p:nvSpPr>
          <p:cNvPr id="5" name="Rubrik 3">
            <a:extLst>
              <a:ext uri="{FF2B5EF4-FFF2-40B4-BE49-F238E27FC236}">
                <a16:creationId xmlns:a16="http://schemas.microsoft.com/office/drawing/2014/main" id="{8F805A9B-3871-CFDB-62A1-9C39AE3564B7}"/>
              </a:ext>
            </a:extLst>
          </p:cNvPr>
          <p:cNvSpPr txBox="1">
            <a:spLocks/>
          </p:cNvSpPr>
          <p:nvPr/>
        </p:nvSpPr>
        <p:spPr>
          <a:xfrm>
            <a:off x="6932943" y="873124"/>
            <a:ext cx="4601650" cy="415498"/>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r>
              <a:rPr lang="sv-SE" sz="3000">
                <a:solidFill>
                  <a:schemeClr val="tx1"/>
                </a:solidFill>
              </a:rPr>
              <a:t>Våra vägledande principer</a:t>
            </a:r>
          </a:p>
        </p:txBody>
      </p:sp>
      <p:sp>
        <p:nvSpPr>
          <p:cNvPr id="6" name="Platshållare för text 2">
            <a:extLst>
              <a:ext uri="{FF2B5EF4-FFF2-40B4-BE49-F238E27FC236}">
                <a16:creationId xmlns:a16="http://schemas.microsoft.com/office/drawing/2014/main" id="{F2036DD8-AAC1-E060-1563-28718E119FD6}"/>
              </a:ext>
            </a:extLst>
          </p:cNvPr>
          <p:cNvSpPr txBox="1">
            <a:spLocks/>
          </p:cNvSpPr>
          <p:nvPr/>
        </p:nvSpPr>
        <p:spPr>
          <a:xfrm>
            <a:off x="6932943" y="1704121"/>
            <a:ext cx="4419200" cy="4584296"/>
          </a:xfrm>
          <a:prstGeom prst="rect">
            <a:avLst/>
          </a:prstGeom>
        </p:spPr>
        <p:txBody>
          <a:bodyPr vert="horz" wrap="square" lIns="0" tIns="288000" rIns="0" bIns="0" rtlCol="0">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fontAlgn="base">
              <a:spcAft>
                <a:spcPts val="600"/>
              </a:spcAft>
            </a:pPr>
            <a:r>
              <a:rPr lang="sv-SE" sz="1400" b="1">
                <a:solidFill>
                  <a:schemeClr val="tx1"/>
                </a:solidFill>
                <a:latin typeface="+mj-lt"/>
              </a:rPr>
              <a:t>Vi samordnar oss för att:</a:t>
            </a:r>
            <a:endParaRPr lang="en-US" sz="1400" b="1">
              <a:solidFill>
                <a:schemeClr val="tx1"/>
              </a:solidFill>
              <a:latin typeface="+mj-lt"/>
            </a:endParaRPr>
          </a:p>
          <a:p>
            <a:pPr marL="171450" indent="-171450" fontAlgn="base">
              <a:spcAft>
                <a:spcPts val="600"/>
              </a:spcAft>
              <a:buFont typeface="Wingdings" panose="05000000000000000000" pitchFamily="2" charset="2"/>
              <a:buChar char="§"/>
            </a:pPr>
            <a:r>
              <a:rPr lang="sv-SE" sz="1400">
                <a:solidFill>
                  <a:schemeClr val="tx1"/>
                </a:solidFill>
                <a:latin typeface="+mj-lt"/>
              </a:rPr>
              <a:t>Skapa mervärde för kommunens invånare, näringsliv, kärnverksamheter och/eller andra intressenter</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Arbeta med frågeställningar utifrån flera perspektiv </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För att nyttja vår samlade kompetens, såväl inom kommunen som med externa parter</a:t>
            </a:r>
            <a:r>
              <a:rPr lang="en-US" sz="1400">
                <a:solidFill>
                  <a:schemeClr val="tx1"/>
                </a:solidFill>
                <a:latin typeface="+mj-lt"/>
              </a:rPr>
              <a:t>​</a:t>
            </a:r>
          </a:p>
          <a:p>
            <a:pPr fontAlgn="base">
              <a:spcAft>
                <a:spcPts val="600"/>
              </a:spcAft>
            </a:pPr>
            <a:endParaRPr lang="sv-SE" sz="1400">
              <a:solidFill>
                <a:schemeClr val="tx1"/>
              </a:solidFill>
              <a:latin typeface="+mj-lt"/>
            </a:endParaRPr>
          </a:p>
          <a:p>
            <a:pPr fontAlgn="base">
              <a:spcAft>
                <a:spcPts val="600"/>
              </a:spcAft>
            </a:pPr>
            <a:r>
              <a:rPr lang="sv-SE" sz="1400" b="1">
                <a:solidFill>
                  <a:schemeClr val="tx1"/>
                </a:solidFill>
                <a:latin typeface="+mj-lt"/>
              </a:rPr>
              <a:t>När vi samordnar oss ska vi: </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Utgå från en omvärlds- och behovsanalys</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Fokusera på att leverera önskade värden och effekter</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Arbeta i partnerskap för gemensamt ansvarstagande</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Bemanna med kompetens och mandat utifrån frågans karaktär</a:t>
            </a:r>
            <a:r>
              <a:rPr lang="en-US" sz="1400">
                <a:solidFill>
                  <a:schemeClr val="tx1"/>
                </a:solidFill>
                <a:latin typeface="+mj-lt"/>
              </a:rPr>
              <a:t>​</a:t>
            </a:r>
          </a:p>
          <a:p>
            <a:pPr marL="171450" indent="-171450" fontAlgn="base">
              <a:spcAft>
                <a:spcPts val="600"/>
              </a:spcAft>
              <a:buFont typeface="Wingdings" panose="05000000000000000000" pitchFamily="2" charset="2"/>
              <a:buChar char="§"/>
            </a:pPr>
            <a:r>
              <a:rPr lang="sv-SE" sz="1400">
                <a:solidFill>
                  <a:schemeClr val="tx1"/>
                </a:solidFill>
                <a:latin typeface="+mj-lt"/>
              </a:rPr>
              <a:t>Säkerställa att arbetet ligger i linje med uppdrag inom nämnd och styrelse</a:t>
            </a:r>
          </a:p>
          <a:p>
            <a:endParaRPr lang="sv-SE" sz="1400"/>
          </a:p>
        </p:txBody>
      </p:sp>
      <p:sp>
        <p:nvSpPr>
          <p:cNvPr id="2" name="Platshållare för text 2">
            <a:extLst>
              <a:ext uri="{FF2B5EF4-FFF2-40B4-BE49-F238E27FC236}">
                <a16:creationId xmlns:a16="http://schemas.microsoft.com/office/drawing/2014/main" id="{4B1D86B4-AC38-CDD7-E101-54A2DDAC0057}"/>
              </a:ext>
            </a:extLst>
          </p:cNvPr>
          <p:cNvSpPr>
            <a:spLocks noGrp="1"/>
          </p:cNvSpPr>
          <p:nvPr>
            <p:ph type="body" sz="half" idx="2"/>
          </p:nvPr>
        </p:nvSpPr>
        <p:spPr>
          <a:xfrm>
            <a:off x="754393" y="1783108"/>
            <a:ext cx="4264025" cy="3568633"/>
          </a:xfrm>
        </p:spPr>
        <p:txBody>
          <a:bodyPr vert="horz" wrap="square" lIns="0" tIns="288000" rIns="0" bIns="0" rtlCol="0" anchor="t">
            <a:spAutoFit/>
          </a:bodyPr>
          <a:lstStyle/>
          <a:p>
            <a:r>
              <a:rPr lang="sv-SE" sz="1600" b="1">
                <a:latin typeface="+mj-lt"/>
                <a:ea typeface="+mn-lt"/>
                <a:cs typeface="+mn-lt"/>
              </a:rPr>
              <a:t>För att komma igång med de vägledande principerna finns ett dialogmaterial som stöd.</a:t>
            </a:r>
            <a:br>
              <a:rPr lang="sv-SE" sz="1600" b="1">
                <a:latin typeface="+mj-lt"/>
                <a:ea typeface="+mn-lt"/>
                <a:cs typeface="+mn-lt"/>
              </a:rPr>
            </a:br>
            <a:br>
              <a:rPr lang="sv-SE" sz="1600" b="1">
                <a:latin typeface="+mj-lt"/>
                <a:ea typeface="+mn-lt"/>
                <a:cs typeface="+mn-lt"/>
              </a:rPr>
            </a:br>
            <a:r>
              <a:rPr lang="sv-SE" sz="1600">
                <a:latin typeface="+mj-lt"/>
                <a:ea typeface="+mn-lt"/>
                <a:cs typeface="+mn-lt"/>
              </a:rPr>
              <a:t>Det hjälper till att utforska vad principerna betyder i praktiken – i er vardag, i ert uppdrag </a:t>
            </a:r>
            <a:br>
              <a:rPr lang="sv-SE" sz="1600">
                <a:latin typeface="+mj-lt"/>
                <a:ea typeface="+mn-lt"/>
                <a:cs typeface="+mn-lt"/>
              </a:rPr>
            </a:br>
            <a:r>
              <a:rPr lang="sv-SE" sz="1600">
                <a:latin typeface="+mj-lt"/>
                <a:ea typeface="+mn-lt"/>
                <a:cs typeface="+mn-lt"/>
              </a:rPr>
              <a:t>och i samordning med andra.</a:t>
            </a:r>
            <a:endParaRPr lang="sv-SE">
              <a:latin typeface="+mj-lt"/>
            </a:endParaRPr>
          </a:p>
          <a:p>
            <a:r>
              <a:rPr lang="sv-SE" sz="1600">
                <a:latin typeface="+mj-lt"/>
                <a:ea typeface="+mn-lt"/>
                <a:cs typeface="+mn-lt"/>
              </a:rPr>
              <a:t>Materialet är framtaget för att främja lärande och skapa en gemensam förståelse. Det stöttar er i att utveckla arbetssätt som leder till bättre samordning, tydligare riktning och ökad effekt.</a:t>
            </a:r>
            <a:endParaRPr lang="sv-SE">
              <a:latin typeface="+mj-lt"/>
            </a:endParaRPr>
          </a:p>
          <a:p>
            <a:pPr>
              <a:spcAft>
                <a:spcPts val="600"/>
              </a:spcAft>
            </a:pPr>
            <a:endParaRPr lang="sv-SE" sz="1600">
              <a:latin typeface="+mj-lt"/>
            </a:endParaRPr>
          </a:p>
          <a:p>
            <a:endParaRPr lang="sv-SE" sz="1200">
              <a:latin typeface="+mj-lt"/>
            </a:endParaRPr>
          </a:p>
        </p:txBody>
      </p:sp>
      <p:sp>
        <p:nvSpPr>
          <p:cNvPr id="3" name="textruta 3">
            <a:extLst>
              <a:ext uri="{FF2B5EF4-FFF2-40B4-BE49-F238E27FC236}">
                <a16:creationId xmlns:a16="http://schemas.microsoft.com/office/drawing/2014/main" id="{2F6C54CF-D8A3-222A-0332-24F2FE9AC893}"/>
              </a:ext>
            </a:extLst>
          </p:cNvPr>
          <p:cNvSpPr txBox="1"/>
          <p:nvPr/>
        </p:nvSpPr>
        <p:spPr>
          <a:xfrm>
            <a:off x="666619" y="495508"/>
            <a:ext cx="7650407" cy="276999"/>
          </a:xfrm>
          <a:prstGeom prst="rect">
            <a:avLst/>
          </a:prstGeom>
          <a:noFill/>
        </p:spPr>
        <p:txBody>
          <a:bodyPr wrap="square" lIns="91440" tIns="45720" rIns="91440" bIns="45720" rtlCol="0" anchor="t">
            <a:spAutoFit/>
          </a:bodyPr>
          <a:lstStyle/>
          <a:p>
            <a:r>
              <a:rPr lang="sv-SE" sz="1200">
                <a:solidFill>
                  <a:schemeClr val="bg1"/>
                </a:solidFill>
                <a:latin typeface="+mj-lt"/>
                <a:ea typeface="Roboto Medium"/>
              </a:rPr>
              <a:t>Byggsten för samordning - metod</a:t>
            </a:r>
            <a:endParaRPr lang="en-US">
              <a:solidFill>
                <a:schemeClr val="bg1"/>
              </a:solidFill>
              <a:ea typeface="Roboto Light"/>
              <a:cs typeface="Roboto Light"/>
            </a:endParaRPr>
          </a:p>
        </p:txBody>
      </p:sp>
    </p:spTree>
    <p:extLst>
      <p:ext uri="{BB962C8B-B14F-4D97-AF65-F5344CB8AC3E}">
        <p14:creationId xmlns:p14="http://schemas.microsoft.com/office/powerpoint/2010/main" val="2480286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98B2625-9DA7-6195-879D-6C5BED869227}"/>
              </a:ext>
            </a:extLst>
          </p:cNvPr>
          <p:cNvSpPr>
            <a:spLocks noGrp="1"/>
          </p:cNvSpPr>
          <p:nvPr>
            <p:ph type="body" sz="half" idx="2"/>
          </p:nvPr>
        </p:nvSpPr>
        <p:spPr>
          <a:xfrm>
            <a:off x="7053263" y="1422144"/>
            <a:ext cx="4891086" cy="4815128"/>
          </a:xfrm>
        </p:spPr>
        <p:txBody>
          <a:bodyPr vert="horz" wrap="square" lIns="0" tIns="288000" rIns="0" bIns="0" rtlCol="0" anchor="t">
            <a:spAutoFit/>
          </a:bodyPr>
          <a:lstStyle/>
          <a:p>
            <a:pPr algn="l" rtl="0" fontAlgn="base">
              <a:spcAft>
                <a:spcPts val="600"/>
              </a:spcAft>
            </a:pPr>
            <a:endParaRPr lang="sv-SE" sz="1400" b="1" i="0" u="none" strike="noStrike" dirty="0">
              <a:solidFill>
                <a:schemeClr val="tx1"/>
              </a:solidFill>
              <a:effectLst/>
              <a:latin typeface="Helsingborg Sans" pitchFamily="2" charset="0"/>
            </a:endParaRPr>
          </a:p>
          <a:p>
            <a:pPr algn="l" rtl="0" fontAlgn="base">
              <a:spcAft>
                <a:spcPts val="600"/>
              </a:spcAft>
            </a:pPr>
            <a:r>
              <a:rPr lang="sv-SE" sz="1400" b="1" i="0" u="none" strike="noStrike" dirty="0">
                <a:solidFill>
                  <a:schemeClr val="tx1"/>
                </a:solidFill>
                <a:effectLst/>
                <a:latin typeface="Helsingborg Sans"/>
                <a:ea typeface="Roboto Light"/>
                <a:cs typeface="Roboto Light"/>
              </a:rPr>
              <a:t>Styr- och stödprocesser:</a:t>
            </a:r>
            <a:r>
              <a:rPr lang="en-US" sz="1400" b="0" i="0" dirty="0">
                <a:solidFill>
                  <a:schemeClr val="tx1"/>
                </a:solidFill>
                <a:effectLst/>
                <a:latin typeface="Helsingborg Sans"/>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HR-processer</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Ekonomi och upphandling</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Styrning</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Digitalisering</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Kommunikation (invånar-, kris-/ medarbetarperspektivet)</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Innovation kärnverksamheter</a:t>
            </a:r>
            <a:r>
              <a:rPr lang="en-US" sz="1400" b="0" i="0" dirty="0">
                <a:solidFill>
                  <a:schemeClr val="tx1"/>
                </a:solidFill>
                <a:effectLst/>
                <a:latin typeface="Roboto Light"/>
                <a:ea typeface="Roboto Light"/>
                <a:cs typeface="Roboto Light"/>
              </a:rPr>
              <a:t>​</a:t>
            </a:r>
          </a:p>
          <a:p>
            <a:pPr marL="171450" indent="-17145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Civil beredskap</a:t>
            </a:r>
            <a:br>
              <a:rPr lang="sv-SE" sz="1400" dirty="0">
                <a:solidFill>
                  <a:schemeClr val="tx1"/>
                </a:solidFill>
                <a:latin typeface="Roboto Light"/>
                <a:ea typeface="Roboto Light"/>
                <a:cs typeface="Roboto Light"/>
              </a:rPr>
            </a:br>
            <a:endParaRPr lang="sv-SE" sz="1400" b="0" i="0" u="none" strike="noStrike" dirty="0">
              <a:solidFill>
                <a:schemeClr val="tx1"/>
              </a:solidFill>
              <a:effectLst/>
              <a:latin typeface="Roboto Light" panose="02000000000000000000" pitchFamily="2" charset="0"/>
            </a:endParaRPr>
          </a:p>
          <a:p>
            <a:pPr>
              <a:spcAft>
                <a:spcPts val="600"/>
              </a:spcAft>
            </a:pPr>
            <a:r>
              <a:rPr lang="sv-SE" sz="1400" b="1" dirty="0">
                <a:solidFill>
                  <a:schemeClr val="tx1"/>
                </a:solidFill>
                <a:latin typeface="+mj-lt"/>
                <a:ea typeface="Roboto Light"/>
                <a:cs typeface="Roboto Light"/>
              </a:rPr>
              <a:t>Komplexa</a:t>
            </a:r>
            <a:r>
              <a:rPr lang="sv-SE" sz="1400" b="1" dirty="0">
                <a:solidFill>
                  <a:schemeClr val="tx1"/>
                </a:solidFill>
                <a:latin typeface="Roboto Light"/>
                <a:ea typeface="Roboto Light"/>
                <a:cs typeface="Roboto Light"/>
              </a:rPr>
              <a:t> </a:t>
            </a:r>
            <a:r>
              <a:rPr lang="sv-SE" sz="1400" b="1" dirty="0">
                <a:solidFill>
                  <a:schemeClr val="tx1"/>
                </a:solidFill>
                <a:latin typeface="Helsingborg Sans"/>
                <a:ea typeface="Roboto Light"/>
                <a:cs typeface="Roboto Light"/>
              </a:rPr>
              <a:t>förflyttningar</a:t>
            </a:r>
            <a:r>
              <a:rPr lang="sv-SE" sz="1400" b="1" i="0" u="none" strike="noStrike" dirty="0">
                <a:solidFill>
                  <a:schemeClr val="tx1"/>
                </a:solidFill>
                <a:effectLst/>
                <a:latin typeface="Helsingborg Sans"/>
                <a:ea typeface="Roboto Light"/>
                <a:cs typeface="Roboto Light"/>
              </a:rPr>
              <a:t>:</a:t>
            </a:r>
            <a:r>
              <a:rPr lang="en-US" sz="1400" b="0" i="0" dirty="0">
                <a:solidFill>
                  <a:schemeClr val="tx1"/>
                </a:solidFill>
                <a:effectLst/>
                <a:latin typeface="Helsingborg Sans"/>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Stadsutveckling</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Tillväxt</a:t>
            </a:r>
            <a:r>
              <a:rPr lang="en-US" sz="1400" b="0" i="0" dirty="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dirty="0">
                <a:solidFill>
                  <a:schemeClr val="tx1"/>
                </a:solidFill>
                <a:effectLst/>
                <a:latin typeface="Roboto Light"/>
                <a:ea typeface="Roboto Light"/>
                <a:cs typeface="Roboto Light"/>
              </a:rPr>
              <a:t>Staden där alla räknas och där alla kan lyckas </a:t>
            </a:r>
            <a:endParaRPr lang="en-US" sz="1400" b="0" i="0" dirty="0">
              <a:solidFill>
                <a:schemeClr val="tx1"/>
              </a:solidFill>
              <a:effectLst/>
              <a:latin typeface="Roboto Light"/>
              <a:ea typeface="Roboto Light"/>
              <a:cs typeface="Roboto Light"/>
            </a:endParaRPr>
          </a:p>
          <a:p>
            <a:pPr marL="171450" indent="-171450" algn="l" rtl="0" fontAlgn="base">
              <a:spcAft>
                <a:spcPts val="600"/>
              </a:spcAft>
              <a:buFont typeface="Wingdings" panose="05000000000000000000" pitchFamily="2" charset="2"/>
              <a:buChar char="§"/>
            </a:pPr>
            <a:endParaRPr lang="en-US" sz="1400" b="0" i="0" dirty="0">
              <a:solidFill>
                <a:schemeClr val="tx1"/>
              </a:solidFill>
              <a:effectLst/>
              <a:latin typeface="Arial" panose="020B0604020202020204" pitchFamily="34" charset="0"/>
            </a:endParaRPr>
          </a:p>
          <a:p>
            <a:endParaRPr lang="sv-SE" sz="1400" dirty="0">
              <a:solidFill>
                <a:schemeClr val="tx1"/>
              </a:solidFill>
              <a:latin typeface="+mj-lt"/>
            </a:endParaRPr>
          </a:p>
        </p:txBody>
      </p:sp>
      <p:sp>
        <p:nvSpPr>
          <p:cNvPr id="4" name="Rubrik 3">
            <a:extLst>
              <a:ext uri="{FF2B5EF4-FFF2-40B4-BE49-F238E27FC236}">
                <a16:creationId xmlns:a16="http://schemas.microsoft.com/office/drawing/2014/main" id="{D6B1E1F3-7BC9-6C87-50C0-1E82C5A0B9A2}"/>
              </a:ext>
            </a:extLst>
          </p:cNvPr>
          <p:cNvSpPr>
            <a:spLocks noGrp="1"/>
          </p:cNvSpPr>
          <p:nvPr>
            <p:ph type="ctrTitle"/>
          </p:nvPr>
        </p:nvSpPr>
        <p:spPr>
          <a:xfrm>
            <a:off x="683491" y="873125"/>
            <a:ext cx="5073537" cy="830997"/>
          </a:xfrm>
        </p:spPr>
        <p:txBody>
          <a:bodyPr/>
          <a:lstStyle/>
          <a:p>
            <a:r>
              <a:rPr lang="sv-SE" sz="3000"/>
              <a:t>Funktionella ledningsgrupper - syfte</a:t>
            </a:r>
          </a:p>
        </p:txBody>
      </p:sp>
      <p:sp>
        <p:nvSpPr>
          <p:cNvPr id="5" name="Rubrik 3">
            <a:extLst>
              <a:ext uri="{FF2B5EF4-FFF2-40B4-BE49-F238E27FC236}">
                <a16:creationId xmlns:a16="http://schemas.microsoft.com/office/drawing/2014/main" id="{8F805A9B-3871-CFDB-62A1-9C39AE3564B7}"/>
              </a:ext>
            </a:extLst>
          </p:cNvPr>
          <p:cNvSpPr txBox="1">
            <a:spLocks/>
          </p:cNvSpPr>
          <p:nvPr/>
        </p:nvSpPr>
        <p:spPr>
          <a:xfrm>
            <a:off x="7053263" y="873124"/>
            <a:ext cx="3335337" cy="830997"/>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r>
              <a:rPr lang="sv-SE" sz="3000">
                <a:solidFill>
                  <a:schemeClr val="tx1"/>
                </a:solidFill>
              </a:rPr>
              <a:t>10 funktionella ledningsgrupper</a:t>
            </a:r>
          </a:p>
        </p:txBody>
      </p:sp>
      <p:sp>
        <p:nvSpPr>
          <p:cNvPr id="2" name="Platshållare för text 2">
            <a:extLst>
              <a:ext uri="{FF2B5EF4-FFF2-40B4-BE49-F238E27FC236}">
                <a16:creationId xmlns:a16="http://schemas.microsoft.com/office/drawing/2014/main" id="{CEA97C79-8CC4-4392-FB9F-AF952C85BE54}"/>
              </a:ext>
            </a:extLst>
          </p:cNvPr>
          <p:cNvSpPr txBox="1">
            <a:spLocks/>
          </p:cNvSpPr>
          <p:nvPr/>
        </p:nvSpPr>
        <p:spPr>
          <a:xfrm>
            <a:off x="684374" y="1704121"/>
            <a:ext cx="4891086" cy="3707132"/>
          </a:xfrm>
          <a:prstGeom prst="rect">
            <a:avLst/>
          </a:prstGeom>
        </p:spPr>
        <p:txBody>
          <a:bodyPr vert="horz" wrap="square" lIns="0" tIns="288000" rIns="0" bIns="0" rtlCol="0" anchor="t">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r>
              <a:rPr lang="sv-SE" sz="1600" b="1" dirty="0">
                <a:latin typeface="Helsingborg Sans"/>
                <a:ea typeface="+mn-lt"/>
                <a:cs typeface="+mn-lt"/>
              </a:rPr>
              <a:t>De funktionella ledningsgrupperna finns inom områden där behovet av förstärkt samordning är särskilt stort</a:t>
            </a:r>
          </a:p>
          <a:p>
            <a:pPr>
              <a:spcAft>
                <a:spcPts val="600"/>
              </a:spcAft>
            </a:pPr>
            <a:br>
              <a:rPr lang="sv-SE" sz="1600" dirty="0">
                <a:latin typeface="Helsingborg Sans"/>
                <a:ea typeface="+mn-lt"/>
                <a:cs typeface="+mn-lt"/>
              </a:rPr>
            </a:br>
            <a:r>
              <a:rPr lang="sv-SE" sz="1600" dirty="0">
                <a:latin typeface="Helsingborg Sans"/>
                <a:ea typeface="+mn-lt"/>
                <a:cs typeface="+mn-lt"/>
              </a:rPr>
              <a:t>Grupperna bidrar till helhet genom att:</a:t>
            </a:r>
          </a:p>
          <a:p>
            <a:pPr marL="285750" indent="-285750">
              <a:spcAft>
                <a:spcPts val="600"/>
              </a:spcAft>
              <a:buChar char="•"/>
            </a:pPr>
            <a:r>
              <a:rPr lang="sv-SE" sz="1600" dirty="0">
                <a:latin typeface="Helsingborg Sans"/>
                <a:ea typeface="+mn-lt"/>
                <a:cs typeface="+mn-lt"/>
              </a:rPr>
              <a:t>Samlar fler perspektiv från olika delar av staden</a:t>
            </a:r>
            <a:endParaRPr lang="sv-SE" sz="1600" dirty="0">
              <a:latin typeface="Helsingborg Sans"/>
            </a:endParaRPr>
          </a:p>
          <a:p>
            <a:pPr marL="285750" indent="-285750">
              <a:spcAft>
                <a:spcPts val="600"/>
              </a:spcAft>
              <a:buChar char="•"/>
            </a:pPr>
            <a:r>
              <a:rPr lang="sv-SE" sz="1600" dirty="0">
                <a:latin typeface="Helsingborg Sans"/>
                <a:ea typeface="+mn-lt"/>
                <a:cs typeface="+mn-lt"/>
              </a:rPr>
              <a:t>Utgår från en analys av utmaningar och behov</a:t>
            </a:r>
            <a:endParaRPr lang="sv-SE" sz="1600" dirty="0">
              <a:latin typeface="Helsingborg Sans"/>
            </a:endParaRPr>
          </a:p>
          <a:p>
            <a:pPr marL="285750" indent="-285750">
              <a:spcAft>
                <a:spcPts val="600"/>
              </a:spcAft>
              <a:buChar char="•"/>
            </a:pPr>
            <a:r>
              <a:rPr lang="sv-SE" sz="1600" dirty="0">
                <a:latin typeface="Helsingborg Sans"/>
                <a:ea typeface="+mn-lt"/>
                <a:cs typeface="+mn-lt"/>
              </a:rPr>
              <a:t>Fokuserar på det som gör verklig skillnad – det som skapar effekt och värde</a:t>
            </a:r>
            <a:endParaRPr lang="sv-SE" sz="1600" dirty="0">
              <a:latin typeface="Helsingborg Sans"/>
            </a:endParaRPr>
          </a:p>
          <a:p>
            <a:pPr marL="285750" indent="-285750">
              <a:spcAft>
                <a:spcPts val="600"/>
              </a:spcAft>
              <a:buChar char="•"/>
            </a:pPr>
            <a:r>
              <a:rPr lang="sv-SE" sz="1600" dirty="0">
                <a:latin typeface="Helsingborg Sans"/>
                <a:ea typeface="+mn-lt"/>
                <a:cs typeface="+mn-lt"/>
              </a:rPr>
              <a:t>Arbetar transparent, vilket stärker tilliten, ökar samsynen</a:t>
            </a:r>
            <a:r>
              <a:rPr lang="sv-SE" sz="1600" dirty="0">
                <a:latin typeface="Helsingborg Sans"/>
                <a:ea typeface="Roboto Light"/>
                <a:cs typeface="Roboto Light"/>
              </a:rPr>
              <a:t> vilket bidrar till </a:t>
            </a:r>
            <a:r>
              <a:rPr lang="sv-SE" sz="1600" dirty="0">
                <a:latin typeface="Helsingborg Sans"/>
                <a:ea typeface="+mn-lt"/>
                <a:cs typeface="+mn-lt"/>
              </a:rPr>
              <a:t>större genomförandekraft</a:t>
            </a:r>
          </a:p>
          <a:p>
            <a:pPr marL="285750" indent="-285750">
              <a:spcAft>
                <a:spcPts val="600"/>
              </a:spcAft>
              <a:buChar char="•"/>
            </a:pPr>
            <a:r>
              <a:rPr lang="sv-SE" sz="1600" dirty="0">
                <a:latin typeface="Helsingborg Sans"/>
                <a:ea typeface="+mn-lt"/>
                <a:cs typeface="+mn-lt"/>
              </a:rPr>
              <a:t>Ger stadens ledning ett tydligare helhetsperspektiv.</a:t>
            </a:r>
          </a:p>
        </p:txBody>
      </p:sp>
      <p:sp>
        <p:nvSpPr>
          <p:cNvPr id="6" name="textruta 3">
            <a:extLst>
              <a:ext uri="{FF2B5EF4-FFF2-40B4-BE49-F238E27FC236}">
                <a16:creationId xmlns:a16="http://schemas.microsoft.com/office/drawing/2014/main" id="{A3B81DD3-FF6E-7B38-0788-612126E77ABB}"/>
              </a:ext>
            </a:extLst>
          </p:cNvPr>
          <p:cNvSpPr txBox="1"/>
          <p:nvPr/>
        </p:nvSpPr>
        <p:spPr>
          <a:xfrm>
            <a:off x="585582" y="495508"/>
            <a:ext cx="7650407" cy="276999"/>
          </a:xfrm>
          <a:prstGeom prst="rect">
            <a:avLst/>
          </a:prstGeom>
          <a:noFill/>
        </p:spPr>
        <p:txBody>
          <a:bodyPr wrap="square" lIns="91440" tIns="45720" rIns="91440" bIns="45720" rtlCol="0" anchor="t">
            <a:spAutoFit/>
          </a:bodyPr>
          <a:lstStyle/>
          <a:p>
            <a:r>
              <a:rPr lang="sv-SE" sz="1200">
                <a:solidFill>
                  <a:schemeClr val="bg1"/>
                </a:solidFill>
                <a:latin typeface="+mj-lt"/>
                <a:ea typeface="Roboto Medium"/>
              </a:rPr>
              <a:t>Byggsten för samordning - struktur</a:t>
            </a:r>
            <a:endParaRPr lang="en-US">
              <a:solidFill>
                <a:schemeClr val="bg1"/>
              </a:solidFill>
              <a:ea typeface="Roboto Light"/>
              <a:cs typeface="Roboto Light"/>
            </a:endParaRPr>
          </a:p>
        </p:txBody>
      </p:sp>
    </p:spTree>
    <p:extLst>
      <p:ext uri="{BB962C8B-B14F-4D97-AF65-F5344CB8AC3E}">
        <p14:creationId xmlns:p14="http://schemas.microsoft.com/office/powerpoint/2010/main" val="2487979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98B2625-9DA7-6195-879D-6C5BED869227}"/>
              </a:ext>
            </a:extLst>
          </p:cNvPr>
          <p:cNvSpPr>
            <a:spLocks noGrp="1"/>
          </p:cNvSpPr>
          <p:nvPr>
            <p:ph type="body" sz="half" idx="2"/>
          </p:nvPr>
        </p:nvSpPr>
        <p:spPr>
          <a:xfrm>
            <a:off x="7053263" y="1403325"/>
            <a:ext cx="4768102" cy="4892072"/>
          </a:xfrm>
        </p:spPr>
        <p:txBody>
          <a:bodyPr vert="horz" wrap="square" lIns="0" tIns="288000" rIns="0" bIns="0" rtlCol="0" anchor="t">
            <a:spAutoFit/>
          </a:bodyPr>
          <a:lstStyle/>
          <a:p>
            <a:pPr algn="l" rtl="0" fontAlgn="base">
              <a:spcAft>
                <a:spcPts val="600"/>
              </a:spcAft>
            </a:pPr>
            <a:endParaRPr lang="sv-SE" sz="1400" b="1">
              <a:solidFill>
                <a:schemeClr val="tx1"/>
              </a:solidFill>
              <a:latin typeface="Helsingborg Sans" pitchFamily="2" charset="0"/>
            </a:endParaRPr>
          </a:p>
          <a:p>
            <a:pPr algn="l" rtl="0" fontAlgn="base">
              <a:spcAft>
                <a:spcPts val="600"/>
              </a:spcAft>
            </a:pPr>
            <a:r>
              <a:rPr lang="sv-SE" sz="1400" b="1" i="0" u="none" strike="noStrike">
                <a:solidFill>
                  <a:schemeClr val="tx1"/>
                </a:solidFill>
                <a:effectLst/>
                <a:latin typeface="Helsingborg Sans"/>
                <a:ea typeface="Roboto Light"/>
                <a:cs typeface="Roboto Light"/>
              </a:rPr>
              <a:t>Styr- och stödprocesser:</a:t>
            </a:r>
            <a:r>
              <a:rPr lang="en-US" sz="1400" b="0" i="0">
                <a:solidFill>
                  <a:schemeClr val="tx1"/>
                </a:solidFill>
                <a:effectLst/>
                <a:latin typeface="Helsingborg Sans"/>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HR-processer</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Ekonomi och upphandling</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Styrning</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Digitalisering</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Kommunikation (invånar-, kris-/ medarbetarperspektivet)</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Innovation kärnverksamheter</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Civil beredskap</a:t>
            </a:r>
          </a:p>
          <a:p>
            <a:pPr algn="l" rtl="0" fontAlgn="base">
              <a:spcAft>
                <a:spcPts val="600"/>
              </a:spcAft>
            </a:pPr>
            <a:endParaRPr lang="sv-SE" sz="1400">
              <a:solidFill>
                <a:schemeClr val="tx1"/>
              </a:solidFill>
              <a:latin typeface="Roboto Light" panose="02000000000000000000" pitchFamily="2" charset="0"/>
            </a:endParaRPr>
          </a:p>
          <a:p>
            <a:pPr fontAlgn="base">
              <a:spcAft>
                <a:spcPts val="600"/>
              </a:spcAft>
            </a:pPr>
            <a:r>
              <a:rPr lang="sv-SE" sz="1400" b="1">
                <a:solidFill>
                  <a:schemeClr val="tx1"/>
                </a:solidFill>
                <a:latin typeface="Helsingborg Sans"/>
                <a:ea typeface="Roboto Light"/>
                <a:cs typeface="Roboto Light"/>
              </a:rPr>
              <a:t>Komplexa förflyttningar</a:t>
            </a:r>
            <a:r>
              <a:rPr lang="sv-SE" sz="1400" b="1" i="0" u="none" strike="noStrike">
                <a:solidFill>
                  <a:schemeClr val="tx1"/>
                </a:solidFill>
                <a:effectLst/>
                <a:latin typeface="Helsingborg Sans"/>
                <a:ea typeface="Roboto Light"/>
                <a:cs typeface="Roboto Light"/>
              </a:rPr>
              <a:t>:</a:t>
            </a:r>
            <a:r>
              <a:rPr lang="en-US" sz="1400" b="0" i="0">
                <a:solidFill>
                  <a:schemeClr val="tx1"/>
                </a:solidFill>
                <a:effectLst/>
                <a:latin typeface="Helsingborg Sans"/>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Stadsutveckling</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Tillväxt</a:t>
            </a:r>
            <a:r>
              <a:rPr lang="en-US" sz="1400" b="0" i="0">
                <a:solidFill>
                  <a:schemeClr val="tx1"/>
                </a:solidFill>
                <a:effectLst/>
                <a:latin typeface="Roboto Light"/>
                <a:ea typeface="Roboto Light"/>
                <a:cs typeface="Roboto Light"/>
              </a:rPr>
              <a:t>​</a:t>
            </a:r>
          </a:p>
          <a:p>
            <a:pPr marL="171450" indent="-171450" algn="l" rtl="0" fontAlgn="base">
              <a:spcAft>
                <a:spcPts val="600"/>
              </a:spcAft>
              <a:buFont typeface="Wingdings" panose="05000000000000000000" pitchFamily="2" charset="2"/>
              <a:buChar char="§"/>
            </a:pPr>
            <a:r>
              <a:rPr lang="sv-SE" sz="1400" b="0" i="0" u="none" strike="noStrike">
                <a:solidFill>
                  <a:schemeClr val="tx1"/>
                </a:solidFill>
                <a:effectLst/>
                <a:latin typeface="Roboto Light"/>
                <a:ea typeface="Roboto Light"/>
                <a:cs typeface="Roboto Light"/>
              </a:rPr>
              <a:t>Staden där alla räknas och där alla kan lyckas </a:t>
            </a:r>
            <a:endParaRPr lang="en-US" sz="1400" b="0" i="0">
              <a:solidFill>
                <a:schemeClr val="tx1"/>
              </a:solidFill>
              <a:effectLst/>
              <a:latin typeface="Roboto Light"/>
              <a:ea typeface="Roboto Light"/>
              <a:cs typeface="Roboto Light"/>
            </a:endParaRPr>
          </a:p>
          <a:p>
            <a:pPr marL="171450" indent="-171450" algn="l" rtl="0" fontAlgn="base">
              <a:spcAft>
                <a:spcPts val="600"/>
              </a:spcAft>
              <a:buFont typeface="Wingdings" panose="05000000000000000000" pitchFamily="2" charset="2"/>
              <a:buChar char="§"/>
            </a:pPr>
            <a:endParaRPr lang="en-US" sz="1400" b="0" i="0">
              <a:solidFill>
                <a:schemeClr val="tx1"/>
              </a:solidFill>
              <a:effectLst/>
              <a:latin typeface="Arial" panose="020B0604020202020204" pitchFamily="34" charset="0"/>
            </a:endParaRPr>
          </a:p>
          <a:p>
            <a:endParaRPr lang="sv-SE" sz="1400">
              <a:solidFill>
                <a:schemeClr val="tx1"/>
              </a:solidFill>
              <a:latin typeface="+mj-lt"/>
            </a:endParaRPr>
          </a:p>
        </p:txBody>
      </p:sp>
      <p:sp>
        <p:nvSpPr>
          <p:cNvPr id="4" name="Rubrik 3">
            <a:extLst>
              <a:ext uri="{FF2B5EF4-FFF2-40B4-BE49-F238E27FC236}">
                <a16:creationId xmlns:a16="http://schemas.microsoft.com/office/drawing/2014/main" id="{D6B1E1F3-7BC9-6C87-50C0-1E82C5A0B9A2}"/>
              </a:ext>
            </a:extLst>
          </p:cNvPr>
          <p:cNvSpPr>
            <a:spLocks noGrp="1"/>
          </p:cNvSpPr>
          <p:nvPr>
            <p:ph type="ctrTitle"/>
          </p:nvPr>
        </p:nvSpPr>
        <p:spPr>
          <a:xfrm>
            <a:off x="730328" y="873125"/>
            <a:ext cx="5221288" cy="830997"/>
          </a:xfrm>
        </p:spPr>
        <p:txBody>
          <a:bodyPr/>
          <a:lstStyle/>
          <a:p>
            <a:r>
              <a:rPr lang="sv-SE" sz="3000"/>
              <a:t>Funktionella ledningsgrupper – det här händer nu</a:t>
            </a:r>
          </a:p>
        </p:txBody>
      </p:sp>
      <p:sp>
        <p:nvSpPr>
          <p:cNvPr id="5" name="Rubrik 3">
            <a:extLst>
              <a:ext uri="{FF2B5EF4-FFF2-40B4-BE49-F238E27FC236}">
                <a16:creationId xmlns:a16="http://schemas.microsoft.com/office/drawing/2014/main" id="{8F805A9B-3871-CFDB-62A1-9C39AE3564B7}"/>
              </a:ext>
            </a:extLst>
          </p:cNvPr>
          <p:cNvSpPr txBox="1">
            <a:spLocks/>
          </p:cNvSpPr>
          <p:nvPr/>
        </p:nvSpPr>
        <p:spPr>
          <a:xfrm>
            <a:off x="7053263" y="873124"/>
            <a:ext cx="3335337" cy="830997"/>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000" b="1" kern="1200" baseline="0">
                <a:solidFill>
                  <a:schemeClr val="bg1"/>
                </a:solidFill>
                <a:latin typeface="+mj-lt"/>
                <a:ea typeface="+mj-ea"/>
                <a:cs typeface="+mj-cs"/>
              </a:defRPr>
            </a:lvl1pPr>
          </a:lstStyle>
          <a:p>
            <a:r>
              <a:rPr lang="sv-SE" sz="3000">
                <a:solidFill>
                  <a:schemeClr val="tx1"/>
                </a:solidFill>
              </a:rPr>
              <a:t>10 funktionella ledningsgrupper</a:t>
            </a:r>
          </a:p>
        </p:txBody>
      </p:sp>
      <p:sp>
        <p:nvSpPr>
          <p:cNvPr id="2" name="Platshållare för text 2">
            <a:extLst>
              <a:ext uri="{FF2B5EF4-FFF2-40B4-BE49-F238E27FC236}">
                <a16:creationId xmlns:a16="http://schemas.microsoft.com/office/drawing/2014/main" id="{59117BFB-09D0-5984-0BDB-43EF37875779}"/>
              </a:ext>
            </a:extLst>
          </p:cNvPr>
          <p:cNvSpPr txBox="1">
            <a:spLocks/>
          </p:cNvSpPr>
          <p:nvPr/>
        </p:nvSpPr>
        <p:spPr>
          <a:xfrm>
            <a:off x="639843" y="1562301"/>
            <a:ext cx="5147224" cy="5015183"/>
          </a:xfrm>
          <a:prstGeom prst="rect">
            <a:avLst/>
          </a:prstGeom>
        </p:spPr>
        <p:txBody>
          <a:bodyPr vert="horz" wrap="square" lIns="0" tIns="288000" rIns="0" bIns="0" rtlCol="0" anchor="t">
            <a:spAutoFit/>
          </a:bodyPr>
          <a:lstStyle>
            <a:lvl1pPr marL="0" indent="0" algn="l" defTabSz="1219170" rtl="0" eaLnBrk="1" latinLnBrk="0" hangingPunct="1">
              <a:lnSpc>
                <a:spcPct val="100000"/>
              </a:lnSpc>
              <a:spcBef>
                <a:spcPts val="0"/>
              </a:spcBef>
              <a:spcAft>
                <a:spcPts val="1200"/>
              </a:spcAft>
              <a:buFont typeface="Arial" panose="020B0604020202020204" pitchFamily="34" charset="0"/>
              <a:buNone/>
              <a:defRPr sz="1800" b="0" i="0" kern="1200">
                <a:solidFill>
                  <a:schemeClr val="bg1"/>
                </a:solidFill>
                <a:latin typeface="+mn-lt"/>
                <a:ea typeface="Roboto Light" panose="02000000000000000000" pitchFamily="2" charset="0"/>
                <a:cs typeface="Roboto Light" panose="02000000000000000000" pitchFamily="2" charset="0"/>
              </a:defRPr>
            </a:lvl1pPr>
            <a:lvl2pPr marL="609585" indent="0" algn="l" defTabSz="1219170" rtl="0" eaLnBrk="1" latinLnBrk="0" hangingPunct="1">
              <a:lnSpc>
                <a:spcPct val="100000"/>
              </a:lnSpc>
              <a:spcBef>
                <a:spcPts val="667"/>
              </a:spcBef>
              <a:spcAft>
                <a:spcPts val="1200"/>
              </a:spcAft>
              <a:buFont typeface="Arial" panose="020B0604020202020204" pitchFamily="34" charset="0"/>
              <a:buNone/>
              <a:defRPr sz="1867" kern="1200">
                <a:solidFill>
                  <a:schemeClr val="tx1"/>
                </a:solidFill>
                <a:latin typeface="+mn-lt"/>
                <a:ea typeface="+mn-ea"/>
                <a:cs typeface="+mn-cs"/>
              </a:defRPr>
            </a:lvl2pPr>
            <a:lvl3pPr marL="1219170" indent="0" algn="l" defTabSz="1219170" rtl="0" eaLnBrk="1" latinLnBrk="0" hangingPunct="1">
              <a:lnSpc>
                <a:spcPct val="100000"/>
              </a:lnSpc>
              <a:spcBef>
                <a:spcPts val="667"/>
              </a:spcBef>
              <a:spcAft>
                <a:spcPts val="1200"/>
              </a:spcAft>
              <a:buFont typeface="Arial" panose="020B0604020202020204" pitchFamily="34" charset="0"/>
              <a:buNone/>
              <a:defRPr sz="1600" kern="1200">
                <a:solidFill>
                  <a:schemeClr val="tx1"/>
                </a:solidFill>
                <a:latin typeface="+mn-lt"/>
                <a:ea typeface="+mn-ea"/>
                <a:cs typeface="+mn-cs"/>
              </a:defRPr>
            </a:lvl3pPr>
            <a:lvl4pPr marL="1828754"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4pPr>
            <a:lvl5pPr marL="2438339" indent="0" algn="l" defTabSz="1219170" rtl="0" eaLnBrk="1" latinLnBrk="0" hangingPunct="1">
              <a:lnSpc>
                <a:spcPct val="100000"/>
              </a:lnSpc>
              <a:spcBef>
                <a:spcPts val="667"/>
              </a:spcBef>
              <a:spcAft>
                <a:spcPts val="1200"/>
              </a:spcAft>
              <a:buFont typeface="Arial" panose="020B0604020202020204" pitchFamily="34" charset="0"/>
              <a:buNone/>
              <a:defRPr sz="1333" kern="1200">
                <a:solidFill>
                  <a:schemeClr val="tx1"/>
                </a:solidFill>
                <a:latin typeface="+mn-lt"/>
                <a:ea typeface="+mn-ea"/>
                <a:cs typeface="+mn-cs"/>
              </a:defRPr>
            </a:lvl5pPr>
            <a:lvl6pPr marL="3047924"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6pPr>
            <a:lvl7pPr marL="3657509"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7pPr>
            <a:lvl8pPr marL="4267093"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8pPr>
            <a:lvl9pPr marL="4876678" indent="0" algn="l" defTabSz="1219170" rtl="0" eaLnBrk="1" latinLnBrk="0" hangingPunct="1">
              <a:lnSpc>
                <a:spcPct val="90000"/>
              </a:lnSpc>
              <a:spcBef>
                <a:spcPts val="667"/>
              </a:spcBef>
              <a:buFont typeface="Arial" panose="020B0604020202020204" pitchFamily="34" charset="0"/>
              <a:buNone/>
              <a:defRPr sz="1333" kern="1200">
                <a:solidFill>
                  <a:schemeClr val="tx1"/>
                </a:solidFill>
                <a:latin typeface="+mn-lt"/>
                <a:ea typeface="+mn-ea"/>
                <a:cs typeface="+mn-cs"/>
              </a:defRPr>
            </a:lvl9pPr>
          </a:lstStyle>
          <a:p>
            <a:pPr>
              <a:spcAft>
                <a:spcPts val="600"/>
              </a:spcAft>
            </a:pPr>
            <a:r>
              <a:rPr lang="sv-SE" sz="1600">
                <a:latin typeface="Helsingborg Sans"/>
                <a:ea typeface="Roboto Light"/>
                <a:cs typeface="Roboto Light"/>
              </a:rPr>
              <a:t>De funktionella ledningsgruppernas första uppdrag är att lägga grunden för sitt arbete genom tre steg:</a:t>
            </a:r>
            <a:br>
              <a:rPr lang="sv-SE" sz="1500">
                <a:latin typeface="Helsingborg Sans"/>
                <a:ea typeface="Roboto Light"/>
                <a:cs typeface="Roboto Light"/>
              </a:rPr>
            </a:br>
            <a:br>
              <a:rPr lang="sv-SE" sz="1500">
                <a:latin typeface="Helsingborg Sans"/>
                <a:ea typeface="Roboto Light"/>
                <a:cs typeface="Roboto Light"/>
              </a:rPr>
            </a:br>
            <a:r>
              <a:rPr lang="sv-SE" sz="1500" b="1">
                <a:latin typeface="Helsingborg Sans"/>
                <a:ea typeface="Roboto Light"/>
                <a:cs typeface="Roboto Light"/>
              </a:rPr>
              <a:t>Göra en framåtriktad analys</a:t>
            </a:r>
            <a:br>
              <a:rPr lang="sv-SE" sz="1500">
                <a:latin typeface="Helsingborg Sans"/>
                <a:ea typeface="Roboto Light"/>
                <a:cs typeface="Roboto Light"/>
              </a:rPr>
            </a:br>
            <a:r>
              <a:rPr lang="sv-SE" sz="1500">
                <a:latin typeface="Helsingborg Sans"/>
                <a:ea typeface="Roboto Light"/>
                <a:cs typeface="Roboto Light"/>
              </a:rPr>
              <a:t>Syftet med analysen är att identifiera de mest prioriterade behoven kopplat till de förflyttningar gruppen ska samordna men också att fånga den samlade kunskapen om såväl framtid som nutid. Analysen ska fungera som ett strategiskt underlag för att kunna prioritera arbetet med samordningen.</a:t>
            </a:r>
            <a:br>
              <a:rPr lang="sv-SE" sz="1500">
                <a:latin typeface="Helsingborg Sans"/>
                <a:ea typeface="Roboto Light"/>
                <a:cs typeface="Roboto Light"/>
              </a:rPr>
            </a:br>
            <a:br>
              <a:rPr lang="sv-SE" sz="1500">
                <a:latin typeface="Helsingborg Sans"/>
                <a:ea typeface="Roboto Light"/>
                <a:cs typeface="Roboto Light"/>
              </a:rPr>
            </a:br>
            <a:r>
              <a:rPr lang="sv-SE" sz="1500" b="1">
                <a:latin typeface="Helsingborg Sans"/>
                <a:ea typeface="Roboto Light"/>
                <a:cs typeface="Roboto Light"/>
              </a:rPr>
              <a:t>Formulera en tydlig uppdragsbeskrivning</a:t>
            </a:r>
            <a:br>
              <a:rPr lang="sv-SE" sz="1500">
                <a:latin typeface="Helsingborg Sans"/>
                <a:ea typeface="Roboto Light"/>
                <a:cs typeface="Roboto Light"/>
              </a:rPr>
            </a:br>
            <a:r>
              <a:rPr lang="sv-SE" sz="1500">
                <a:latin typeface="Helsingborg Sans"/>
                <a:ea typeface="Roboto Light"/>
                <a:cs typeface="Roboto Light"/>
              </a:rPr>
              <a:t>Uppdragsbeskrivningen syftar till att skapa samsyn och tydliggöra den funktionella ledningsgruppens uppdrag och förväntade effekter.</a:t>
            </a:r>
            <a:br>
              <a:rPr lang="sv-SE" sz="1500">
                <a:latin typeface="Helsingborg Sans"/>
                <a:ea typeface="Roboto Light"/>
                <a:cs typeface="Roboto Light"/>
              </a:rPr>
            </a:br>
            <a:br>
              <a:rPr lang="sv-SE" sz="1500">
                <a:latin typeface="Helsingborg Sans"/>
                <a:ea typeface="Roboto Light"/>
                <a:cs typeface="Roboto Light"/>
              </a:rPr>
            </a:br>
            <a:r>
              <a:rPr lang="sv-SE" sz="1500" b="1">
                <a:latin typeface="Helsingborg Sans"/>
                <a:ea typeface="Roboto Light"/>
                <a:cs typeface="Roboto Light"/>
              </a:rPr>
              <a:t>Skapa en samordningsplan</a:t>
            </a:r>
            <a:br>
              <a:rPr lang="sv-SE" sz="1500">
                <a:latin typeface="Helsingborg Sans"/>
                <a:ea typeface="Roboto Light"/>
                <a:cs typeface="Roboto Light"/>
              </a:rPr>
            </a:br>
            <a:r>
              <a:rPr lang="sv-SE" sz="1500">
                <a:latin typeface="Helsingborg Sans"/>
                <a:ea typeface="Roboto Light"/>
                <a:cs typeface="Roboto Light"/>
              </a:rPr>
              <a:t>Synliggör vilka förflyttningar som är i fokus, vem som ansvarar för vad, vilka grupper och/eller partners som involveras – och hur uppföljning sker.</a:t>
            </a:r>
            <a:endParaRPr lang="sv-SE" sz="1500">
              <a:latin typeface="Helsingborg Sans"/>
            </a:endParaRPr>
          </a:p>
          <a:p>
            <a:pPr>
              <a:spcAft>
                <a:spcPts val="600"/>
              </a:spcAft>
            </a:pPr>
            <a:endParaRPr lang="sv-SE" sz="1500">
              <a:latin typeface="Helsingborg Sans"/>
            </a:endParaRPr>
          </a:p>
        </p:txBody>
      </p:sp>
      <p:sp>
        <p:nvSpPr>
          <p:cNvPr id="6" name="textruta 3">
            <a:extLst>
              <a:ext uri="{FF2B5EF4-FFF2-40B4-BE49-F238E27FC236}">
                <a16:creationId xmlns:a16="http://schemas.microsoft.com/office/drawing/2014/main" id="{639A17C0-03FC-CCD1-80ED-FF35F308541F}"/>
              </a:ext>
            </a:extLst>
          </p:cNvPr>
          <p:cNvSpPr txBox="1"/>
          <p:nvPr/>
        </p:nvSpPr>
        <p:spPr>
          <a:xfrm>
            <a:off x="642555" y="495508"/>
            <a:ext cx="7650407" cy="276999"/>
          </a:xfrm>
          <a:prstGeom prst="rect">
            <a:avLst/>
          </a:prstGeom>
          <a:noFill/>
        </p:spPr>
        <p:txBody>
          <a:bodyPr wrap="square" lIns="91440" tIns="45720" rIns="91440" bIns="45720" rtlCol="0" anchor="t">
            <a:spAutoFit/>
          </a:bodyPr>
          <a:lstStyle/>
          <a:p>
            <a:r>
              <a:rPr lang="sv-SE" sz="1200">
                <a:solidFill>
                  <a:schemeClr val="bg1"/>
                </a:solidFill>
                <a:latin typeface="+mj-lt"/>
                <a:ea typeface="Roboto Medium"/>
              </a:rPr>
              <a:t>Byggsten för samordning - struktur</a:t>
            </a:r>
            <a:endParaRPr lang="en-US">
              <a:solidFill>
                <a:schemeClr val="bg1"/>
              </a:solidFill>
              <a:ea typeface="Roboto Light"/>
              <a:cs typeface="Roboto Light"/>
            </a:endParaRPr>
          </a:p>
        </p:txBody>
      </p:sp>
    </p:spTree>
    <p:extLst>
      <p:ext uri="{BB962C8B-B14F-4D97-AF65-F5344CB8AC3E}">
        <p14:creationId xmlns:p14="http://schemas.microsoft.com/office/powerpoint/2010/main" val="4162360852"/>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rganisation Team Document" ma:contentTypeID="0x010100B16161C1156749828247A73D71908800003688C1375AB3496E9D965A30C48E069100338E5FF0B7177E42A1295A84C399AC6D" ma:contentTypeVersion="14" ma:contentTypeDescription="Organisation Team Document Content Type" ma:contentTypeScope="" ma:versionID="1d4dc5d42fdab57f940e45989c38d887">
  <xsd:schema xmlns:xsd="http://www.w3.org/2001/XMLSchema" xmlns:xs="http://www.w3.org/2001/XMLSchema" xmlns:p="http://schemas.microsoft.com/office/2006/metadata/properties" xmlns:ns2="18b62777-5c88-4d30-9011-13e013c3f53b" xmlns:ns3="35d5c8bf-0346-424c-a4b7-2a50a83088c3" targetNamespace="http://schemas.microsoft.com/office/2006/metadata/properties" ma:root="true" ma:fieldsID="c29f7fd24b448a20d9bb62e64f459d8b" ns2:_="" ns3:_="">
    <xsd:import namespace="18b62777-5c88-4d30-9011-13e013c3f53b"/>
    <xsd:import namespace="35d5c8bf-0346-424c-a4b7-2a50a83088c3"/>
    <xsd:element name="properties">
      <xsd:complexType>
        <xsd:sequence>
          <xsd:element name="documentManagement">
            <xsd:complexType>
              <xsd:all>
                <xsd:element ref="ns2:kf5321c52a534cb6a765f3faf36eabeb" minOccurs="0"/>
                <xsd:element ref="ns2:TaxCatchAll" minOccurs="0"/>
                <xsd:element ref="ns2:TaxCatchAllLabel" minOccurs="0"/>
                <xsd:element ref="ns2:b89223313b284f2a879bf9c1e2dff829"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62777-5c88-4d30-9011-13e013c3f53b" elementFormDefault="qualified">
    <xsd:import namespace="http://schemas.microsoft.com/office/2006/documentManagement/types"/>
    <xsd:import namespace="http://schemas.microsoft.com/office/infopath/2007/PartnerControls"/>
    <xsd:element name="kf5321c52a534cb6a765f3faf36eabeb" ma:index="8" nillable="true" ma:taxonomy="true" ma:internalName="kf5321c52a534cb6a765f3faf36eabeb" ma:taxonomyFieldName="DWDivision" ma:displayName="Förvaltning/bolag" ma:default="1;#Stadsledningsförvaltningen|b6fc8a29-992e-469d-83ac-4d8ea7b94e08" ma:fieldId="{4f5321c5-2a53-4cb6-a765-f3faf36eabeb}"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52ea1f99-30c2-44e2-851e-58fe6a1cbe70}" ma:internalName="TaxCatchAll" ma:showField="CatchAllData" ma:web="18b62777-5c88-4d30-9011-13e013c3f53b">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52ea1f99-30c2-44e2-851e-58fe6a1cbe70}" ma:internalName="TaxCatchAllLabel" ma:readOnly="true" ma:showField="CatchAllDataLabel" ma:web="18b62777-5c88-4d30-9011-13e013c3f53b">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d5c8bf-0346-424c-a4b7-2a50a83088c3"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8b62777-5c88-4d30-9011-13e013c3f53b">
      <Value>1</Value>
    </TaxCatchAll>
    <kf5321c52a534cb6a765f3faf36eabeb xmlns="18b62777-5c88-4d30-9011-13e013c3f53b">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kf5321c52a534cb6a765f3faf36eabeb>
    <b89223313b284f2a879bf9c1e2dff829 xmlns="18b62777-5c88-4d30-9011-13e013c3f53b">
      <Terms xmlns="http://schemas.microsoft.com/office/infopath/2007/PartnerControls"/>
    </b89223313b284f2a879bf9c1e2dff829>
    <lcf76f155ced4ddcb4097134ff3c332f xmlns="35d5c8bf-0346-424c-a4b7-2a50a83088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8C610C40-97A6-46B4-A633-2DE66D1AA482}">
  <ds:schemaRefs>
    <ds:schemaRef ds:uri="18b62777-5c88-4d30-9011-13e013c3f53b"/>
    <ds:schemaRef ds:uri="35d5c8bf-0346-424c-a4b7-2a50a83088c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512BB2-E732-436A-B277-2DBDCAA4D4D2}">
  <ds:schemaRefs>
    <ds:schemaRef ds:uri="http://purl.org/dc/elements/1.1/"/>
    <ds:schemaRef ds:uri="http://schemas.microsoft.com/office/2006/documentManagement/types"/>
    <ds:schemaRef ds:uri="http://purl.org/dc/terms/"/>
    <ds:schemaRef ds:uri="http://www.w3.org/XML/1998/namespace"/>
    <ds:schemaRef ds:uri="http://purl.org/dc/dcmitype/"/>
    <ds:schemaRef ds:uri="35d5c8bf-0346-424c-a4b7-2a50a83088c3"/>
    <ds:schemaRef ds:uri="18b62777-5c88-4d30-9011-13e013c3f53b"/>
    <ds:schemaRef ds:uri="http://schemas.microsoft.com/office/2006/metadata/properti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HBG_PPT_Mall</Template>
  <TotalTime>7</TotalTime>
  <Words>1301</Words>
  <Application>Microsoft Office PowerPoint</Application>
  <PresentationFormat>Bredbild</PresentationFormat>
  <Paragraphs>149</Paragraphs>
  <Slides>11</Slides>
  <Notes>10</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11</vt:i4>
      </vt:variant>
    </vt:vector>
  </HeadingPairs>
  <TitlesOfParts>
    <vt:vector size="23" baseType="lpstr">
      <vt:lpstr>Helsingborg Sans</vt:lpstr>
      <vt:lpstr>Wingdings</vt:lpstr>
      <vt:lpstr>Arial</vt:lpstr>
      <vt:lpstr>Roboto Light</vt:lpstr>
      <vt:lpstr>Calibri</vt:lpstr>
      <vt:lpstr>1_HBG-Helsingborgstegel</vt:lpstr>
      <vt:lpstr>2_HBG-Palsjo</vt:lpstr>
      <vt:lpstr>3_HBG-Vintersund</vt:lpstr>
      <vt:lpstr>4_HBG-Raps</vt:lpstr>
      <vt:lpstr>5_HBG-Sommarsund</vt:lpstr>
      <vt:lpstr>6_HBG-Vit-Rhododendron</vt:lpstr>
      <vt:lpstr>7_HBG-Vit-Bris</vt:lpstr>
      <vt:lpstr>Till dig som presenterar</vt:lpstr>
      <vt:lpstr>PowerPoint-presentation</vt:lpstr>
      <vt:lpstr>PowerPoint-presentation</vt:lpstr>
      <vt:lpstr>PowerPoint-presentation</vt:lpstr>
      <vt:lpstr>Förändringar och högre krav kräver bättre samordning</vt:lpstr>
      <vt:lpstr>Arbetssätt för samordning</vt:lpstr>
      <vt:lpstr>Arbetssätt för samordning</vt:lpstr>
      <vt:lpstr>Vägledande principer - syfte</vt:lpstr>
      <vt:lpstr>Vägledande principer – så kommer vi igång </vt:lpstr>
      <vt:lpstr>Funktionella ledningsgrupper - syfte</vt:lpstr>
      <vt:lpstr>Funktionella ledningsgrupper – det här händer nu</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Kommunikation och PR 2024</dc:title>
  <dc:creator>Gustafsson Lundin David - SLF</dc:creator>
  <cp:lastModifiedBy>Stierna Louise - SLF</cp:lastModifiedBy>
  <cp:revision>5</cp:revision>
  <dcterms:created xsi:type="dcterms:W3CDTF">2024-12-10T07:38:35Z</dcterms:created>
  <dcterms:modified xsi:type="dcterms:W3CDTF">2025-06-24T06:28:20Z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0x010100B16161C1156749828247A73D71908800003688C1375AB3496E9D965A30C48E069100338E5FF0B7177E42A1295A84C399AC6D</vt:lpwstr>
  </property>
  <property fmtid="{D5CDD505-2E9C-101B-9397-08002B2CF9AE}" pid="3" name="Order">
    <vt:r8>1656300</vt:r8>
  </property>
  <property fmtid="{D5CDD505-2E9C-101B-9397-08002B2CF9AE}" pid="4" name="TriggerFlowInfo">
    <vt:lpwstr/>
  </property>
  <property fmtid="{D5CDD505-2E9C-101B-9397-08002B2CF9AE}" pid="5" name="ComplianceAssetId">
    <vt:lpwstr/>
  </property>
  <property fmtid="{D5CDD505-2E9C-101B-9397-08002B2CF9AE}" pid="6" name="_ExtendedDescription">
    <vt:lpwstr/>
  </property>
  <property fmtid="{D5CDD505-2E9C-101B-9397-08002B2CF9AE}" pid="7" name="MediaServiceImageTags">
    <vt:lpwstr/>
  </property>
  <property fmtid="{D5CDD505-2E9C-101B-9397-08002B2CF9AE}" pid="8" name="DWDivision">
    <vt:lpwstr>1;#Stadsledningsförvaltningen|b6fc8a29-992e-469d-83ac-4d8ea7b94e08</vt:lpwstr>
  </property>
  <property fmtid="{D5CDD505-2E9C-101B-9397-08002B2CF9AE}" pid="9" name="DWTaxonomyDocumentType">
    <vt:lpwstr/>
  </property>
</Properties>
</file>