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5"/>
  </p:notesMasterIdLst>
  <p:handoutMasterIdLst>
    <p:handoutMasterId r:id="rId26"/>
  </p:handoutMasterIdLst>
  <p:sldIdLst>
    <p:sldId id="4819" r:id="rId11"/>
    <p:sldId id="4834" r:id="rId12"/>
    <p:sldId id="4820" r:id="rId13"/>
    <p:sldId id="4821" r:id="rId14"/>
    <p:sldId id="4822" r:id="rId15"/>
    <p:sldId id="4823" r:id="rId16"/>
    <p:sldId id="4826" r:id="rId17"/>
    <p:sldId id="4828" r:id="rId18"/>
    <p:sldId id="4829" r:id="rId19"/>
    <p:sldId id="4831" r:id="rId20"/>
    <p:sldId id="4832" r:id="rId21"/>
    <p:sldId id="4833" r:id="rId22"/>
    <p:sldId id="989" r:id="rId23"/>
    <p:sldId id="4816" r:id="rId24"/>
  </p:sldIdLst>
  <p:sldSz cx="12192000" cy="6858000"/>
  <p:notesSz cx="6797675" cy="9926638"/>
  <p:embeddedFontLst>
    <p:embeddedFont>
      <p:font typeface="Helsingborg Sans" pitchFamily="2" charset="0"/>
      <p:regular r:id="rId27"/>
      <p:bold r:id="rId28"/>
    </p:embeddedFont>
    <p:embeddedFont>
      <p:font typeface="Helsingborg Sans regular" pitchFamily="2" charset="0"/>
      <p:regular r:id="rId29"/>
    </p:embeddedFont>
    <p:embeddedFont>
      <p:font typeface="Roboto Light" panose="02000000000000000000" pitchFamily="2" charset="0"/>
      <p:regular r:id="rId30"/>
      <p:italic r:id="rId31"/>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AEE813-F33D-7B22-8DD1-34563B4DB963}" name="Fransson Jörgen - SLF" initials="JF" userId="S::Jorgen.Fransson@helsingborg.se::84e36cad-e624-4dd1-a8a1-811248a2da2d" providerId="AD"/>
  <p188:author id="{D97F8024-A86F-B79F-9709-F0B1D89FA8AC}" name="Norrby Maria - SLF" initials="MN" userId="S::maria.norrby@helsingborg.se::e252f476-c97c-4ae2-ad47-bf89c34a91a0" providerId="AD"/>
  <p188:author id="{376CAE99-52FB-BA4D-2692-8651C03F295C}" name="Stierna Louise - SLF" initials="LS" userId="S::Louise.Stierna@helsingborg.se::33679ad4-fe00-4824-bb05-20b50d9b441c" providerId="AD"/>
  <p188:author id="{D65123D1-337F-C8FB-D021-E8A37A2CC88C}" name="Maja Högeryd" initials="MH" userId="S::maja.hogeryd@vergenta.com::07787bf7-a2bd-43e4-ac4a-ca33e46b68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BF6"/>
    <a:srgbClr val="F74200"/>
    <a:srgbClr val="FCB000"/>
    <a:srgbClr val="00C3B4"/>
    <a:srgbClr val="EBE8E1"/>
    <a:srgbClr val="F6F4F0"/>
    <a:srgbClr val="FFEEF3"/>
    <a:srgbClr val="FEFAD3"/>
    <a:srgbClr val="FCF5A7"/>
    <a:srgbClr val="DFEC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76DD23-037F-4DC6-B9FE-1EC30EB9B091}" v="166" dt="2025-06-23T10:08:46.467"/>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089" autoAdjust="0"/>
  </p:normalViewPr>
  <p:slideViewPr>
    <p:cSldViewPr snapToGrid="0">
      <p:cViewPr varScale="1">
        <p:scale>
          <a:sx n="49" d="100"/>
          <a:sy n="49" d="100"/>
        </p:scale>
        <p:origin x="193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font" Target="fonts/font2.fntdata"/><Relationship Id="rId36"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dh Carl - SLF" userId="7d1e562b-d749-4a02-83b7-eb723576c3e1" providerId="ADAL" clId="{75D79BB1-5043-49BA-BF9E-237E9EAAC8B0}"/>
    <pc:docChg chg="undo redo custSel addSld delSld modSld sldOrd">
      <pc:chgData name="Rydh Carl - SLF" userId="7d1e562b-d749-4a02-83b7-eb723576c3e1" providerId="ADAL" clId="{75D79BB1-5043-49BA-BF9E-237E9EAAC8B0}" dt="2025-06-19T07:25:04.120" v="906" actId="255"/>
      <pc:docMkLst>
        <pc:docMk/>
      </pc:docMkLst>
      <pc:sldChg chg="del">
        <pc:chgData name="Rydh Carl - SLF" userId="7d1e562b-d749-4a02-83b7-eb723576c3e1" providerId="ADAL" clId="{75D79BB1-5043-49BA-BF9E-237E9EAAC8B0}" dt="2025-06-18T13:34:32.342" v="0" actId="47"/>
        <pc:sldMkLst>
          <pc:docMk/>
          <pc:sldMk cId="2644769422" sldId="974"/>
        </pc:sldMkLst>
      </pc:sldChg>
      <pc:sldChg chg="del">
        <pc:chgData name="Rydh Carl - SLF" userId="7d1e562b-d749-4a02-83b7-eb723576c3e1" providerId="ADAL" clId="{75D79BB1-5043-49BA-BF9E-237E9EAAC8B0}" dt="2025-06-19T06:55:08.484" v="78" actId="47"/>
        <pc:sldMkLst>
          <pc:docMk/>
          <pc:sldMk cId="266887706" sldId="987"/>
        </pc:sldMkLst>
      </pc:sldChg>
      <pc:sldChg chg="del">
        <pc:chgData name="Rydh Carl - SLF" userId="7d1e562b-d749-4a02-83b7-eb723576c3e1" providerId="ADAL" clId="{75D79BB1-5043-49BA-BF9E-237E9EAAC8B0}" dt="2025-06-19T07:13:17.982" v="520" actId="47"/>
        <pc:sldMkLst>
          <pc:docMk/>
          <pc:sldMk cId="3557131293" sldId="988"/>
        </pc:sldMkLst>
      </pc:sldChg>
      <pc:sldChg chg="del">
        <pc:chgData name="Rydh Carl - SLF" userId="7d1e562b-d749-4a02-83b7-eb723576c3e1" providerId="ADAL" clId="{75D79BB1-5043-49BA-BF9E-237E9EAAC8B0}" dt="2025-06-18T13:34:34.654" v="1" actId="47"/>
        <pc:sldMkLst>
          <pc:docMk/>
          <pc:sldMk cId="3149144685" sldId="4815"/>
        </pc:sldMkLst>
      </pc:sldChg>
      <pc:sldChg chg="mod modShow">
        <pc:chgData name="Rydh Carl - SLF" userId="7d1e562b-d749-4a02-83b7-eb723576c3e1" providerId="ADAL" clId="{75D79BB1-5043-49BA-BF9E-237E9EAAC8B0}" dt="2025-06-19T07:12:25.250" v="519" actId="729"/>
        <pc:sldMkLst>
          <pc:docMk/>
          <pc:sldMk cId="3535488688" sldId="4817"/>
        </pc:sldMkLst>
      </pc:sldChg>
      <pc:sldChg chg="modSp mod">
        <pc:chgData name="Rydh Carl - SLF" userId="7d1e562b-d749-4a02-83b7-eb723576c3e1" providerId="ADAL" clId="{75D79BB1-5043-49BA-BF9E-237E9EAAC8B0}" dt="2025-06-19T07:17:48.644" v="568" actId="20577"/>
        <pc:sldMkLst>
          <pc:docMk/>
          <pc:sldMk cId="3291055742" sldId="4819"/>
        </pc:sldMkLst>
        <pc:spChg chg="mod">
          <ac:chgData name="Rydh Carl - SLF" userId="7d1e562b-d749-4a02-83b7-eb723576c3e1" providerId="ADAL" clId="{75D79BB1-5043-49BA-BF9E-237E9EAAC8B0}" dt="2025-06-19T07:17:48.644" v="568" actId="20577"/>
          <ac:spMkLst>
            <pc:docMk/>
            <pc:sldMk cId="3291055742" sldId="4819"/>
            <ac:spMk id="2" creationId="{70F9ED95-2BE8-CA69-E89E-69154840DBA7}"/>
          </ac:spMkLst>
        </pc:spChg>
        <pc:picChg chg="mod">
          <ac:chgData name="Rydh Carl - SLF" userId="7d1e562b-d749-4a02-83b7-eb723576c3e1" providerId="ADAL" clId="{75D79BB1-5043-49BA-BF9E-237E9EAAC8B0}" dt="2025-06-19T07:17:30.696" v="566" actId="1037"/>
          <ac:picMkLst>
            <pc:docMk/>
            <pc:sldMk cId="3291055742" sldId="4819"/>
            <ac:picMk id="10" creationId="{46BE650F-1DE9-226B-0F44-C1A86823B0BE}"/>
          </ac:picMkLst>
        </pc:picChg>
      </pc:sldChg>
      <pc:sldChg chg="modSp mod">
        <pc:chgData name="Rydh Carl - SLF" userId="7d1e562b-d749-4a02-83b7-eb723576c3e1" providerId="ADAL" clId="{75D79BB1-5043-49BA-BF9E-237E9EAAC8B0}" dt="2025-06-19T06:58:37.154" v="181" actId="948"/>
        <pc:sldMkLst>
          <pc:docMk/>
          <pc:sldMk cId="1977262343" sldId="4820"/>
        </pc:sldMkLst>
        <pc:spChg chg="mod">
          <ac:chgData name="Rydh Carl - SLF" userId="7d1e562b-d749-4a02-83b7-eb723576c3e1" providerId="ADAL" clId="{75D79BB1-5043-49BA-BF9E-237E9EAAC8B0}" dt="2025-06-19T06:58:37.154" v="181" actId="948"/>
          <ac:spMkLst>
            <pc:docMk/>
            <pc:sldMk cId="1977262343" sldId="4820"/>
            <ac:spMk id="2" creationId="{712AB1E9-DAF9-947D-02AA-81350B478BFE}"/>
          </ac:spMkLst>
        </pc:spChg>
      </pc:sldChg>
      <pc:sldChg chg="modSp del mod">
        <pc:chgData name="Rydh Carl - SLF" userId="7d1e562b-d749-4a02-83b7-eb723576c3e1" providerId="ADAL" clId="{75D79BB1-5043-49BA-BF9E-237E9EAAC8B0}" dt="2025-06-19T06:55:47.411" v="81" actId="47"/>
        <pc:sldMkLst>
          <pc:docMk/>
          <pc:sldMk cId="677581109" sldId="4830"/>
        </pc:sldMkLst>
      </pc:sldChg>
      <pc:sldChg chg="addSp delSp modSp add mod ord">
        <pc:chgData name="Rydh Carl - SLF" userId="7d1e562b-d749-4a02-83b7-eb723576c3e1" providerId="ADAL" clId="{75D79BB1-5043-49BA-BF9E-237E9EAAC8B0}" dt="2025-06-19T07:02:44.321" v="469" actId="20577"/>
        <pc:sldMkLst>
          <pc:docMk/>
          <pc:sldMk cId="1820165983" sldId="4831"/>
        </pc:sldMkLst>
        <pc:spChg chg="mod">
          <ac:chgData name="Rydh Carl - SLF" userId="7d1e562b-d749-4a02-83b7-eb723576c3e1" providerId="ADAL" clId="{75D79BB1-5043-49BA-BF9E-237E9EAAC8B0}" dt="2025-06-19T07:02:44.321" v="469" actId="20577"/>
          <ac:spMkLst>
            <pc:docMk/>
            <pc:sldMk cId="1820165983" sldId="4831"/>
            <ac:spMk id="2" creationId="{191D556C-6866-A670-7D68-C3594804EF11}"/>
          </ac:spMkLst>
        </pc:spChg>
        <pc:spChg chg="mod">
          <ac:chgData name="Rydh Carl - SLF" userId="7d1e562b-d749-4a02-83b7-eb723576c3e1" providerId="ADAL" clId="{75D79BB1-5043-49BA-BF9E-237E9EAAC8B0}" dt="2025-06-19T06:50:27.758" v="35" actId="20577"/>
          <ac:spMkLst>
            <pc:docMk/>
            <pc:sldMk cId="1820165983" sldId="4831"/>
            <ac:spMk id="3" creationId="{5835C488-F87D-8AD3-2A50-95BD6DE81EC1}"/>
          </ac:spMkLst>
        </pc:spChg>
        <pc:picChg chg="add mod">
          <ac:chgData name="Rydh Carl - SLF" userId="7d1e562b-d749-4a02-83b7-eb723576c3e1" providerId="ADAL" clId="{75D79BB1-5043-49BA-BF9E-237E9EAAC8B0}" dt="2025-06-19T06:51:05.859" v="37"/>
          <ac:picMkLst>
            <pc:docMk/>
            <pc:sldMk cId="1820165983" sldId="4831"/>
            <ac:picMk id="7" creationId="{76C97217-8E4A-42FC-58F7-AF448D7403AC}"/>
          </ac:picMkLst>
        </pc:picChg>
      </pc:sldChg>
      <pc:sldChg chg="modSp add mod ord">
        <pc:chgData name="Rydh Carl - SLF" userId="7d1e562b-d749-4a02-83b7-eb723576c3e1" providerId="ADAL" clId="{75D79BB1-5043-49BA-BF9E-237E9EAAC8B0}" dt="2025-06-19T07:15:25.571" v="558" actId="948"/>
        <pc:sldMkLst>
          <pc:docMk/>
          <pc:sldMk cId="469467922" sldId="4832"/>
        </pc:sldMkLst>
        <pc:spChg chg="mod">
          <ac:chgData name="Rydh Carl - SLF" userId="7d1e562b-d749-4a02-83b7-eb723576c3e1" providerId="ADAL" clId="{75D79BB1-5043-49BA-BF9E-237E9EAAC8B0}" dt="2025-06-19T07:07:59.163" v="511" actId="20577"/>
          <ac:spMkLst>
            <pc:docMk/>
            <pc:sldMk cId="469467922" sldId="4832"/>
            <ac:spMk id="2" creationId="{A7FEE96A-9599-78B2-12C7-3E382A6C2C22}"/>
          </ac:spMkLst>
        </pc:spChg>
        <pc:spChg chg="mod">
          <ac:chgData name="Rydh Carl - SLF" userId="7d1e562b-d749-4a02-83b7-eb723576c3e1" providerId="ADAL" clId="{75D79BB1-5043-49BA-BF9E-237E9EAAC8B0}" dt="2025-06-19T07:07:48.660" v="487" actId="20577"/>
          <ac:spMkLst>
            <pc:docMk/>
            <pc:sldMk cId="469467922" sldId="4832"/>
            <ac:spMk id="3" creationId="{60CDB85F-CA10-86BA-4D90-86D9D02FB08F}"/>
          </ac:spMkLst>
        </pc:spChg>
        <pc:spChg chg="mod">
          <ac:chgData name="Rydh Carl - SLF" userId="7d1e562b-d749-4a02-83b7-eb723576c3e1" providerId="ADAL" clId="{75D79BB1-5043-49BA-BF9E-237E9EAAC8B0}" dt="2025-06-19T07:15:17.927" v="557" actId="948"/>
          <ac:spMkLst>
            <pc:docMk/>
            <pc:sldMk cId="469467922" sldId="4832"/>
            <ac:spMk id="4" creationId="{A2B3CA7B-26D1-F6AC-9C0F-311B5DC89511}"/>
          </ac:spMkLst>
        </pc:spChg>
        <pc:spChg chg="mod">
          <ac:chgData name="Rydh Carl - SLF" userId="7d1e562b-d749-4a02-83b7-eb723576c3e1" providerId="ADAL" clId="{75D79BB1-5043-49BA-BF9E-237E9EAAC8B0}" dt="2025-06-19T07:15:25.571" v="558" actId="948"/>
          <ac:spMkLst>
            <pc:docMk/>
            <pc:sldMk cId="469467922" sldId="4832"/>
            <ac:spMk id="17" creationId="{2CC8E299-318B-3071-5BC0-2BFFE21F3938}"/>
          </ac:spMkLst>
        </pc:spChg>
      </pc:sldChg>
      <pc:sldChg chg="modSp add mod">
        <pc:chgData name="Rydh Carl - SLF" userId="7d1e562b-d749-4a02-83b7-eb723576c3e1" providerId="ADAL" clId="{75D79BB1-5043-49BA-BF9E-237E9EAAC8B0}" dt="2025-06-19T07:15:09.773" v="556" actId="948"/>
        <pc:sldMkLst>
          <pc:docMk/>
          <pc:sldMk cId="2144139482" sldId="4833"/>
        </pc:sldMkLst>
        <pc:spChg chg="mod">
          <ac:chgData name="Rydh Carl - SLF" userId="7d1e562b-d749-4a02-83b7-eb723576c3e1" providerId="ADAL" clId="{75D79BB1-5043-49BA-BF9E-237E9EAAC8B0}" dt="2025-06-19T07:14:53.632" v="554" actId="2711"/>
          <ac:spMkLst>
            <pc:docMk/>
            <pc:sldMk cId="2144139482" sldId="4833"/>
            <ac:spMk id="2" creationId="{B4B8D232-329B-A997-2D33-B61BAA639229}"/>
          </ac:spMkLst>
        </pc:spChg>
        <pc:spChg chg="mod">
          <ac:chgData name="Rydh Carl - SLF" userId="7d1e562b-d749-4a02-83b7-eb723576c3e1" providerId="ADAL" clId="{75D79BB1-5043-49BA-BF9E-237E9EAAC8B0}" dt="2025-06-19T07:14:53.632" v="554" actId="2711"/>
          <ac:spMkLst>
            <pc:docMk/>
            <pc:sldMk cId="2144139482" sldId="4833"/>
            <ac:spMk id="3" creationId="{21B85E89-5D00-A83A-2DC4-02813E03F631}"/>
          </ac:spMkLst>
        </pc:spChg>
        <pc:spChg chg="mod">
          <ac:chgData name="Rydh Carl - SLF" userId="7d1e562b-d749-4a02-83b7-eb723576c3e1" providerId="ADAL" clId="{75D79BB1-5043-49BA-BF9E-237E9EAAC8B0}" dt="2025-06-19T07:15:02.038" v="555" actId="948"/>
          <ac:spMkLst>
            <pc:docMk/>
            <pc:sldMk cId="2144139482" sldId="4833"/>
            <ac:spMk id="4" creationId="{6AE7D2A0-BD13-F5B5-D849-4A7A92AD68EA}"/>
          </ac:spMkLst>
        </pc:spChg>
        <pc:spChg chg="mod">
          <ac:chgData name="Rydh Carl - SLF" userId="7d1e562b-d749-4a02-83b7-eb723576c3e1" providerId="ADAL" clId="{75D79BB1-5043-49BA-BF9E-237E9EAAC8B0}" dt="2025-06-19T07:15:09.773" v="556" actId="948"/>
          <ac:spMkLst>
            <pc:docMk/>
            <pc:sldMk cId="2144139482" sldId="4833"/>
            <ac:spMk id="17" creationId="{EED3A7A2-0016-AF7D-47FA-E4923156260E}"/>
          </ac:spMkLst>
        </pc:spChg>
      </pc:sldChg>
      <pc:sldChg chg="addSp delSp modSp new mod">
        <pc:chgData name="Rydh Carl - SLF" userId="7d1e562b-d749-4a02-83b7-eb723576c3e1" providerId="ADAL" clId="{75D79BB1-5043-49BA-BF9E-237E9EAAC8B0}" dt="2025-06-19T07:25:04.120" v="906" actId="255"/>
        <pc:sldMkLst>
          <pc:docMk/>
          <pc:sldMk cId="2068893457" sldId="4834"/>
        </pc:sldMkLst>
        <pc:spChg chg="mod">
          <ac:chgData name="Rydh Carl - SLF" userId="7d1e562b-d749-4a02-83b7-eb723576c3e1" providerId="ADAL" clId="{75D79BB1-5043-49BA-BF9E-237E9EAAC8B0}" dt="2025-06-19T07:23:26.423" v="892" actId="20577"/>
          <ac:spMkLst>
            <pc:docMk/>
            <pc:sldMk cId="2068893457" sldId="4834"/>
            <ac:spMk id="3" creationId="{249443EB-8D47-9AFE-55AB-62F93B7680B6}"/>
          </ac:spMkLst>
        </pc:spChg>
        <pc:spChg chg="add mod">
          <ac:chgData name="Rydh Carl - SLF" userId="7d1e562b-d749-4a02-83b7-eb723576c3e1" providerId="ADAL" clId="{75D79BB1-5043-49BA-BF9E-237E9EAAC8B0}" dt="2025-06-19T07:25:04.120" v="906" actId="255"/>
          <ac:spMkLst>
            <pc:docMk/>
            <pc:sldMk cId="2068893457" sldId="4834"/>
            <ac:spMk id="5" creationId="{E8E32AB8-E63E-5027-2B7F-FC9C0914F69E}"/>
          </ac:spMkLst>
        </pc:spChg>
      </pc:sldChg>
    </pc:docChg>
  </pc:docChgLst>
  <pc:docChgLst>
    <pc:chgData name="Rydh Carl - SLF" userId="S::carl.rydh@helsingborg.se::7d1e562b-d749-4a02-83b7-eb723576c3e1" providerId="AD" clId="Web-{99510DF3-4F0C-8C42-F076-46F96B9431AD}"/>
    <pc:docChg chg="addSld modSld">
      <pc:chgData name="Rydh Carl - SLF" userId="S::carl.rydh@helsingborg.se::7d1e562b-d749-4a02-83b7-eb723576c3e1" providerId="AD" clId="Web-{99510DF3-4F0C-8C42-F076-46F96B9431AD}" dt="2025-06-19T06:47:58.440" v="148" actId="20577"/>
      <pc:docMkLst>
        <pc:docMk/>
      </pc:docMkLst>
      <pc:sldChg chg="modSp">
        <pc:chgData name="Rydh Carl - SLF" userId="S::carl.rydh@helsingborg.se::7d1e562b-d749-4a02-83b7-eb723576c3e1" providerId="AD" clId="Web-{99510DF3-4F0C-8C42-F076-46F96B9431AD}" dt="2025-06-18T13:38:10.281" v="0" actId="20577"/>
        <pc:sldMkLst>
          <pc:docMk/>
          <pc:sldMk cId="2753822308" sldId="4821"/>
        </pc:sldMkLst>
        <pc:spChg chg="mod">
          <ac:chgData name="Rydh Carl - SLF" userId="S::carl.rydh@helsingborg.se::7d1e562b-d749-4a02-83b7-eb723576c3e1" providerId="AD" clId="Web-{99510DF3-4F0C-8C42-F076-46F96B9431AD}" dt="2025-06-18T13:38:10.281" v="0" actId="20577"/>
          <ac:spMkLst>
            <pc:docMk/>
            <pc:sldMk cId="2753822308" sldId="4821"/>
            <ac:spMk id="2" creationId="{1941E4FB-FF62-0878-24C7-A1AB463D5AD0}"/>
          </ac:spMkLst>
        </pc:spChg>
      </pc:sldChg>
      <pc:sldChg chg="modSp">
        <pc:chgData name="Rydh Carl - SLF" userId="S::carl.rydh@helsingborg.se::7d1e562b-d749-4a02-83b7-eb723576c3e1" providerId="AD" clId="Web-{99510DF3-4F0C-8C42-F076-46F96B9431AD}" dt="2025-06-18T13:38:24.187" v="1" actId="20577"/>
        <pc:sldMkLst>
          <pc:docMk/>
          <pc:sldMk cId="1342295880" sldId="4822"/>
        </pc:sldMkLst>
        <pc:spChg chg="mod">
          <ac:chgData name="Rydh Carl - SLF" userId="S::carl.rydh@helsingborg.se::7d1e562b-d749-4a02-83b7-eb723576c3e1" providerId="AD" clId="Web-{99510DF3-4F0C-8C42-F076-46F96B9431AD}" dt="2025-06-18T13:38:24.187" v="1" actId="20577"/>
          <ac:spMkLst>
            <pc:docMk/>
            <pc:sldMk cId="1342295880" sldId="4822"/>
            <ac:spMk id="2" creationId="{8E7CB272-D41D-DFF4-4A1C-0EB47540EBB4}"/>
          </ac:spMkLst>
        </pc:spChg>
      </pc:sldChg>
      <pc:sldChg chg="modSp">
        <pc:chgData name="Rydh Carl - SLF" userId="S::carl.rydh@helsingborg.se::7d1e562b-d749-4a02-83b7-eb723576c3e1" providerId="AD" clId="Web-{99510DF3-4F0C-8C42-F076-46F96B9431AD}" dt="2025-06-18T13:38:38" v="2" actId="20577"/>
        <pc:sldMkLst>
          <pc:docMk/>
          <pc:sldMk cId="230426622" sldId="4828"/>
        </pc:sldMkLst>
        <pc:spChg chg="mod">
          <ac:chgData name="Rydh Carl - SLF" userId="S::carl.rydh@helsingborg.se::7d1e562b-d749-4a02-83b7-eb723576c3e1" providerId="AD" clId="Web-{99510DF3-4F0C-8C42-F076-46F96B9431AD}" dt="2025-06-18T13:38:38" v="2" actId="20577"/>
          <ac:spMkLst>
            <pc:docMk/>
            <pc:sldMk cId="230426622" sldId="4828"/>
            <ac:spMk id="2" creationId="{A4798959-7799-22F2-DDC3-B56D5E922E46}"/>
          </ac:spMkLst>
        </pc:spChg>
      </pc:sldChg>
      <pc:sldChg chg="modSp">
        <pc:chgData name="Rydh Carl - SLF" userId="S::carl.rydh@helsingborg.se::7d1e562b-d749-4a02-83b7-eb723576c3e1" providerId="AD" clId="Web-{99510DF3-4F0C-8C42-F076-46F96B9431AD}" dt="2025-06-19T06:40:59.283" v="5" actId="1076"/>
        <pc:sldMkLst>
          <pc:docMk/>
          <pc:sldMk cId="3008950516" sldId="4829"/>
        </pc:sldMkLst>
        <pc:spChg chg="mod">
          <ac:chgData name="Rydh Carl - SLF" userId="S::carl.rydh@helsingborg.se::7d1e562b-d749-4a02-83b7-eb723576c3e1" providerId="AD" clId="Web-{99510DF3-4F0C-8C42-F076-46F96B9431AD}" dt="2025-06-18T13:38:44.562" v="3" actId="20577"/>
          <ac:spMkLst>
            <pc:docMk/>
            <pc:sldMk cId="3008950516" sldId="4829"/>
            <ac:spMk id="2" creationId="{80ACCE60-3A77-63FC-92D2-8D14479A140C}"/>
          </ac:spMkLst>
        </pc:spChg>
        <pc:spChg chg="mod">
          <ac:chgData name="Rydh Carl - SLF" userId="S::carl.rydh@helsingborg.se::7d1e562b-d749-4a02-83b7-eb723576c3e1" providerId="AD" clId="Web-{99510DF3-4F0C-8C42-F076-46F96B9431AD}" dt="2025-06-19T06:40:54.017" v="4" actId="1076"/>
          <ac:spMkLst>
            <pc:docMk/>
            <pc:sldMk cId="3008950516" sldId="4829"/>
            <ac:spMk id="4" creationId="{BCE979AA-A7C6-816E-C042-CA1190D24420}"/>
          </ac:spMkLst>
        </pc:spChg>
        <pc:spChg chg="mod">
          <ac:chgData name="Rydh Carl - SLF" userId="S::carl.rydh@helsingborg.se::7d1e562b-d749-4a02-83b7-eb723576c3e1" providerId="AD" clId="Web-{99510DF3-4F0C-8C42-F076-46F96B9431AD}" dt="2025-06-19T06:40:59.283" v="5" actId="1076"/>
          <ac:spMkLst>
            <pc:docMk/>
            <pc:sldMk cId="3008950516" sldId="4829"/>
            <ac:spMk id="5" creationId="{A3DE4BBF-3EAA-E479-A64C-76366E6C2FDA}"/>
          </ac:spMkLst>
        </pc:spChg>
      </pc:sldChg>
      <pc:sldChg chg="modSp add replId">
        <pc:chgData name="Rydh Carl - SLF" userId="S::carl.rydh@helsingborg.se::7d1e562b-d749-4a02-83b7-eb723576c3e1" providerId="AD" clId="Web-{99510DF3-4F0C-8C42-F076-46F96B9431AD}" dt="2025-06-19T06:47:58.440" v="148" actId="20577"/>
        <pc:sldMkLst>
          <pc:docMk/>
          <pc:sldMk cId="677581109" sldId="4830"/>
        </pc:sldMkLst>
      </pc:sldChg>
    </pc:docChg>
  </pc:docChgLst>
  <pc:docChgLst>
    <pc:chgData name="Rydh Carl - SLF" userId="S::carl.rydh@helsingborg.se::7d1e562b-d749-4a02-83b7-eb723576c3e1" providerId="AD" clId="Web-{CB76DD23-037F-4DC6-B9FE-1EC30EB9B091}"/>
    <pc:docChg chg="delSld modSld">
      <pc:chgData name="Rydh Carl - SLF" userId="S::carl.rydh@helsingborg.se::7d1e562b-d749-4a02-83b7-eb723576c3e1" providerId="AD" clId="Web-{CB76DD23-037F-4DC6-B9FE-1EC30EB9B091}" dt="2025-06-23T10:08:44.030" v="75" actId="20577"/>
      <pc:docMkLst>
        <pc:docMk/>
      </pc:docMkLst>
      <pc:sldChg chg="del">
        <pc:chgData name="Rydh Carl - SLF" userId="S::carl.rydh@helsingborg.se::7d1e562b-d749-4a02-83b7-eb723576c3e1" providerId="AD" clId="Web-{CB76DD23-037F-4DC6-B9FE-1EC30EB9B091}" dt="2025-06-23T10:04:51.655" v="11"/>
        <pc:sldMkLst>
          <pc:docMk/>
          <pc:sldMk cId="3535488688" sldId="4817"/>
        </pc:sldMkLst>
      </pc:sldChg>
      <pc:sldChg chg="modSp">
        <pc:chgData name="Rydh Carl - SLF" userId="S::carl.rydh@helsingborg.se::7d1e562b-d749-4a02-83b7-eb723576c3e1" providerId="AD" clId="Web-{CB76DD23-037F-4DC6-B9FE-1EC30EB9B091}" dt="2025-06-23T10:07:45.327" v="25" actId="20577"/>
        <pc:sldMkLst>
          <pc:docMk/>
          <pc:sldMk cId="2753822308" sldId="4821"/>
        </pc:sldMkLst>
        <pc:spChg chg="mod">
          <ac:chgData name="Rydh Carl - SLF" userId="S::carl.rydh@helsingborg.se::7d1e562b-d749-4a02-83b7-eb723576c3e1" providerId="AD" clId="Web-{CB76DD23-037F-4DC6-B9FE-1EC30EB9B091}" dt="2025-06-23T10:07:45.327" v="25" actId="20577"/>
          <ac:spMkLst>
            <pc:docMk/>
            <pc:sldMk cId="2753822308" sldId="4821"/>
            <ac:spMk id="2" creationId="{1941E4FB-FF62-0878-24C7-A1AB463D5AD0}"/>
          </ac:spMkLst>
        </pc:spChg>
      </pc:sldChg>
      <pc:sldChg chg="modSp">
        <pc:chgData name="Rydh Carl - SLF" userId="S::carl.rydh@helsingborg.se::7d1e562b-d749-4a02-83b7-eb723576c3e1" providerId="AD" clId="Web-{CB76DD23-037F-4DC6-B9FE-1EC30EB9B091}" dt="2025-06-23T10:07:39.577" v="13" actId="20577"/>
        <pc:sldMkLst>
          <pc:docMk/>
          <pc:sldMk cId="1342295880" sldId="4822"/>
        </pc:sldMkLst>
        <pc:spChg chg="mod">
          <ac:chgData name="Rydh Carl - SLF" userId="S::carl.rydh@helsingborg.se::7d1e562b-d749-4a02-83b7-eb723576c3e1" providerId="AD" clId="Web-{CB76DD23-037F-4DC6-B9FE-1EC30EB9B091}" dt="2025-06-23T10:07:39.577" v="13" actId="20577"/>
          <ac:spMkLst>
            <pc:docMk/>
            <pc:sldMk cId="1342295880" sldId="4822"/>
            <ac:spMk id="2" creationId="{8E7CB272-D41D-DFF4-4A1C-0EB47540EBB4}"/>
          </ac:spMkLst>
        </pc:spChg>
      </pc:sldChg>
      <pc:sldChg chg="modSp">
        <pc:chgData name="Rydh Carl - SLF" userId="S::carl.rydh@helsingborg.se::7d1e562b-d749-4a02-83b7-eb723576c3e1" providerId="AD" clId="Web-{CB76DD23-037F-4DC6-B9FE-1EC30EB9B091}" dt="2025-06-23T07:20:48.414" v="10" actId="20577"/>
        <pc:sldMkLst>
          <pc:docMk/>
          <pc:sldMk cId="4241571991" sldId="4826"/>
        </pc:sldMkLst>
        <pc:spChg chg="mod">
          <ac:chgData name="Rydh Carl - SLF" userId="S::carl.rydh@helsingborg.se::7d1e562b-d749-4a02-83b7-eb723576c3e1" providerId="AD" clId="Web-{CB76DD23-037F-4DC6-B9FE-1EC30EB9B091}" dt="2025-06-23T07:20:48.414" v="10" actId="20577"/>
          <ac:spMkLst>
            <pc:docMk/>
            <pc:sldMk cId="4241571991" sldId="4826"/>
            <ac:spMk id="2" creationId="{FC65A0A4-AB2C-F4C7-4985-E0A206DC8A99}"/>
          </ac:spMkLst>
        </pc:spChg>
      </pc:sldChg>
      <pc:sldChg chg="modSp">
        <pc:chgData name="Rydh Carl - SLF" userId="S::carl.rydh@helsingborg.se::7d1e562b-d749-4a02-83b7-eb723576c3e1" providerId="AD" clId="Web-{CB76DD23-037F-4DC6-B9FE-1EC30EB9B091}" dt="2025-06-23T10:07:59.092" v="37" actId="20577"/>
        <pc:sldMkLst>
          <pc:docMk/>
          <pc:sldMk cId="3008950516" sldId="4829"/>
        </pc:sldMkLst>
        <pc:spChg chg="mod">
          <ac:chgData name="Rydh Carl - SLF" userId="S::carl.rydh@helsingborg.se::7d1e562b-d749-4a02-83b7-eb723576c3e1" providerId="AD" clId="Web-{CB76DD23-037F-4DC6-B9FE-1EC30EB9B091}" dt="2025-06-23T10:07:59.092" v="37" actId="20577"/>
          <ac:spMkLst>
            <pc:docMk/>
            <pc:sldMk cId="3008950516" sldId="4829"/>
            <ac:spMk id="2" creationId="{80ACCE60-3A77-63FC-92D2-8D14479A140C}"/>
          </ac:spMkLst>
        </pc:spChg>
      </pc:sldChg>
      <pc:sldChg chg="modSp">
        <pc:chgData name="Rydh Carl - SLF" userId="S::carl.rydh@helsingborg.se::7d1e562b-d749-4a02-83b7-eb723576c3e1" providerId="AD" clId="Web-{CB76DD23-037F-4DC6-B9FE-1EC30EB9B091}" dt="2025-06-23T10:08:10.014" v="49" actId="20577"/>
        <pc:sldMkLst>
          <pc:docMk/>
          <pc:sldMk cId="469467922" sldId="4832"/>
        </pc:sldMkLst>
        <pc:spChg chg="mod">
          <ac:chgData name="Rydh Carl - SLF" userId="S::carl.rydh@helsingborg.se::7d1e562b-d749-4a02-83b7-eb723576c3e1" providerId="AD" clId="Web-{CB76DD23-037F-4DC6-B9FE-1EC30EB9B091}" dt="2025-06-23T10:08:10.014" v="49" actId="20577"/>
          <ac:spMkLst>
            <pc:docMk/>
            <pc:sldMk cId="469467922" sldId="4832"/>
            <ac:spMk id="2" creationId="{A7FEE96A-9599-78B2-12C7-3E382A6C2C22}"/>
          </ac:spMkLst>
        </pc:spChg>
      </pc:sldChg>
      <pc:sldChg chg="modSp">
        <pc:chgData name="Rydh Carl - SLF" userId="S::carl.rydh@helsingborg.se::7d1e562b-d749-4a02-83b7-eb723576c3e1" providerId="AD" clId="Web-{CB76DD23-037F-4DC6-B9FE-1EC30EB9B091}" dt="2025-06-23T10:08:44.030" v="75" actId="20577"/>
        <pc:sldMkLst>
          <pc:docMk/>
          <pc:sldMk cId="2144139482" sldId="4833"/>
        </pc:sldMkLst>
        <pc:spChg chg="mod">
          <ac:chgData name="Rydh Carl - SLF" userId="S::carl.rydh@helsingborg.se::7d1e562b-d749-4a02-83b7-eb723576c3e1" providerId="AD" clId="Web-{CB76DD23-037F-4DC6-B9FE-1EC30EB9B091}" dt="2025-06-23T10:08:44.030" v="75" actId="20577"/>
          <ac:spMkLst>
            <pc:docMk/>
            <pc:sldMk cId="2144139482" sldId="4833"/>
            <ac:spMk id="2" creationId="{B4B8D232-329B-A997-2D33-B61BAA639229}"/>
          </ac:spMkLst>
        </pc:spChg>
      </pc:sldChg>
    </pc:docChg>
  </pc:docChgLst>
  <pc:docChgLst>
    <pc:chgData name="Stierna Louise - SLF" userId="33679ad4-fe00-4824-bb05-20b50d9b441c" providerId="ADAL" clId="{81DA279A-E254-4954-A17E-433D2D41E558}"/>
    <pc:docChg chg="custSel modSld">
      <pc:chgData name="Stierna Louise - SLF" userId="33679ad4-fe00-4824-bb05-20b50d9b441c" providerId="ADAL" clId="{81DA279A-E254-4954-A17E-433D2D41E558}" dt="2025-06-24T06:14:12.477" v="110" actId="20577"/>
      <pc:docMkLst>
        <pc:docMk/>
      </pc:docMkLst>
      <pc:sldChg chg="modNotesTx">
        <pc:chgData name="Stierna Louise - SLF" userId="33679ad4-fe00-4824-bb05-20b50d9b441c" providerId="ADAL" clId="{81DA279A-E254-4954-A17E-433D2D41E558}" dt="2025-06-24T06:14:12.477" v="110" actId="20577"/>
        <pc:sldMkLst>
          <pc:docMk/>
          <pc:sldMk cId="1977262343" sldId="482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2025-06-24</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2025-06-24</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7BA2A-18BB-D93D-9FA6-865F54F5F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7E0BA-96D2-33BF-7703-FA6918690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68B0F-71C0-0147-0362-A5C3B8E0E66C}"/>
              </a:ext>
            </a:extLst>
          </p:cNvPr>
          <p:cNvSpPr>
            <a:spLocks noGrp="1"/>
          </p:cNvSpPr>
          <p:nvPr>
            <p:ph type="body" idx="1"/>
          </p:nvPr>
        </p:nvSpPr>
        <p:spPr/>
        <p:txBody>
          <a:bodyPr/>
          <a:lstStyle/>
          <a:p>
            <a:pPr>
              <a:spcAft>
                <a:spcPts val="1200"/>
              </a:spcAft>
            </a:pPr>
            <a:endParaRPr lang="sv-SE"/>
          </a:p>
          <a:p>
            <a:endParaRPr lang="en-US">
              <a:ea typeface="Calibri"/>
              <a:cs typeface="Calibri"/>
            </a:endParaRPr>
          </a:p>
        </p:txBody>
      </p:sp>
      <p:sp>
        <p:nvSpPr>
          <p:cNvPr id="4" name="Slide Number Placeholder 3">
            <a:extLst>
              <a:ext uri="{FF2B5EF4-FFF2-40B4-BE49-F238E27FC236}">
                <a16:creationId xmlns:a16="http://schemas.microsoft.com/office/drawing/2014/main" id="{246F1EA3-EA32-B014-9112-C37CFE5BEA53}"/>
              </a:ext>
            </a:extLst>
          </p:cNvPr>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428257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2725105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2085891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1697366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3.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F3D5E-3B7C-B841-A250-5FE0E64D36B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E7FC7C-17A8-F9B8-261D-971A44E5665B}"/>
              </a:ext>
            </a:extLst>
          </p:cNvPr>
          <p:cNvPicPr>
            <a:picLocks noChangeAspect="1"/>
          </p:cNvPicPr>
          <p:nvPr/>
        </p:nvPicPr>
        <p:blipFill>
          <a:blip r:embed="rId3"/>
          <a:srcRect r="41192" b="808"/>
          <a:stretch>
            <a:fillRect/>
          </a:stretch>
        </p:blipFill>
        <p:spPr>
          <a:xfrm>
            <a:off x="6097373" y="916"/>
            <a:ext cx="6098406" cy="6862108"/>
          </a:xfrm>
          <a:prstGeom prst="rect">
            <a:avLst/>
          </a:prstGeom>
        </p:spPr>
      </p:pic>
      <p:sp>
        <p:nvSpPr>
          <p:cNvPr id="4" name="Rubrik 3">
            <a:extLst>
              <a:ext uri="{FF2B5EF4-FFF2-40B4-BE49-F238E27FC236}">
                <a16:creationId xmlns:a16="http://schemas.microsoft.com/office/drawing/2014/main" id="{F2D49136-A31B-C9DB-1FB4-18A82DBABF7F}"/>
              </a:ext>
            </a:extLst>
          </p:cNvPr>
          <p:cNvSpPr>
            <a:spLocks noGrp="1"/>
          </p:cNvSpPr>
          <p:nvPr>
            <p:ph type="ctrTitle"/>
          </p:nvPr>
        </p:nvSpPr>
        <p:spPr>
          <a:xfrm>
            <a:off x="637401" y="885515"/>
            <a:ext cx="5221288" cy="830997"/>
          </a:xfrm>
        </p:spPr>
        <p:txBody>
          <a:bodyPr/>
          <a:lstStyle/>
          <a:p>
            <a:r>
              <a:rPr lang="sv-SE" sz="3000"/>
              <a:t>Stöd till arbetet i funktionella ledningsgrupper</a:t>
            </a:r>
          </a:p>
        </p:txBody>
      </p:sp>
      <p:sp>
        <p:nvSpPr>
          <p:cNvPr id="2" name="Platshållare för text 2">
            <a:extLst>
              <a:ext uri="{FF2B5EF4-FFF2-40B4-BE49-F238E27FC236}">
                <a16:creationId xmlns:a16="http://schemas.microsoft.com/office/drawing/2014/main" id="{70F9ED95-2BE8-CA69-E89E-69154840DBA7}"/>
              </a:ext>
            </a:extLst>
          </p:cNvPr>
          <p:cNvSpPr txBox="1">
            <a:spLocks/>
          </p:cNvSpPr>
          <p:nvPr/>
        </p:nvSpPr>
        <p:spPr>
          <a:xfrm>
            <a:off x="639843" y="1715002"/>
            <a:ext cx="5147224" cy="4230353"/>
          </a:xfrm>
          <a:prstGeom prst="rect">
            <a:avLst/>
          </a:prstGeom>
        </p:spPr>
        <p:txBody>
          <a:bodyPr vert="horz" wrap="square" lIns="0" tIns="288000" rIns="0" bIns="0" rtlCol="0" anchor="t">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br>
              <a:rPr lang="sv-SE" sz="1500">
                <a:latin typeface="Helsingborg Sans"/>
                <a:ea typeface="Roboto Light"/>
                <a:cs typeface="Roboto Light"/>
              </a:rPr>
            </a:br>
            <a:endParaRPr lang="sv-SE" sz="1600">
              <a:latin typeface="Helsingborg Sans"/>
              <a:ea typeface="Roboto Light"/>
              <a:cs typeface="Roboto Light"/>
            </a:endParaRPr>
          </a:p>
          <a:p>
            <a:pPr>
              <a:spcAft>
                <a:spcPts val="600"/>
              </a:spcAft>
            </a:pPr>
            <a:r>
              <a:rPr lang="sv-SE" sz="1500" b="1">
                <a:latin typeface="Helsingborg Sans"/>
                <a:ea typeface="Roboto Light"/>
                <a:cs typeface="Roboto Light"/>
              </a:rPr>
              <a:t>Tre delar ger ram och riktning till arbetet i ledningsgrupperna</a:t>
            </a:r>
          </a:p>
          <a:p>
            <a:pPr>
              <a:spcAft>
                <a:spcPts val="600"/>
              </a:spcAft>
            </a:pPr>
            <a:endParaRPr lang="sv-SE" sz="1500" b="1">
              <a:latin typeface="Helsingborg Sans"/>
              <a:ea typeface="Roboto Light"/>
              <a:cs typeface="Roboto Light"/>
            </a:endParaRPr>
          </a:p>
          <a:p>
            <a:pPr marL="342900" indent="-342900">
              <a:spcAft>
                <a:spcPts val="600"/>
              </a:spcAft>
              <a:buAutoNum type="arabicPeriod"/>
            </a:pPr>
            <a:r>
              <a:rPr lang="sv-SE" sz="1500" b="1">
                <a:latin typeface="Helsingborg Sans"/>
                <a:ea typeface="Roboto Light"/>
                <a:cs typeface="Roboto Light"/>
              </a:rPr>
              <a:t>Gör en framåtriktad analys </a:t>
            </a:r>
            <a:r>
              <a:rPr lang="sv-SE" sz="1500">
                <a:latin typeface="Helsingborg Sans"/>
                <a:ea typeface="Roboto Light"/>
                <a:cs typeface="Roboto Light"/>
              </a:rPr>
              <a:t>       (sida 2-5)</a:t>
            </a:r>
            <a:br>
              <a:rPr lang="sv-SE" sz="1500" b="1">
                <a:latin typeface="Helsingborg Sans"/>
                <a:ea typeface="Roboto Light"/>
                <a:cs typeface="Roboto Light"/>
              </a:rPr>
            </a:br>
            <a:r>
              <a:rPr lang="sv-SE" sz="1500">
                <a:latin typeface="Helsingborg Sans"/>
                <a:ea typeface="Roboto Light"/>
                <a:cs typeface="Roboto Light"/>
              </a:rPr>
              <a:t>Vad behöver vi bidra till?</a:t>
            </a:r>
            <a:br>
              <a:rPr lang="sv-SE" sz="1500" i="1">
                <a:latin typeface="Helsingborg Sans"/>
                <a:ea typeface="Roboto Light"/>
                <a:cs typeface="Roboto Light"/>
              </a:rPr>
            </a:br>
            <a:endParaRPr lang="sv-SE" sz="1500" i="1">
              <a:latin typeface="Helsingborg Sans"/>
            </a:endParaRPr>
          </a:p>
          <a:p>
            <a:pPr marL="342900" indent="-342900">
              <a:spcAft>
                <a:spcPts val="600"/>
              </a:spcAft>
              <a:buAutoNum type="arabicPeriod"/>
            </a:pPr>
            <a:r>
              <a:rPr lang="sv-SE" sz="1500" b="1">
                <a:latin typeface="Helsingborg Sans"/>
                <a:ea typeface="Roboto Light"/>
                <a:cs typeface="Roboto Light"/>
              </a:rPr>
              <a:t>Formulera en tydlig uppdragsbeskrivning   </a:t>
            </a:r>
            <a:r>
              <a:rPr lang="sv-SE" sz="1500">
                <a:latin typeface="Helsingborg Sans"/>
                <a:ea typeface="Roboto Light"/>
                <a:cs typeface="Roboto Light"/>
              </a:rPr>
              <a:t>(sida 6-8)</a:t>
            </a:r>
            <a:br>
              <a:rPr lang="sv-SE" sz="1500" b="1">
                <a:latin typeface="Helsingborg Sans"/>
                <a:ea typeface="Roboto Light"/>
                <a:cs typeface="Roboto Light"/>
              </a:rPr>
            </a:br>
            <a:r>
              <a:rPr lang="sv-SE" sz="1500">
                <a:latin typeface="Helsingborg Sans"/>
                <a:ea typeface="Roboto Light"/>
                <a:cs typeface="Roboto Light"/>
              </a:rPr>
              <a:t>Hur behöver vi agera?</a:t>
            </a:r>
            <a:br>
              <a:rPr lang="sv-SE" sz="1500" i="1">
                <a:latin typeface="Helsingborg Sans"/>
                <a:ea typeface="Roboto Light"/>
                <a:cs typeface="Roboto Light"/>
              </a:rPr>
            </a:br>
            <a:endParaRPr lang="sv-SE" sz="1500">
              <a:latin typeface="Helsingborg Sans"/>
            </a:endParaRPr>
          </a:p>
          <a:p>
            <a:pPr marL="342900" indent="-342900">
              <a:spcAft>
                <a:spcPts val="600"/>
              </a:spcAft>
              <a:buAutoNum type="arabicPeriod"/>
            </a:pPr>
            <a:r>
              <a:rPr lang="sv-SE" sz="1500" b="1">
                <a:latin typeface="Helsingborg Sans"/>
                <a:ea typeface="Roboto Light"/>
                <a:cs typeface="Roboto Light"/>
              </a:rPr>
              <a:t>Skapa en samordningsplan      </a:t>
            </a:r>
            <a:r>
              <a:rPr lang="sv-SE" sz="1500">
                <a:latin typeface="Helsingborg Sans"/>
                <a:ea typeface="Roboto Light"/>
                <a:cs typeface="Roboto Light"/>
              </a:rPr>
              <a:t> (sida 9-14)</a:t>
            </a:r>
            <a:br>
              <a:rPr lang="sv-SE" sz="1500" b="1">
                <a:latin typeface="Helsingborg Sans"/>
                <a:ea typeface="Roboto Light"/>
                <a:cs typeface="Roboto Light"/>
              </a:rPr>
            </a:br>
            <a:r>
              <a:rPr lang="sv-SE" sz="1500">
                <a:latin typeface="Helsingborg Sans"/>
                <a:ea typeface="Roboto Light"/>
                <a:cs typeface="Roboto Light"/>
              </a:rPr>
              <a:t>Vad gör vi för att lyckas?</a:t>
            </a:r>
            <a:br>
              <a:rPr lang="sv-SE" sz="1500">
                <a:latin typeface="Helsingborg Sans"/>
                <a:ea typeface="Roboto Light"/>
                <a:cs typeface="Roboto Light"/>
              </a:rPr>
            </a:br>
            <a:endParaRPr lang="sv-SE" sz="1500">
              <a:latin typeface="Helsingborg Sans"/>
            </a:endParaRPr>
          </a:p>
          <a:p>
            <a:pPr>
              <a:spcAft>
                <a:spcPts val="600"/>
              </a:spcAft>
            </a:pPr>
            <a:endParaRPr lang="sv-SE" sz="1500">
              <a:latin typeface="Helsingborg Sans"/>
            </a:endParaRPr>
          </a:p>
        </p:txBody>
      </p:sp>
      <p:pic>
        <p:nvPicPr>
          <p:cNvPr id="10" name="Bildobjekt 14">
            <a:extLst>
              <a:ext uri="{FF2B5EF4-FFF2-40B4-BE49-F238E27FC236}">
                <a16:creationId xmlns:a16="http://schemas.microsoft.com/office/drawing/2014/main" id="{46BE650F-1DE9-226B-0F44-C1A86823B0BE}"/>
              </a:ext>
            </a:extLst>
          </p:cNvPr>
          <p:cNvPicPr>
            <a:picLocks noChangeAspect="1"/>
          </p:cNvPicPr>
          <p:nvPr/>
        </p:nvPicPr>
        <p:blipFill>
          <a:blip r:embed="rId4"/>
          <a:stretch>
            <a:fillRect/>
          </a:stretch>
        </p:blipFill>
        <p:spPr>
          <a:xfrm>
            <a:off x="7889506" y="2070885"/>
            <a:ext cx="2754312" cy="2557947"/>
          </a:xfrm>
          <a:prstGeom prst="rect">
            <a:avLst/>
          </a:prstGeom>
        </p:spPr>
      </p:pic>
    </p:spTree>
    <p:extLst>
      <p:ext uri="{BB962C8B-B14F-4D97-AF65-F5344CB8AC3E}">
        <p14:creationId xmlns:p14="http://schemas.microsoft.com/office/powerpoint/2010/main" val="3291055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49443EB-8D47-9AFE-55AB-62F93B7680B6}"/>
              </a:ext>
            </a:extLst>
          </p:cNvPr>
          <p:cNvSpPr>
            <a:spLocks noGrp="1"/>
          </p:cNvSpPr>
          <p:nvPr>
            <p:ph type="ctrTitle"/>
          </p:nvPr>
        </p:nvSpPr>
        <p:spPr>
          <a:xfrm>
            <a:off x="874800" y="874800"/>
            <a:ext cx="9576883" cy="553998"/>
          </a:xfrm>
        </p:spPr>
        <p:txBody>
          <a:bodyPr/>
          <a:lstStyle/>
          <a:p>
            <a:r>
              <a:rPr lang="sv-SE"/>
              <a:t>Syfte och behov</a:t>
            </a:r>
          </a:p>
        </p:txBody>
      </p:sp>
      <p:sp>
        <p:nvSpPr>
          <p:cNvPr id="5" name="textruta 4">
            <a:extLst>
              <a:ext uri="{FF2B5EF4-FFF2-40B4-BE49-F238E27FC236}">
                <a16:creationId xmlns:a16="http://schemas.microsoft.com/office/drawing/2014/main" id="{E8E32AB8-E63E-5027-2B7F-FC9C0914F69E}"/>
              </a:ext>
            </a:extLst>
          </p:cNvPr>
          <p:cNvSpPr txBox="1"/>
          <p:nvPr/>
        </p:nvSpPr>
        <p:spPr>
          <a:xfrm>
            <a:off x="815165" y="1913213"/>
            <a:ext cx="7931270" cy="3385542"/>
          </a:xfrm>
          <a:prstGeom prst="rect">
            <a:avLst/>
          </a:prstGeom>
          <a:noFill/>
        </p:spPr>
        <p:txBody>
          <a:bodyPr wrap="square">
            <a:spAutoFit/>
          </a:bodyPr>
          <a:lstStyle/>
          <a:p>
            <a:endParaRPr lang="sv-SE" sz="1600">
              <a:solidFill>
                <a:schemeClr val="bg1"/>
              </a:solidFill>
              <a:latin typeface="+mj-lt"/>
            </a:endParaRPr>
          </a:p>
          <a:p>
            <a:r>
              <a:rPr lang="sv-SE" b="1">
                <a:solidFill>
                  <a:schemeClr val="bg1"/>
                </a:solidFill>
                <a:latin typeface="+mj-lt"/>
              </a:rPr>
              <a:t>Behovet av samordning – att möta utmaningar och möjligheter tillsammans är större än någonsin. </a:t>
            </a:r>
          </a:p>
          <a:p>
            <a:endParaRPr lang="sv-SE">
              <a:solidFill>
                <a:schemeClr val="bg1"/>
              </a:solidFill>
              <a:latin typeface="+mj-lt"/>
            </a:endParaRPr>
          </a:p>
          <a:p>
            <a:r>
              <a:rPr lang="sv-SE">
                <a:solidFill>
                  <a:schemeClr val="bg1"/>
                </a:solidFill>
                <a:latin typeface="+mj-lt"/>
              </a:rPr>
              <a:t>Mycket görs redan idag för att lyssna, involvera och samordna över organisationsgränserna. För att ytterligare utveckla vårt arbetssätt och stärka vår gemensamma förmåga, behöver vi metoder och strukturer som stöttar och accelererar den utveckling vi behöver göra.​</a:t>
            </a:r>
          </a:p>
          <a:p>
            <a:endParaRPr lang="sv-SE">
              <a:solidFill>
                <a:schemeClr val="bg1"/>
              </a:solidFill>
              <a:latin typeface="+mj-lt"/>
            </a:endParaRPr>
          </a:p>
          <a:p>
            <a:r>
              <a:rPr lang="sv-SE">
                <a:solidFill>
                  <a:schemeClr val="bg1"/>
                </a:solidFill>
                <a:latin typeface="+mj-lt"/>
              </a:rPr>
              <a:t>Därför förstärker vi nu vårt arbetssätt för samordning. Det ska göra det enklare att agera som en stad – med ett gemensamt arbetssätt för att stärka samordningen.</a:t>
            </a:r>
          </a:p>
        </p:txBody>
      </p:sp>
    </p:spTree>
    <p:extLst>
      <p:ext uri="{BB962C8B-B14F-4D97-AF65-F5344CB8AC3E}">
        <p14:creationId xmlns:p14="http://schemas.microsoft.com/office/powerpoint/2010/main" val="2068893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2AB1E9-DAF9-947D-02AA-81350B478BFE}"/>
              </a:ext>
            </a:extLst>
          </p:cNvPr>
          <p:cNvSpPr>
            <a:spLocks noGrp="1"/>
          </p:cNvSpPr>
          <p:nvPr>
            <p:ph type="body" sz="half" idx="2"/>
          </p:nvPr>
        </p:nvSpPr>
        <p:spPr>
          <a:xfrm>
            <a:off x="874713" y="1981121"/>
            <a:ext cx="4419200" cy="3045413"/>
          </a:xfrm>
        </p:spPr>
        <p:txBody>
          <a:bodyPr vert="horz" wrap="square" lIns="0" tIns="288000" rIns="0" bIns="0" rtlCol="0" anchor="t">
            <a:spAutoFit/>
          </a:bodyPr>
          <a:lstStyle/>
          <a:p>
            <a:r>
              <a:rPr lang="sv-SE" sz="1200">
                <a:latin typeface="Helsingborg Sans"/>
                <a:ea typeface="+mn-lt"/>
                <a:cs typeface="+mn-lt"/>
              </a:rPr>
              <a:t>Den framåtriktade analysen blir ett strategiskt underlag som hjälper er att prioritera arbetet. Genom analysarbetet kan ni...</a:t>
            </a:r>
            <a:endParaRPr lang="sv-SE" sz="1200">
              <a:latin typeface="Helsingborg Sans"/>
              <a:ea typeface="Roboto Light"/>
              <a:cs typeface="Roboto Light"/>
            </a:endParaRPr>
          </a:p>
          <a:p>
            <a:pPr marL="171450" indent="-171450">
              <a:spcAft>
                <a:spcPts val="600"/>
              </a:spcAft>
              <a:buFont typeface="Arial,Sans-Serif"/>
              <a:buChar char="•"/>
            </a:pPr>
            <a:r>
              <a:rPr lang="sv-SE" sz="1200">
                <a:latin typeface="Helsingborg Sans"/>
                <a:ea typeface="Roboto Light"/>
                <a:cs typeface="Roboto Light"/>
              </a:rPr>
              <a:t>Identifiera de mest prioriterade behoven och frågorna kopplat till den/de förflyttningar ni ska samordna</a:t>
            </a:r>
            <a:endParaRPr lang="en-US" sz="1200">
              <a:latin typeface="Helsingborg Sans"/>
              <a:ea typeface="Roboto Light"/>
              <a:cs typeface="Roboto Light"/>
            </a:endParaRPr>
          </a:p>
          <a:p>
            <a:pPr marL="171450" indent="-171450">
              <a:spcAft>
                <a:spcPts val="600"/>
              </a:spcAft>
              <a:buFont typeface="Arial,Sans-Serif"/>
              <a:buChar char="•"/>
            </a:pPr>
            <a:r>
              <a:rPr lang="sv-SE" sz="1200">
                <a:latin typeface="Helsingborg Sans"/>
                <a:ea typeface="Roboto Light"/>
                <a:cs typeface="Roboto Light"/>
              </a:rPr>
              <a:t>Fånga den samlade kunskapen om såväl framtid och nutid som ni gemensamt besitter</a:t>
            </a:r>
            <a:endParaRPr lang="en-US" sz="1200">
              <a:latin typeface="Helsingborg Sans"/>
              <a:ea typeface="Roboto Light"/>
              <a:cs typeface="Roboto Light"/>
            </a:endParaRPr>
          </a:p>
          <a:p>
            <a:pPr marL="171450" indent="-171450">
              <a:spcAft>
                <a:spcPts val="600"/>
              </a:spcAft>
              <a:buFont typeface="Arial,Sans-Serif"/>
              <a:buChar char="•"/>
            </a:pPr>
            <a:r>
              <a:rPr lang="sv-SE" sz="1200">
                <a:latin typeface="Helsingborg Sans"/>
                <a:ea typeface="Roboto Light"/>
                <a:cs typeface="Roboto Light"/>
              </a:rPr>
              <a:t>Dra slutsatser på helheten utifrån en mångfald av perspektiv</a:t>
            </a:r>
            <a:endParaRPr lang="en-US" sz="1200">
              <a:latin typeface="Helsingborg Sans"/>
              <a:ea typeface="Roboto Light"/>
              <a:cs typeface="Roboto Light"/>
            </a:endParaRPr>
          </a:p>
          <a:p>
            <a:pPr marL="171450" indent="-171450">
              <a:spcAft>
                <a:spcPts val="600"/>
              </a:spcAft>
              <a:buFont typeface="Arial,Sans-Serif"/>
              <a:buChar char="•"/>
            </a:pPr>
            <a:r>
              <a:rPr lang="sv-SE" sz="1200">
                <a:latin typeface="Helsingborg Sans"/>
                <a:ea typeface="Roboto Light"/>
                <a:cs typeface="Roboto Light"/>
              </a:rPr>
              <a:t>Utforska det målsökande perspektivet kopplat till era förflyttningar </a:t>
            </a:r>
            <a:endParaRPr lang="en-US" sz="1200">
              <a:latin typeface="Helsingborg Sans"/>
              <a:ea typeface="Roboto Light"/>
              <a:cs typeface="Roboto Light"/>
            </a:endParaRPr>
          </a:p>
          <a:p>
            <a:pPr marL="171450" indent="-171450">
              <a:spcAft>
                <a:spcPts val="600"/>
              </a:spcAft>
              <a:buFont typeface="Arial,Sans-Serif"/>
              <a:buChar char="•"/>
            </a:pPr>
            <a:r>
              <a:rPr lang="sv-SE" sz="1200">
                <a:latin typeface="Helsingborg Sans"/>
                <a:ea typeface="Roboto Light"/>
                <a:cs typeface="Roboto Light"/>
              </a:rPr>
              <a:t>Identifiera vad ni behöver utforska för att bidra till ytterligare effekt </a:t>
            </a:r>
            <a:endParaRPr lang="en-US" sz="1200">
              <a:latin typeface="Helsingborg Sans"/>
              <a:ea typeface="Roboto Light"/>
              <a:cs typeface="Roboto Light"/>
            </a:endParaRPr>
          </a:p>
          <a:p>
            <a:endParaRPr lang="sv-SE" sz="1200">
              <a:latin typeface="helsin"/>
              <a:ea typeface="Roboto Light"/>
              <a:cs typeface="Roboto Light"/>
            </a:endParaRPr>
          </a:p>
        </p:txBody>
      </p:sp>
      <p:sp>
        <p:nvSpPr>
          <p:cNvPr id="3" name="Title 2">
            <a:extLst>
              <a:ext uri="{FF2B5EF4-FFF2-40B4-BE49-F238E27FC236}">
                <a16:creationId xmlns:a16="http://schemas.microsoft.com/office/drawing/2014/main" id="{46E05C91-0B2F-9BC7-C989-2BD3D231888B}"/>
              </a:ext>
            </a:extLst>
          </p:cNvPr>
          <p:cNvSpPr>
            <a:spLocks noGrp="1"/>
          </p:cNvSpPr>
          <p:nvPr>
            <p:ph type="ctrTitle"/>
          </p:nvPr>
        </p:nvSpPr>
        <p:spPr>
          <a:xfrm>
            <a:off x="874712" y="873125"/>
            <a:ext cx="4897437" cy="1052596"/>
          </a:xfrm>
        </p:spPr>
        <p:txBody>
          <a:bodyPr/>
          <a:lstStyle/>
          <a:p>
            <a:r>
              <a:rPr lang="en-US" sz="3800"/>
              <a:t>Introduktion till framåtriktad analys</a:t>
            </a:r>
          </a:p>
        </p:txBody>
      </p:sp>
      <p:pic>
        <p:nvPicPr>
          <p:cNvPr id="5" name="Picture Placeholder 4">
            <a:extLst>
              <a:ext uri="{FF2B5EF4-FFF2-40B4-BE49-F238E27FC236}">
                <a16:creationId xmlns:a16="http://schemas.microsoft.com/office/drawing/2014/main" id="{373032CE-57E3-3B82-09F7-1F6AF11F2F3B}"/>
              </a:ext>
            </a:extLst>
          </p:cNvPr>
          <p:cNvPicPr>
            <a:picLocks noGrp="1" noChangeAspect="1"/>
          </p:cNvPicPr>
          <p:nvPr>
            <p:ph type="pic" sz="quarter" idx="10"/>
          </p:nvPr>
        </p:nvPicPr>
        <p:blipFill>
          <a:blip r:embed="rId3"/>
          <a:srcRect l="11591" r="11591"/>
          <a:stretch/>
        </p:blipFill>
        <p:spPr/>
      </p:pic>
    </p:spTree>
    <p:extLst>
      <p:ext uri="{BB962C8B-B14F-4D97-AF65-F5344CB8AC3E}">
        <p14:creationId xmlns:p14="http://schemas.microsoft.com/office/powerpoint/2010/main" val="1977262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941E4FB-FF62-0878-24C7-A1AB463D5AD0}"/>
              </a:ext>
            </a:extLst>
          </p:cNvPr>
          <p:cNvSpPr>
            <a:spLocks noGrp="1"/>
          </p:cNvSpPr>
          <p:nvPr>
            <p:ph type="body" sz="half" idx="2"/>
          </p:nvPr>
        </p:nvSpPr>
        <p:spPr>
          <a:xfrm>
            <a:off x="874713" y="1293950"/>
            <a:ext cx="9576883" cy="567811"/>
          </a:xfrm>
        </p:spPr>
        <p:txBody>
          <a:bodyPr vert="horz" wrap="square" lIns="0" tIns="288000" rIns="0" bIns="0" rtlCol="0" anchor="t">
            <a:spAutoFit/>
          </a:bodyPr>
          <a:lstStyle/>
          <a:p>
            <a:r>
              <a:rPr lang="sv-SE">
                <a:latin typeface="Helsingborg Sans"/>
                <a:ea typeface="Roboto Light"/>
                <a:cs typeface="Roboto Light"/>
              </a:rPr>
              <a:t>Välj ut och arbeta kring relevanta frågor för att komma framåt i er analys.</a:t>
            </a:r>
          </a:p>
        </p:txBody>
      </p:sp>
      <p:sp>
        <p:nvSpPr>
          <p:cNvPr id="3" name="Rubrik 2">
            <a:extLst>
              <a:ext uri="{FF2B5EF4-FFF2-40B4-BE49-F238E27FC236}">
                <a16:creationId xmlns:a16="http://schemas.microsoft.com/office/drawing/2014/main" id="{5E8F994B-1843-CE99-37E9-3FD6EDED3CF2}"/>
              </a:ext>
            </a:extLst>
          </p:cNvPr>
          <p:cNvSpPr>
            <a:spLocks noGrp="1"/>
          </p:cNvSpPr>
          <p:nvPr>
            <p:ph type="ctrTitle"/>
          </p:nvPr>
        </p:nvSpPr>
        <p:spPr/>
        <p:txBody>
          <a:bodyPr/>
          <a:lstStyle/>
          <a:p>
            <a:r>
              <a:rPr lang="sv-SE"/>
              <a:t>Dialogfrågor till framåtriktad analys</a:t>
            </a:r>
          </a:p>
        </p:txBody>
      </p:sp>
      <p:sp>
        <p:nvSpPr>
          <p:cNvPr id="4" name="Platshållare för text 1">
            <a:extLst>
              <a:ext uri="{FF2B5EF4-FFF2-40B4-BE49-F238E27FC236}">
                <a16:creationId xmlns:a16="http://schemas.microsoft.com/office/drawing/2014/main" id="{84EC5FCA-55FF-9EF2-87EC-A4B3BDB89609}"/>
              </a:ext>
            </a:extLst>
          </p:cNvPr>
          <p:cNvSpPr txBox="1">
            <a:spLocks/>
          </p:cNvSpPr>
          <p:nvPr/>
        </p:nvSpPr>
        <p:spPr>
          <a:xfrm>
            <a:off x="874713" y="2094050"/>
            <a:ext cx="6573837" cy="2937691"/>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Riktning och framtidsbild</a:t>
            </a:r>
          </a:p>
          <a:p>
            <a:pPr marL="228600" indent="-228600">
              <a:spcAft>
                <a:spcPts val="600"/>
              </a:spcAft>
              <a:buFont typeface="+mj-lt"/>
              <a:buAutoNum type="arabicPeriod"/>
            </a:pPr>
            <a:r>
              <a:rPr lang="sv-SE" sz="1200">
                <a:latin typeface="+mj-lt"/>
              </a:rPr>
              <a:t>Vilka är de tre största möjligheterna vi ser inom vårt område under kommande 5–10 år?</a:t>
            </a:r>
          </a:p>
          <a:p>
            <a:pPr marL="228600" indent="-228600">
              <a:spcAft>
                <a:spcPts val="600"/>
              </a:spcAft>
              <a:buFont typeface="+mj-lt"/>
              <a:buAutoNum type="arabicPeriod"/>
            </a:pPr>
            <a:r>
              <a:rPr lang="sv-SE" sz="1200">
                <a:latin typeface="+mj-lt"/>
              </a:rPr>
              <a:t>Vilka är de tre största behoven vi ser inom vårt område under kommande 5–10 år?</a:t>
            </a:r>
          </a:p>
          <a:p>
            <a:pPr marL="228600" indent="-228600">
              <a:spcAft>
                <a:spcPts val="600"/>
              </a:spcAft>
              <a:buFont typeface="+mj-lt"/>
              <a:buAutoNum type="arabicPeriod"/>
            </a:pPr>
            <a:r>
              <a:rPr lang="sv-SE" sz="1200">
                <a:latin typeface="+mj-lt"/>
              </a:rPr>
              <a:t>Vilka bestående effekter vill vi att vårt arbete ska ha skapat om 5–10 år? Vad ska ha förändrats till det bättre?</a:t>
            </a:r>
          </a:p>
          <a:p>
            <a:pPr marL="228600" indent="-228600">
              <a:spcAft>
                <a:spcPts val="600"/>
              </a:spcAft>
              <a:buFont typeface="+mj-lt"/>
              <a:buAutoNum type="arabicPeriod"/>
            </a:pPr>
            <a:r>
              <a:rPr lang="sv-SE" sz="1200">
                <a:latin typeface="+mj-lt"/>
              </a:rPr>
              <a:t>Hur skulle en ung person som flyttar till kommunen om 10 år märka effekten av vårt arbete?</a:t>
            </a:r>
          </a:p>
          <a:p>
            <a:pPr marL="228600" indent="-228600">
              <a:spcAft>
                <a:spcPts val="600"/>
              </a:spcAft>
              <a:buFont typeface="+mj-lt"/>
              <a:buAutoNum type="arabicPeriod"/>
            </a:pPr>
            <a:r>
              <a:rPr lang="sv-SE" sz="1200">
                <a:latin typeface="+mj-lt"/>
              </a:rPr>
              <a:t>Om vi vore ett företag som överväger att etablera sig i kommunen – vad skulle vi vilja se att kommunen åstadkommit inom vårt område?</a:t>
            </a:r>
          </a:p>
          <a:p>
            <a:pPr marL="228600" indent="-228600">
              <a:spcAft>
                <a:spcPts val="600"/>
              </a:spcAft>
              <a:buFont typeface="+mj-lt"/>
              <a:buAutoNum type="arabicPeriod"/>
            </a:pPr>
            <a:r>
              <a:rPr lang="sv-SE" sz="1200">
                <a:latin typeface="+mj-lt"/>
              </a:rPr>
              <a:t>Tänk en familj som bott länge i kommunen och ska berätta för bekanta om hur kommunen utvecklats – vad skulle vi önska att familjen kunde berätta om?</a:t>
            </a:r>
          </a:p>
          <a:p>
            <a:pPr marL="228600" indent="-228600">
              <a:spcAft>
                <a:spcPts val="600"/>
              </a:spcAft>
              <a:buFont typeface="+mj-lt"/>
              <a:buAutoNum type="arabicPeriod"/>
            </a:pPr>
            <a:r>
              <a:rPr lang="sv-SE" sz="1200">
                <a:latin typeface="+mj-lt"/>
              </a:rPr>
              <a:t>Ur ett barnperspektiv – vilka effekter av vårt arbete skulle vara viktigast att uppnå?</a:t>
            </a:r>
          </a:p>
        </p:txBody>
      </p:sp>
    </p:spTree>
    <p:extLst>
      <p:ext uri="{BB962C8B-B14F-4D97-AF65-F5344CB8AC3E}">
        <p14:creationId xmlns:p14="http://schemas.microsoft.com/office/powerpoint/2010/main" val="2753822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80F35-0308-B503-353C-EC37AC4CE376}"/>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E7CB272-D41D-DFF4-4A1C-0EB47540EBB4}"/>
              </a:ext>
            </a:extLst>
          </p:cNvPr>
          <p:cNvSpPr>
            <a:spLocks noGrp="1"/>
          </p:cNvSpPr>
          <p:nvPr>
            <p:ph type="body" sz="half" idx="2"/>
          </p:nvPr>
        </p:nvSpPr>
        <p:spPr>
          <a:xfrm>
            <a:off x="874713" y="1293950"/>
            <a:ext cx="9576883" cy="567811"/>
          </a:xfrm>
        </p:spPr>
        <p:txBody>
          <a:bodyPr vert="horz" wrap="square" lIns="0" tIns="288000" rIns="0" bIns="0" rtlCol="0" anchor="t">
            <a:spAutoFit/>
          </a:bodyPr>
          <a:lstStyle/>
          <a:p>
            <a:r>
              <a:rPr lang="sv-SE">
                <a:latin typeface="Helsingborg Sans"/>
                <a:ea typeface="Roboto Light"/>
                <a:cs typeface="Roboto Light"/>
              </a:rPr>
              <a:t>Välj ut och arbeta kring relevanta frågor för att komma framåt i er analys.</a:t>
            </a:r>
          </a:p>
        </p:txBody>
      </p:sp>
      <p:sp>
        <p:nvSpPr>
          <p:cNvPr id="3" name="Rubrik 2">
            <a:extLst>
              <a:ext uri="{FF2B5EF4-FFF2-40B4-BE49-F238E27FC236}">
                <a16:creationId xmlns:a16="http://schemas.microsoft.com/office/drawing/2014/main" id="{EE6B8CD8-A7F4-5E80-F0E2-A9E3CBBC376D}"/>
              </a:ext>
            </a:extLst>
          </p:cNvPr>
          <p:cNvSpPr>
            <a:spLocks noGrp="1"/>
          </p:cNvSpPr>
          <p:nvPr>
            <p:ph type="ctrTitle"/>
          </p:nvPr>
        </p:nvSpPr>
        <p:spPr/>
        <p:txBody>
          <a:bodyPr/>
          <a:lstStyle/>
          <a:p>
            <a:r>
              <a:rPr lang="sv-SE"/>
              <a:t>Dialogfrågor till framåtriktad analys</a:t>
            </a:r>
          </a:p>
        </p:txBody>
      </p:sp>
      <p:sp>
        <p:nvSpPr>
          <p:cNvPr id="4" name="Platshållare för text 1">
            <a:extLst>
              <a:ext uri="{FF2B5EF4-FFF2-40B4-BE49-F238E27FC236}">
                <a16:creationId xmlns:a16="http://schemas.microsoft.com/office/drawing/2014/main" id="{1C32047F-D47A-60BF-E20A-043D2D01AFFB}"/>
              </a:ext>
            </a:extLst>
          </p:cNvPr>
          <p:cNvSpPr txBox="1">
            <a:spLocks/>
          </p:cNvSpPr>
          <p:nvPr/>
        </p:nvSpPr>
        <p:spPr>
          <a:xfrm>
            <a:off x="874713" y="2094050"/>
            <a:ext cx="4592637" cy="3122357"/>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r>
              <a:rPr lang="sv-SE" sz="1200">
                <a:latin typeface="+mj-lt"/>
              </a:rPr>
              <a:t>🧩 </a:t>
            </a:r>
            <a:r>
              <a:rPr lang="sv-SE" sz="1200" b="1">
                <a:latin typeface="+mj-lt"/>
              </a:rPr>
              <a:t>Samverkan, beroenden och nuläge</a:t>
            </a:r>
          </a:p>
          <a:p>
            <a:pPr marL="228600" indent="-228600">
              <a:spcAft>
                <a:spcPts val="600"/>
              </a:spcAft>
              <a:buFont typeface="+mj-lt"/>
              <a:buAutoNum type="arabicPeriod"/>
            </a:pPr>
            <a:r>
              <a:rPr lang="sv-SE" sz="1200">
                <a:latin typeface="+mj-lt"/>
              </a:rPr>
              <a:t>Finns det tvärorganisatoriska utmaningar i nuläget – i så fall vilka?</a:t>
            </a:r>
          </a:p>
          <a:p>
            <a:pPr marL="228600" indent="-228600">
              <a:spcAft>
                <a:spcPts val="600"/>
              </a:spcAft>
              <a:buFont typeface="+mj-lt"/>
              <a:buAutoNum type="arabicPeriod"/>
            </a:pPr>
            <a:r>
              <a:rPr lang="sv-SE" sz="1200">
                <a:latin typeface="+mj-lt"/>
              </a:rPr>
              <a:t>Har vi beroenden till andra pågående initiativ i organisationen? Hur hanterar vi dem?</a:t>
            </a:r>
          </a:p>
          <a:p>
            <a:pPr marL="228600" indent="-228600">
              <a:spcAft>
                <a:spcPts val="600"/>
              </a:spcAft>
              <a:buFont typeface="+mj-lt"/>
              <a:buAutoNum type="arabicPeriod"/>
            </a:pPr>
            <a:r>
              <a:rPr lang="sv-SE" sz="1200">
                <a:latin typeface="+mj-lt"/>
              </a:rPr>
              <a:t>Vad är våra "</a:t>
            </a:r>
            <a:r>
              <a:rPr lang="sv-SE" sz="1200" err="1">
                <a:latin typeface="+mj-lt"/>
              </a:rPr>
              <a:t>quick-wins</a:t>
            </a:r>
            <a:r>
              <a:rPr lang="sv-SE" sz="1200">
                <a:latin typeface="+mj-lt"/>
              </a:rPr>
              <a:t>" vs. långsiktiga frågor kopplat till området?</a:t>
            </a:r>
          </a:p>
          <a:p>
            <a:pPr marL="228600" indent="-228600">
              <a:spcAft>
                <a:spcPts val="600"/>
              </a:spcAft>
              <a:buFont typeface="+mj-lt"/>
              <a:buAutoNum type="arabicPeriod"/>
            </a:pPr>
            <a:endParaRPr lang="sv-SE" sz="1200">
              <a:latin typeface="+mj-lt"/>
            </a:endParaRPr>
          </a:p>
          <a:p>
            <a:pPr>
              <a:spcAft>
                <a:spcPts val="600"/>
              </a:spcAft>
            </a:pPr>
            <a:endParaRPr lang="sv-SE" sz="1200">
              <a:latin typeface="+mj-lt"/>
            </a:endParaRPr>
          </a:p>
          <a:p>
            <a:pPr>
              <a:spcAft>
                <a:spcPts val="600"/>
              </a:spcAft>
            </a:pPr>
            <a:r>
              <a:rPr lang="sv-SE" sz="1200">
                <a:latin typeface="+mj-lt"/>
              </a:rPr>
              <a:t>🛠️ </a:t>
            </a:r>
            <a:r>
              <a:rPr lang="sv-SE" sz="1200" b="1">
                <a:latin typeface="+mj-lt"/>
              </a:rPr>
              <a:t>Förutsättningar och verktyg</a:t>
            </a:r>
          </a:p>
          <a:p>
            <a:pPr marL="228600" indent="-228600">
              <a:spcAft>
                <a:spcPts val="600"/>
              </a:spcAft>
              <a:buFont typeface="+mj-lt"/>
              <a:buAutoNum type="arabicPeriod"/>
            </a:pPr>
            <a:r>
              <a:rPr lang="sv-SE" sz="1200">
                <a:latin typeface="+mj-lt"/>
              </a:rPr>
              <a:t>Vilka är de viktigaste förutsättningarna som behöver finnas på plats för att vi ska kunna skapa förväntade effekter?</a:t>
            </a:r>
          </a:p>
          <a:p>
            <a:pPr marL="228600" indent="-228600">
              <a:spcAft>
                <a:spcPts val="600"/>
              </a:spcAft>
              <a:buFont typeface="+mj-lt"/>
              <a:buAutoNum type="arabicPeriod"/>
            </a:pPr>
            <a:r>
              <a:rPr lang="sv-SE" sz="1200">
                <a:latin typeface="+mj-lt"/>
              </a:rPr>
              <a:t>Vilket handlingsutrymme är viktigast att vi använder och ökar för att kunna skapa förväntade effekter?</a:t>
            </a:r>
          </a:p>
        </p:txBody>
      </p:sp>
      <p:sp>
        <p:nvSpPr>
          <p:cNvPr id="17" name="Platshållare för text 1">
            <a:extLst>
              <a:ext uri="{FF2B5EF4-FFF2-40B4-BE49-F238E27FC236}">
                <a16:creationId xmlns:a16="http://schemas.microsoft.com/office/drawing/2014/main" id="{23A509B5-C286-793E-437D-C660AEC0B8AC}"/>
              </a:ext>
            </a:extLst>
          </p:cNvPr>
          <p:cNvSpPr txBox="1">
            <a:spLocks/>
          </p:cNvSpPr>
          <p:nvPr/>
        </p:nvSpPr>
        <p:spPr>
          <a:xfrm>
            <a:off x="6253163" y="2094050"/>
            <a:ext cx="4592637" cy="2260583"/>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r>
              <a:rPr lang="sv-SE" sz="1200" b="1">
                <a:latin typeface="+mj-lt"/>
              </a:rPr>
              <a:t>🚀 Innovation, motivation och </a:t>
            </a:r>
            <a:r>
              <a:rPr lang="sv-SE" sz="1200" b="1" err="1">
                <a:latin typeface="+mj-lt"/>
              </a:rPr>
              <a:t>nytänk</a:t>
            </a:r>
            <a:endParaRPr lang="sv-SE" sz="1200" b="1">
              <a:latin typeface="+mj-lt"/>
            </a:endParaRPr>
          </a:p>
          <a:p>
            <a:pPr marL="228600" indent="-228600">
              <a:spcAft>
                <a:spcPts val="600"/>
              </a:spcAft>
              <a:buFont typeface="+mj-lt"/>
              <a:buAutoNum type="arabicPeriod"/>
            </a:pPr>
            <a:r>
              <a:rPr lang="sv-SE" sz="1200">
                <a:latin typeface="+mj-lt"/>
              </a:rPr>
              <a:t>Om vi skulle tänka helt fritt – hur skulle vi då lägga upp arbetet med uppdraget?</a:t>
            </a:r>
          </a:p>
          <a:p>
            <a:pPr marL="228600" indent="-228600">
              <a:spcAft>
                <a:spcPts val="600"/>
              </a:spcAft>
              <a:buFont typeface="+mj-lt"/>
              <a:buAutoNum type="arabicPeriod"/>
            </a:pPr>
            <a:r>
              <a:rPr lang="sv-SE" sz="1200">
                <a:latin typeface="+mj-lt"/>
              </a:rPr>
              <a:t>Vilka nya arbetssätt eller lösningar skulle kunna revolutionera hur vi gemensamt får effekt och löser vårt uppdrag?</a:t>
            </a:r>
          </a:p>
          <a:p>
            <a:pPr marL="228600" indent="-228600">
              <a:spcAft>
                <a:spcPts val="600"/>
              </a:spcAft>
              <a:buFont typeface="+mj-lt"/>
              <a:buAutoNum type="arabicPeriod"/>
            </a:pPr>
            <a:r>
              <a:rPr lang="sv-SE" sz="1200">
                <a:latin typeface="+mj-lt"/>
              </a:rPr>
              <a:t>Vilka frågor, lösningar och arbetssätt får dig att vilja investera tid, kraft, energi och lust?</a:t>
            </a:r>
          </a:p>
          <a:p>
            <a:pPr marL="228600" indent="-228600">
              <a:spcAft>
                <a:spcPts val="600"/>
              </a:spcAft>
              <a:buFont typeface="+mj-lt"/>
              <a:buAutoNum type="arabicPeriod"/>
            </a:pPr>
            <a:r>
              <a:rPr lang="sv-SE" sz="1200">
                <a:latin typeface="+mj-lt"/>
              </a:rPr>
              <a:t>Skulle du vara beredd att investera 1000 kr av dina pengar för att stödja arbetet?</a:t>
            </a:r>
          </a:p>
        </p:txBody>
      </p:sp>
    </p:spTree>
    <p:extLst>
      <p:ext uri="{BB962C8B-B14F-4D97-AF65-F5344CB8AC3E}">
        <p14:creationId xmlns:p14="http://schemas.microsoft.com/office/powerpoint/2010/main" val="1342295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A4A3-1204-92AD-3C8E-EF1A67990D0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4A133B9-6AE3-D736-9FD7-6246D2F60849}"/>
              </a:ext>
            </a:extLst>
          </p:cNvPr>
          <p:cNvSpPr>
            <a:spLocks noGrp="1"/>
          </p:cNvSpPr>
          <p:nvPr>
            <p:ph type="body" sz="half" idx="2"/>
          </p:nvPr>
        </p:nvSpPr>
        <p:spPr>
          <a:xfrm>
            <a:off x="874713" y="1968421"/>
            <a:ext cx="4419200" cy="3383967"/>
          </a:xfrm>
        </p:spPr>
        <p:txBody>
          <a:bodyPr vert="horz" wrap="square" lIns="0" tIns="288000" rIns="0" bIns="0" rtlCol="0" anchor="t">
            <a:spAutoFit/>
          </a:bodyPr>
          <a:lstStyle/>
          <a:p>
            <a:r>
              <a:rPr lang="sv-SE" sz="1200">
                <a:latin typeface="+mj-lt"/>
              </a:rPr>
              <a:t>Utifrån er dialog, summera och dokumentera svar på följande frågor. </a:t>
            </a:r>
          </a:p>
          <a:p>
            <a:pPr marL="228600" indent="-228600">
              <a:spcAft>
                <a:spcPts val="600"/>
              </a:spcAft>
              <a:buFont typeface="+mj-lt"/>
              <a:buAutoNum type="arabicPeriod"/>
            </a:pPr>
            <a:r>
              <a:rPr lang="sv-SE" sz="1200">
                <a:latin typeface="+mj-lt"/>
              </a:rPr>
              <a:t>Vilka är de tre största möjligheterna inom vårt område under de kommande 10 åren?</a:t>
            </a:r>
          </a:p>
          <a:p>
            <a:pPr marL="228600" indent="-228600">
              <a:spcAft>
                <a:spcPts val="600"/>
              </a:spcAft>
              <a:buFont typeface="+mj-lt"/>
              <a:buAutoNum type="arabicPeriod"/>
            </a:pPr>
            <a:r>
              <a:rPr lang="sv-SE" sz="1200">
                <a:latin typeface="+mj-lt"/>
              </a:rPr>
              <a:t>Vilka tvärorganisatoriska frågor inom vårt område behöver vi samordna för att uppnå värden och större effekt?</a:t>
            </a:r>
          </a:p>
          <a:p>
            <a:pPr marL="228600" indent="-228600">
              <a:spcAft>
                <a:spcPts val="600"/>
              </a:spcAft>
              <a:buFont typeface="+mj-lt"/>
              <a:buAutoNum type="arabicPeriod"/>
            </a:pPr>
            <a:r>
              <a:rPr lang="sv-SE" sz="1200">
                <a:latin typeface="+mj-lt"/>
              </a:rPr>
              <a:t>Vilka processer, arbetsinsatser och resurser är det mest väsentligt att vi samordnar för att uppnå värden och större effekt?</a:t>
            </a:r>
          </a:p>
          <a:p>
            <a:pPr marL="228600" indent="-228600">
              <a:spcAft>
                <a:spcPts val="600"/>
              </a:spcAft>
              <a:buFont typeface="+mj-lt"/>
              <a:buAutoNum type="arabicPeriod"/>
            </a:pPr>
            <a:r>
              <a:rPr lang="sv-SE" sz="1200">
                <a:latin typeface="+mj-lt"/>
              </a:rPr>
              <a:t>Vilka resultat kommer vi att se när vi samordnar oss?</a:t>
            </a:r>
          </a:p>
          <a:p>
            <a:pPr marL="228600" indent="-228600">
              <a:spcAft>
                <a:spcPts val="600"/>
              </a:spcAft>
              <a:buFont typeface="+mj-lt"/>
              <a:buAutoNum type="arabicPeriod"/>
            </a:pPr>
            <a:r>
              <a:rPr lang="sv-SE" sz="1200">
                <a:latin typeface="+mj-lt"/>
              </a:rPr>
              <a:t>Vilka är våra prioriteringar på </a:t>
            </a:r>
          </a:p>
          <a:p>
            <a:pPr marL="171450" indent="-171450">
              <a:spcAft>
                <a:spcPts val="600"/>
              </a:spcAft>
              <a:buFontTx/>
              <a:buChar char="-"/>
            </a:pPr>
            <a:r>
              <a:rPr lang="sv-SE" sz="1200">
                <a:latin typeface="+mj-lt"/>
              </a:rPr>
              <a:t>Kort sikt, 1-2 år? </a:t>
            </a:r>
          </a:p>
          <a:p>
            <a:pPr marL="171450" indent="-171450">
              <a:spcAft>
                <a:spcPts val="600"/>
              </a:spcAft>
              <a:buFontTx/>
              <a:buChar char="-"/>
            </a:pPr>
            <a:r>
              <a:rPr lang="sv-SE" sz="1200">
                <a:latin typeface="+mj-lt"/>
              </a:rPr>
              <a:t>Längre sikt, 3-5 år?</a:t>
            </a:r>
          </a:p>
          <a:p>
            <a:endParaRPr lang="sv-SE" sz="1200">
              <a:latin typeface="helsin"/>
              <a:ea typeface="Roboto Light"/>
              <a:cs typeface="Roboto Light"/>
            </a:endParaRPr>
          </a:p>
        </p:txBody>
      </p:sp>
      <p:sp>
        <p:nvSpPr>
          <p:cNvPr id="3" name="Title 2">
            <a:extLst>
              <a:ext uri="{FF2B5EF4-FFF2-40B4-BE49-F238E27FC236}">
                <a16:creationId xmlns:a16="http://schemas.microsoft.com/office/drawing/2014/main" id="{056FD53F-3243-2542-DC87-63E3910FCB5A}"/>
              </a:ext>
            </a:extLst>
          </p:cNvPr>
          <p:cNvSpPr>
            <a:spLocks noGrp="1"/>
          </p:cNvSpPr>
          <p:nvPr>
            <p:ph type="ctrTitle"/>
          </p:nvPr>
        </p:nvSpPr>
        <p:spPr>
          <a:xfrm>
            <a:off x="874712" y="873125"/>
            <a:ext cx="4567237" cy="1661993"/>
          </a:xfrm>
        </p:spPr>
        <p:txBody>
          <a:bodyPr/>
          <a:lstStyle/>
          <a:p>
            <a:r>
              <a:rPr lang="en-US"/>
              <a:t>Mall till framåtriktad analys </a:t>
            </a:r>
          </a:p>
        </p:txBody>
      </p:sp>
      <p:pic>
        <p:nvPicPr>
          <p:cNvPr id="7" name="Platshållare för bild 6">
            <a:extLst>
              <a:ext uri="{FF2B5EF4-FFF2-40B4-BE49-F238E27FC236}">
                <a16:creationId xmlns:a16="http://schemas.microsoft.com/office/drawing/2014/main" id="{BCD220D6-B18A-9B57-5FCB-D407F0C751A8}"/>
              </a:ext>
            </a:extLst>
          </p:cNvPr>
          <p:cNvPicPr>
            <a:picLocks noGrp="1" noChangeAspect="1"/>
          </p:cNvPicPr>
          <p:nvPr>
            <p:ph type="pic" sz="quarter" idx="10"/>
          </p:nvPr>
        </p:nvPicPr>
        <p:blipFill>
          <a:blip r:embed="rId2"/>
          <a:srcRect l="15820" r="15820"/>
          <a:stretch>
            <a:fillRect/>
          </a:stretch>
        </p:blipFill>
        <p:spPr/>
      </p:pic>
    </p:spTree>
    <p:extLst>
      <p:ext uri="{BB962C8B-B14F-4D97-AF65-F5344CB8AC3E}">
        <p14:creationId xmlns:p14="http://schemas.microsoft.com/office/powerpoint/2010/main" val="3184036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FC65A0A4-AB2C-F4C7-4985-E0A206DC8A99}"/>
              </a:ext>
            </a:extLst>
          </p:cNvPr>
          <p:cNvSpPr>
            <a:spLocks noGrp="1"/>
          </p:cNvSpPr>
          <p:nvPr>
            <p:ph type="body" sz="half" idx="2"/>
          </p:nvPr>
        </p:nvSpPr>
        <p:spPr>
          <a:xfrm>
            <a:off x="874800" y="1980000"/>
            <a:ext cx="4419200" cy="3553244"/>
          </a:xfrm>
        </p:spPr>
        <p:txBody>
          <a:bodyPr vert="horz" wrap="square" lIns="0" tIns="288000" rIns="0" bIns="0" rtlCol="0" anchor="t">
            <a:spAutoFit/>
          </a:bodyPr>
          <a:lstStyle/>
          <a:p>
            <a:r>
              <a:rPr lang="sv-SE" sz="1200">
                <a:latin typeface="Helsingborg Sans regular"/>
                <a:ea typeface="Roboto Light"/>
                <a:cs typeface="Roboto Light"/>
              </a:rPr>
              <a:t>Alla funktionella ledningsgrupper ansvarar för att ta fram en uppdragsbeskrivning. </a:t>
            </a:r>
            <a:endParaRPr lang="en-US">
              <a:latin typeface="Helsingborg Sans regular"/>
              <a:ea typeface="Roboto Light"/>
              <a:cs typeface="Roboto Light"/>
            </a:endParaRPr>
          </a:p>
          <a:p>
            <a:r>
              <a:rPr lang="sv-SE" sz="1200">
                <a:latin typeface="Helsingborg Sans regular"/>
                <a:ea typeface="Roboto Light"/>
                <a:cs typeface="Roboto Light"/>
              </a:rPr>
              <a:t>Syftet är att skapa samsyn kring- och tydliggöra de funktionella ledningsgruppernas uppdrag och förväntade effekter. </a:t>
            </a:r>
            <a:endParaRPr lang="en-US">
              <a:latin typeface="Helsingborg Sans regular"/>
              <a:ea typeface="Roboto Light"/>
              <a:cs typeface="Roboto Light"/>
            </a:endParaRPr>
          </a:p>
          <a:p>
            <a:r>
              <a:rPr lang="sv-SE" sz="1200" b="1">
                <a:latin typeface="+mj-lt"/>
              </a:rPr>
              <a:t>Att tänka på</a:t>
            </a:r>
          </a:p>
          <a:p>
            <a:pPr marL="285750" indent="-285750">
              <a:buFont typeface="Wingdings" panose="05000000000000000000" pitchFamily="2" charset="2"/>
              <a:buChar char="ü"/>
            </a:pPr>
            <a:r>
              <a:rPr lang="sv-SE" sz="1200">
                <a:latin typeface="+mj-lt"/>
              </a:rPr>
              <a:t>Samordning mot önskade effekter kan innefatta både att samordna redan pågående arbete, tydliggöra riktning och styra om pågående arbete likväl som att komplettera med delar som saknas</a:t>
            </a:r>
          </a:p>
          <a:p>
            <a:pPr marL="285750" indent="-285750">
              <a:buFont typeface="Wingdings" panose="05000000000000000000" pitchFamily="2" charset="2"/>
              <a:buChar char="ü"/>
            </a:pPr>
            <a:r>
              <a:rPr lang="sv-SE" sz="1200">
                <a:latin typeface="+mj-lt"/>
                <a:ea typeface="Roboto Light"/>
                <a:cs typeface="Roboto Light"/>
              </a:rPr>
              <a:t>Fokus på samordning och inte att skapa en ny leveransorganisation – arbetet ska drivas och utföras i organisationen och vid behov i samarbete med externa parter</a:t>
            </a:r>
          </a:p>
          <a:p>
            <a:endParaRPr lang="sv-SE"/>
          </a:p>
        </p:txBody>
      </p:sp>
      <p:sp>
        <p:nvSpPr>
          <p:cNvPr id="3" name="Rubrik 2">
            <a:extLst>
              <a:ext uri="{FF2B5EF4-FFF2-40B4-BE49-F238E27FC236}">
                <a16:creationId xmlns:a16="http://schemas.microsoft.com/office/drawing/2014/main" id="{74F79A0C-618C-4B72-8EAB-6BE484DDD89B}"/>
              </a:ext>
            </a:extLst>
          </p:cNvPr>
          <p:cNvSpPr>
            <a:spLocks noGrp="1"/>
          </p:cNvSpPr>
          <p:nvPr>
            <p:ph type="ctrTitle"/>
          </p:nvPr>
        </p:nvSpPr>
        <p:spPr>
          <a:xfrm>
            <a:off x="874713" y="873125"/>
            <a:ext cx="4419200" cy="997196"/>
          </a:xfrm>
        </p:spPr>
        <p:txBody>
          <a:bodyPr/>
          <a:lstStyle/>
          <a:p>
            <a:r>
              <a:rPr lang="sv-SE" sz="3600"/>
              <a:t>Introduktion till uppdragsbeskrivning</a:t>
            </a:r>
          </a:p>
        </p:txBody>
      </p:sp>
      <p:pic>
        <p:nvPicPr>
          <p:cNvPr id="5" name="Platshållare för bild 4">
            <a:extLst>
              <a:ext uri="{FF2B5EF4-FFF2-40B4-BE49-F238E27FC236}">
                <a16:creationId xmlns:a16="http://schemas.microsoft.com/office/drawing/2014/main" id="{5F8B7A05-4D70-306D-538D-1E4DE76D4555}"/>
              </a:ext>
            </a:extLst>
          </p:cNvPr>
          <p:cNvPicPr>
            <a:picLocks noGrp="1" noChangeAspect="1"/>
          </p:cNvPicPr>
          <p:nvPr>
            <p:ph type="pic" sz="quarter" idx="10"/>
          </p:nvPr>
        </p:nvPicPr>
        <p:blipFill>
          <a:blip r:embed="rId2"/>
          <a:srcRect l="11559" r="11559"/>
          <a:stretch>
            <a:fillRect/>
          </a:stretch>
        </p:blipFill>
        <p:spPr/>
      </p:pic>
    </p:spTree>
    <p:extLst>
      <p:ext uri="{BB962C8B-B14F-4D97-AF65-F5344CB8AC3E}">
        <p14:creationId xmlns:p14="http://schemas.microsoft.com/office/powerpoint/2010/main" val="4241571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8042-C461-46C1-CBE2-173ED8FB9CE9}"/>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4798959-7799-22F2-DDC3-B56D5E922E46}"/>
              </a:ext>
            </a:extLst>
          </p:cNvPr>
          <p:cNvSpPr>
            <a:spLocks noGrp="1"/>
          </p:cNvSpPr>
          <p:nvPr>
            <p:ph type="body" sz="half" idx="2"/>
          </p:nvPr>
        </p:nvSpPr>
        <p:spPr>
          <a:xfrm>
            <a:off x="874713" y="1293950"/>
            <a:ext cx="9576883" cy="567811"/>
          </a:xfrm>
        </p:spPr>
        <p:txBody>
          <a:bodyPr vert="horz" wrap="square" lIns="0" tIns="288000" rIns="0" bIns="0" rtlCol="0" anchor="t">
            <a:spAutoFit/>
          </a:bodyPr>
          <a:lstStyle/>
          <a:p>
            <a:r>
              <a:rPr lang="sv-SE">
                <a:latin typeface="Helsingborg Sans"/>
                <a:ea typeface="Roboto Light"/>
                <a:cs typeface="Roboto Light"/>
              </a:rPr>
              <a:t>Välj ut och arbeta kring utvalda frågor för att komma framåt i er uppdragsbeskrivning</a:t>
            </a:r>
          </a:p>
        </p:txBody>
      </p:sp>
      <p:sp>
        <p:nvSpPr>
          <p:cNvPr id="3" name="Rubrik 2">
            <a:extLst>
              <a:ext uri="{FF2B5EF4-FFF2-40B4-BE49-F238E27FC236}">
                <a16:creationId xmlns:a16="http://schemas.microsoft.com/office/drawing/2014/main" id="{C9E90B82-602D-8BA7-A2FD-D3AECFCBB353}"/>
              </a:ext>
            </a:extLst>
          </p:cNvPr>
          <p:cNvSpPr>
            <a:spLocks noGrp="1"/>
          </p:cNvSpPr>
          <p:nvPr>
            <p:ph type="ctrTitle"/>
          </p:nvPr>
        </p:nvSpPr>
        <p:spPr/>
        <p:txBody>
          <a:bodyPr/>
          <a:lstStyle/>
          <a:p>
            <a:r>
              <a:rPr lang="sv-SE"/>
              <a:t>Dialogfrågor till uppdragsbeskrivning</a:t>
            </a:r>
          </a:p>
        </p:txBody>
      </p:sp>
      <p:sp>
        <p:nvSpPr>
          <p:cNvPr id="4" name="Platshållare för text 1">
            <a:extLst>
              <a:ext uri="{FF2B5EF4-FFF2-40B4-BE49-F238E27FC236}">
                <a16:creationId xmlns:a16="http://schemas.microsoft.com/office/drawing/2014/main" id="{DBD2B51E-B2F5-FA95-4E05-EB2ED8942EE0}"/>
              </a:ext>
            </a:extLst>
          </p:cNvPr>
          <p:cNvSpPr txBox="1">
            <a:spLocks/>
          </p:cNvSpPr>
          <p:nvPr/>
        </p:nvSpPr>
        <p:spPr>
          <a:xfrm>
            <a:off x="943517" y="1861761"/>
            <a:ext cx="4719637" cy="2075917"/>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Syfte och riktning</a:t>
            </a:r>
          </a:p>
          <a:p>
            <a:pPr marL="228600" indent="-228600">
              <a:spcAft>
                <a:spcPts val="600"/>
              </a:spcAft>
              <a:buFont typeface="+mj-lt"/>
              <a:buAutoNum type="arabicPeriod"/>
            </a:pPr>
            <a:r>
              <a:rPr lang="sv-SE" sz="1200" b="1">
                <a:latin typeface="+mj-lt"/>
              </a:rPr>
              <a:t>Vad är vårt tydliga syfte och varför spelar det roll?</a:t>
            </a:r>
            <a:br>
              <a:rPr lang="sv-SE" sz="1200">
                <a:latin typeface="+mj-lt"/>
              </a:rPr>
            </a:br>
            <a:r>
              <a:rPr lang="sv-SE" sz="1200">
                <a:latin typeface="+mj-lt"/>
              </a:rPr>
              <a:t>Beskriv syftet med uppdraget samt dess betydelse för staden.</a:t>
            </a:r>
          </a:p>
          <a:p>
            <a:pPr marL="228600" indent="-228600">
              <a:spcAft>
                <a:spcPts val="600"/>
              </a:spcAft>
              <a:buFont typeface="+mj-lt"/>
              <a:buAutoNum type="arabicPeriod"/>
            </a:pPr>
            <a:r>
              <a:rPr lang="sv-SE" sz="1200" b="1">
                <a:latin typeface="+mj-lt"/>
              </a:rPr>
              <a:t>Vilka modiga förflyttningar har vi prioriterat?</a:t>
            </a:r>
            <a:br>
              <a:rPr lang="sv-SE" sz="1200">
                <a:latin typeface="+mj-lt"/>
              </a:rPr>
            </a:br>
            <a:r>
              <a:rPr lang="sv-SE" sz="1200">
                <a:latin typeface="+mj-lt"/>
              </a:rPr>
              <a:t>Konkretisera och motivera valda förflyttningar utifrån strategisk betydelse och värde för staden.</a:t>
            </a:r>
          </a:p>
          <a:p>
            <a:pPr marL="228600" indent="-228600">
              <a:spcAft>
                <a:spcPts val="600"/>
              </a:spcAft>
              <a:buFont typeface="+mj-lt"/>
              <a:buAutoNum type="arabicPeriod"/>
            </a:pPr>
            <a:r>
              <a:rPr lang="sv-SE" sz="1200" b="1">
                <a:latin typeface="+mj-lt"/>
              </a:rPr>
              <a:t>Vilka effekter ska våra prioriterade förflyttningar ge?</a:t>
            </a:r>
            <a:br>
              <a:rPr lang="sv-SE" sz="1200">
                <a:latin typeface="+mj-lt"/>
              </a:rPr>
            </a:br>
            <a:r>
              <a:rPr lang="sv-SE" sz="1200">
                <a:latin typeface="+mj-lt"/>
              </a:rPr>
              <a:t>Beskriv förväntade effekter på kort och lång sikt.</a:t>
            </a:r>
          </a:p>
        </p:txBody>
      </p:sp>
      <p:sp>
        <p:nvSpPr>
          <p:cNvPr id="5" name="Platshållare för text 1">
            <a:extLst>
              <a:ext uri="{FF2B5EF4-FFF2-40B4-BE49-F238E27FC236}">
                <a16:creationId xmlns:a16="http://schemas.microsoft.com/office/drawing/2014/main" id="{5FEA9768-83C8-479F-8860-11AE3F59E839}"/>
              </a:ext>
            </a:extLst>
          </p:cNvPr>
          <p:cNvSpPr txBox="1">
            <a:spLocks/>
          </p:cNvSpPr>
          <p:nvPr/>
        </p:nvSpPr>
        <p:spPr>
          <a:xfrm>
            <a:off x="943517" y="3988522"/>
            <a:ext cx="4719637" cy="1737362"/>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r>
              <a:rPr lang="sv-SE" sz="1200" b="1">
                <a:latin typeface="+mj-lt"/>
              </a:rPr>
              <a:t>🚀 Genomförandekraft och handlingsutrymme</a:t>
            </a:r>
          </a:p>
          <a:p>
            <a:pPr marL="228600" indent="-228600">
              <a:spcAft>
                <a:spcPts val="600"/>
              </a:spcAft>
              <a:buFont typeface="+mj-lt"/>
              <a:buAutoNum type="arabicPeriod"/>
            </a:pPr>
            <a:r>
              <a:rPr lang="sv-SE" sz="1200" b="1">
                <a:latin typeface="+mj-lt"/>
              </a:rPr>
              <a:t>Hur skapar vi handlingsutrymme för att åstadkomma förväntad effekt?</a:t>
            </a:r>
            <a:br>
              <a:rPr lang="sv-SE" sz="1200">
                <a:latin typeface="+mj-lt"/>
              </a:rPr>
            </a:br>
            <a:r>
              <a:rPr lang="sv-SE" sz="1200">
                <a:latin typeface="+mj-lt"/>
              </a:rPr>
              <a:t>Specificera hur innovation, samarbeten och beteendeförändringar möjliggör resultat.</a:t>
            </a:r>
          </a:p>
          <a:p>
            <a:pPr marL="228600" indent="-228600">
              <a:spcAft>
                <a:spcPts val="600"/>
              </a:spcAft>
              <a:buFont typeface="+mj-lt"/>
              <a:buAutoNum type="arabicPeriod"/>
            </a:pPr>
            <a:r>
              <a:rPr lang="sv-SE" sz="1200" b="1">
                <a:latin typeface="+mj-lt"/>
              </a:rPr>
              <a:t>Vilka är våra mest väsentliga milstolpar?</a:t>
            </a:r>
            <a:br>
              <a:rPr lang="sv-SE" sz="1200">
                <a:latin typeface="+mj-lt"/>
              </a:rPr>
            </a:br>
            <a:r>
              <a:rPr lang="sv-SE" sz="1200">
                <a:latin typeface="+mj-lt"/>
              </a:rPr>
              <a:t>Ange tidplan och viktiga "must-</a:t>
            </a:r>
            <a:r>
              <a:rPr lang="sv-SE" sz="1200" err="1">
                <a:latin typeface="+mj-lt"/>
              </a:rPr>
              <a:t>win</a:t>
            </a:r>
            <a:r>
              <a:rPr lang="sv-SE" sz="1200">
                <a:latin typeface="+mj-lt"/>
              </a:rPr>
              <a:t> </a:t>
            </a:r>
            <a:r>
              <a:rPr lang="sv-SE" sz="1200" err="1">
                <a:latin typeface="+mj-lt"/>
              </a:rPr>
              <a:t>battles</a:t>
            </a:r>
            <a:r>
              <a:rPr lang="sv-SE" sz="1200">
                <a:latin typeface="+mj-lt"/>
              </a:rPr>
              <a:t>".</a:t>
            </a:r>
          </a:p>
        </p:txBody>
      </p:sp>
      <p:sp>
        <p:nvSpPr>
          <p:cNvPr id="6" name="Platshållare för text 1">
            <a:extLst>
              <a:ext uri="{FF2B5EF4-FFF2-40B4-BE49-F238E27FC236}">
                <a16:creationId xmlns:a16="http://schemas.microsoft.com/office/drawing/2014/main" id="{D12E7B86-F870-BDBE-F130-AE9F77A8D659}"/>
              </a:ext>
            </a:extLst>
          </p:cNvPr>
          <p:cNvSpPr txBox="1">
            <a:spLocks/>
          </p:cNvSpPr>
          <p:nvPr/>
        </p:nvSpPr>
        <p:spPr>
          <a:xfrm>
            <a:off x="5846363" y="1861761"/>
            <a:ext cx="4719637" cy="1737362"/>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r>
              <a:rPr lang="sv-SE" sz="1200" b="1">
                <a:latin typeface="+mj-lt"/>
              </a:rPr>
              <a:t>📚 Lärande, uppföljning och effekthemtagning</a:t>
            </a:r>
          </a:p>
          <a:p>
            <a:pPr marL="228600" indent="-228600">
              <a:spcAft>
                <a:spcPts val="600"/>
              </a:spcAft>
              <a:buFont typeface="+mj-lt"/>
              <a:buAutoNum type="arabicPeriod"/>
            </a:pPr>
            <a:r>
              <a:rPr lang="sv-SE" sz="1200" b="1">
                <a:latin typeface="+mj-lt"/>
              </a:rPr>
              <a:t>Hur säkerställer vi det gemensamma lärandet i den funktionella ledningsgruppen?</a:t>
            </a:r>
            <a:br>
              <a:rPr lang="sv-SE" sz="1200">
                <a:latin typeface="+mj-lt"/>
              </a:rPr>
            </a:br>
            <a:r>
              <a:rPr lang="sv-SE" sz="1200">
                <a:latin typeface="+mj-lt"/>
              </a:rPr>
              <a:t>Beskriv metoder för att fånga och sprida lärdomar.</a:t>
            </a:r>
          </a:p>
          <a:p>
            <a:pPr marL="228600" indent="-228600">
              <a:spcAft>
                <a:spcPts val="600"/>
              </a:spcAft>
              <a:buFont typeface="+mj-lt"/>
              <a:buAutoNum type="arabicPeriod"/>
            </a:pPr>
            <a:r>
              <a:rPr lang="sv-SE" sz="1200" b="1">
                <a:latin typeface="+mj-lt"/>
              </a:rPr>
              <a:t>Hur kommer vi att följa upp och utvärdera arbetet samt dess effekter?</a:t>
            </a:r>
            <a:br>
              <a:rPr lang="sv-SE" sz="1200" b="1">
                <a:latin typeface="+mj-lt"/>
              </a:rPr>
            </a:br>
            <a:r>
              <a:rPr lang="sv-SE" sz="1200">
                <a:latin typeface="+mj-lt"/>
              </a:rPr>
              <a:t>Redogör för uppföljning, utvärdering och agerande på resultat.</a:t>
            </a:r>
          </a:p>
        </p:txBody>
      </p:sp>
    </p:spTree>
    <p:extLst>
      <p:ext uri="{BB962C8B-B14F-4D97-AF65-F5344CB8AC3E}">
        <p14:creationId xmlns:p14="http://schemas.microsoft.com/office/powerpoint/2010/main" val="23042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1A700-9846-0AB8-3AC9-BB2B3733E091}"/>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0ACCE60-3A77-63FC-92D2-8D14479A140C}"/>
              </a:ext>
            </a:extLst>
          </p:cNvPr>
          <p:cNvSpPr>
            <a:spLocks noGrp="1"/>
          </p:cNvSpPr>
          <p:nvPr>
            <p:ph type="body" sz="half" idx="2"/>
          </p:nvPr>
        </p:nvSpPr>
        <p:spPr>
          <a:xfrm>
            <a:off x="874713" y="1293950"/>
            <a:ext cx="9576883" cy="567811"/>
          </a:xfrm>
        </p:spPr>
        <p:txBody>
          <a:bodyPr vert="horz" wrap="square" lIns="0" tIns="288000" rIns="0" bIns="0" rtlCol="0" anchor="t">
            <a:spAutoFit/>
          </a:bodyPr>
          <a:lstStyle/>
          <a:p>
            <a:r>
              <a:rPr lang="sv-SE">
                <a:latin typeface="Helsingborg Sans"/>
                <a:ea typeface="Roboto Light"/>
                <a:cs typeface="Roboto Light"/>
              </a:rPr>
              <a:t>Välj ut och arbeta kring relevanta frågor för att komma framåt i er uppdragsbeskrivning</a:t>
            </a:r>
          </a:p>
        </p:txBody>
      </p:sp>
      <p:sp>
        <p:nvSpPr>
          <p:cNvPr id="3" name="Rubrik 2">
            <a:extLst>
              <a:ext uri="{FF2B5EF4-FFF2-40B4-BE49-F238E27FC236}">
                <a16:creationId xmlns:a16="http://schemas.microsoft.com/office/drawing/2014/main" id="{C87BC929-6311-7AA7-CC13-3960A1976C83}"/>
              </a:ext>
            </a:extLst>
          </p:cNvPr>
          <p:cNvSpPr>
            <a:spLocks noGrp="1"/>
          </p:cNvSpPr>
          <p:nvPr>
            <p:ph type="ctrTitle"/>
          </p:nvPr>
        </p:nvSpPr>
        <p:spPr/>
        <p:txBody>
          <a:bodyPr/>
          <a:lstStyle/>
          <a:p>
            <a:r>
              <a:rPr lang="sv-SE"/>
              <a:t>Dialogfrågor till uppdragsbeskrivning</a:t>
            </a:r>
          </a:p>
        </p:txBody>
      </p:sp>
      <p:sp>
        <p:nvSpPr>
          <p:cNvPr id="4" name="Platshållare för text 1">
            <a:extLst>
              <a:ext uri="{FF2B5EF4-FFF2-40B4-BE49-F238E27FC236}">
                <a16:creationId xmlns:a16="http://schemas.microsoft.com/office/drawing/2014/main" id="{BCE979AA-A7C6-816E-C042-CA1190D24420}"/>
              </a:ext>
            </a:extLst>
          </p:cNvPr>
          <p:cNvSpPr txBox="1">
            <a:spLocks/>
          </p:cNvSpPr>
          <p:nvPr/>
        </p:nvSpPr>
        <p:spPr>
          <a:xfrm>
            <a:off x="874713" y="2186505"/>
            <a:ext cx="4719637" cy="1706585"/>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Omfång och kontext</a:t>
            </a:r>
          </a:p>
          <a:p>
            <a:pPr marL="228600" indent="-228600">
              <a:buFont typeface="+mj-lt"/>
              <a:buAutoNum type="arabicPeriod"/>
            </a:pPr>
            <a:r>
              <a:rPr lang="sv-SE" sz="1200" b="1">
                <a:latin typeface="+mj-lt"/>
              </a:rPr>
              <a:t>Vilka verksamheter berörs av vårt uppdrag?</a:t>
            </a:r>
            <a:br>
              <a:rPr lang="sv-SE" sz="1200">
                <a:latin typeface="+mj-lt"/>
              </a:rPr>
            </a:br>
            <a:r>
              <a:rPr lang="sv-SE" sz="1200">
                <a:latin typeface="+mj-lt"/>
              </a:rPr>
              <a:t>Lista berörda verksamheter inom och utanför Helsingborgs stad.</a:t>
            </a:r>
          </a:p>
          <a:p>
            <a:pPr marL="228600" indent="-228600">
              <a:buFont typeface="+mj-lt"/>
              <a:buAutoNum type="arabicPeriod"/>
            </a:pPr>
            <a:r>
              <a:rPr lang="sv-SE" sz="1200" b="1">
                <a:latin typeface="+mj-lt"/>
              </a:rPr>
              <a:t>Vilka utgångspunkter har vi att förhålla oss till – och vilka kan vi utmana?</a:t>
            </a:r>
            <a:br>
              <a:rPr lang="sv-SE" sz="1200">
                <a:latin typeface="+mj-lt"/>
              </a:rPr>
            </a:br>
            <a:r>
              <a:rPr lang="sv-SE" sz="1200">
                <a:latin typeface="+mj-lt"/>
              </a:rPr>
              <a:t>Redovisa </a:t>
            </a:r>
            <a:r>
              <a:rPr lang="sv-SE" sz="1200" err="1">
                <a:latin typeface="+mj-lt"/>
              </a:rPr>
              <a:t>policies</a:t>
            </a:r>
            <a:r>
              <a:rPr lang="sv-SE" sz="1200">
                <a:latin typeface="+mj-lt"/>
              </a:rPr>
              <a:t>, riktlinjer och andra styrande dokument.</a:t>
            </a:r>
          </a:p>
        </p:txBody>
      </p:sp>
      <p:sp>
        <p:nvSpPr>
          <p:cNvPr id="5" name="Platshållare för text 1">
            <a:extLst>
              <a:ext uri="{FF2B5EF4-FFF2-40B4-BE49-F238E27FC236}">
                <a16:creationId xmlns:a16="http://schemas.microsoft.com/office/drawing/2014/main" id="{A3DE4BBF-3EAA-E479-A64C-76366E6C2FDA}"/>
              </a:ext>
            </a:extLst>
          </p:cNvPr>
          <p:cNvSpPr txBox="1">
            <a:spLocks/>
          </p:cNvSpPr>
          <p:nvPr/>
        </p:nvSpPr>
        <p:spPr>
          <a:xfrm>
            <a:off x="6096000" y="2186505"/>
            <a:ext cx="4719637" cy="2229805"/>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Roller, arbetsformer och struktur</a:t>
            </a:r>
          </a:p>
          <a:p>
            <a:pPr marL="228600" indent="-228600">
              <a:buFont typeface="+mj-lt"/>
              <a:buAutoNum type="arabicPeriod"/>
            </a:pPr>
            <a:r>
              <a:rPr lang="sv-SE" sz="1200" b="1">
                <a:latin typeface="+mj-lt"/>
              </a:rPr>
              <a:t>Vilka funktioner och kompetenser driver arbetet framåt?</a:t>
            </a:r>
            <a:br>
              <a:rPr lang="sv-SE" sz="1200" b="1">
                <a:latin typeface="+mj-lt"/>
              </a:rPr>
            </a:br>
            <a:r>
              <a:rPr lang="sv-SE" sz="1200">
                <a:latin typeface="+mj-lt"/>
              </a:rPr>
              <a:t>Beskriv sammansättning, kompetensbehov och nyckelfunktioner.</a:t>
            </a:r>
          </a:p>
          <a:p>
            <a:pPr marL="228600" indent="-228600">
              <a:buFont typeface="+mj-lt"/>
              <a:buAutoNum type="arabicPeriod"/>
            </a:pPr>
            <a:r>
              <a:rPr lang="sv-SE" sz="1200" b="1">
                <a:latin typeface="+mj-lt"/>
              </a:rPr>
              <a:t>Vilka är våra mest väsentliga arbetsformer?</a:t>
            </a:r>
            <a:br>
              <a:rPr lang="sv-SE" sz="1200" b="1">
                <a:latin typeface="+mj-lt"/>
              </a:rPr>
            </a:br>
            <a:r>
              <a:rPr lang="sv-SE" sz="1200">
                <a:latin typeface="+mj-lt"/>
              </a:rPr>
              <a:t>Beskriv arbetssätt, mötesformer och kommunikationsrutiner.</a:t>
            </a:r>
          </a:p>
          <a:p>
            <a:pPr marL="228600" indent="-228600">
              <a:buFont typeface="+mj-lt"/>
              <a:buAutoNum type="arabicPeriod"/>
            </a:pPr>
            <a:r>
              <a:rPr lang="sv-SE" sz="1200" b="1">
                <a:latin typeface="+mj-lt"/>
              </a:rPr>
              <a:t>Vilka utvecklingsgrupper/arbetsgrupper behöver vi för att leverera resultat?</a:t>
            </a:r>
            <a:br>
              <a:rPr lang="sv-SE" sz="1200" b="1">
                <a:latin typeface="+mj-lt"/>
              </a:rPr>
            </a:br>
            <a:r>
              <a:rPr lang="sv-SE" sz="1200">
                <a:latin typeface="+mj-lt"/>
              </a:rPr>
              <a:t>Specificera grupper, fokusområden, leveranser och tidsramar.</a:t>
            </a:r>
          </a:p>
        </p:txBody>
      </p:sp>
    </p:spTree>
    <p:extLst>
      <p:ext uri="{BB962C8B-B14F-4D97-AF65-F5344CB8AC3E}">
        <p14:creationId xmlns:p14="http://schemas.microsoft.com/office/powerpoint/2010/main" val="3008950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84370-17DD-4BCC-D6B9-395F2C7B04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1D556C-6866-A670-7D68-C3594804EF11}"/>
              </a:ext>
            </a:extLst>
          </p:cNvPr>
          <p:cNvSpPr>
            <a:spLocks noGrp="1"/>
          </p:cNvSpPr>
          <p:nvPr>
            <p:ph type="body" sz="half" idx="2"/>
          </p:nvPr>
        </p:nvSpPr>
        <p:spPr>
          <a:xfrm>
            <a:off x="874713" y="1981121"/>
            <a:ext cx="4419200" cy="4168797"/>
          </a:xfrm>
        </p:spPr>
        <p:txBody>
          <a:bodyPr vert="horz" wrap="square" lIns="0" tIns="288000" rIns="0" bIns="0" rtlCol="0" anchor="t">
            <a:spAutoFit/>
          </a:bodyPr>
          <a:lstStyle/>
          <a:p>
            <a:r>
              <a:rPr lang="sv-SE" sz="1200">
                <a:latin typeface="+mj-lt"/>
                <a:ea typeface="Roboto Light"/>
                <a:cs typeface="Roboto Light"/>
              </a:rPr>
              <a:t>Samordningsplanen summerar och identifierar det som ska göras, utifrån uppdragsbeskrivning och framåtriktad analys. </a:t>
            </a:r>
            <a:r>
              <a:rPr lang="sv-SE" sz="1200">
                <a:latin typeface="+mj-lt"/>
              </a:rPr>
              <a:t>En tydlig plan bidrar till att…..</a:t>
            </a:r>
          </a:p>
          <a:p>
            <a:pPr marL="171450" indent="-171450">
              <a:spcAft>
                <a:spcPts val="600"/>
              </a:spcAft>
              <a:buFont typeface="Arial" panose="020B0604020202020204" pitchFamily="34" charset="0"/>
              <a:buChar char="•"/>
            </a:pPr>
            <a:r>
              <a:rPr lang="sv-SE" sz="1200">
                <a:latin typeface="+mj-lt"/>
              </a:rPr>
              <a:t>Säkra gemensam bild av vad vi ska uppnå och hur vi gör det</a:t>
            </a:r>
          </a:p>
          <a:p>
            <a:pPr marL="171450" indent="-171450">
              <a:spcAft>
                <a:spcPts val="600"/>
              </a:spcAft>
              <a:buFont typeface="Arial" panose="020B0604020202020204" pitchFamily="34" charset="0"/>
              <a:buChar char="•"/>
            </a:pPr>
            <a:r>
              <a:rPr lang="sv-SE" sz="1200">
                <a:latin typeface="+mj-lt"/>
              </a:rPr>
              <a:t>Bryta ner stora komplexa förflyttningar i hanterbara steg</a:t>
            </a:r>
          </a:p>
          <a:p>
            <a:pPr marL="171450" indent="-171450">
              <a:spcAft>
                <a:spcPts val="600"/>
              </a:spcAft>
              <a:buFont typeface="Arial" panose="020B0604020202020204" pitchFamily="34" charset="0"/>
              <a:buChar char="•"/>
            </a:pPr>
            <a:r>
              <a:rPr lang="sv-SE" sz="1200">
                <a:latin typeface="+mj-lt"/>
              </a:rPr>
              <a:t>Identifiera och nyttja handlingsutrymme effektivt</a:t>
            </a:r>
          </a:p>
          <a:p>
            <a:pPr marL="171450" indent="-171450">
              <a:spcAft>
                <a:spcPts val="600"/>
              </a:spcAft>
              <a:buFont typeface="Arial" panose="020B0604020202020204" pitchFamily="34" charset="0"/>
              <a:buChar char="•"/>
            </a:pPr>
            <a:r>
              <a:rPr lang="sv-SE" sz="1200">
                <a:latin typeface="+mj-lt"/>
              </a:rPr>
              <a:t>Hantera osäkerheter och beroenden</a:t>
            </a:r>
          </a:p>
          <a:p>
            <a:pPr marL="171450" indent="-171450">
              <a:spcAft>
                <a:spcPts val="600"/>
              </a:spcAft>
              <a:buFont typeface="Arial" panose="020B0604020202020204" pitchFamily="34" charset="0"/>
              <a:buChar char="•"/>
            </a:pPr>
            <a:r>
              <a:rPr lang="sv-SE" sz="1200">
                <a:latin typeface="+mj-lt"/>
              </a:rPr>
              <a:t>Skapa förutsättningar att följa upp arbetet och följa framsteg</a:t>
            </a:r>
          </a:p>
          <a:p>
            <a:pPr marL="171450" indent="-171450">
              <a:spcAft>
                <a:spcPts val="600"/>
              </a:spcAft>
              <a:buFont typeface="Arial" panose="020B0604020202020204" pitchFamily="34" charset="0"/>
              <a:buChar char="•"/>
            </a:pPr>
            <a:r>
              <a:rPr lang="sv-SE" sz="1200">
                <a:latin typeface="+mj-lt"/>
              </a:rPr>
              <a:t>Säkra att rätt kompetens involveras och fördela ansvar</a:t>
            </a:r>
          </a:p>
          <a:p>
            <a:pPr>
              <a:spcAft>
                <a:spcPts val="600"/>
              </a:spcAft>
            </a:pPr>
            <a:endParaRPr lang="sv-SE" sz="1200">
              <a:latin typeface="+mj-lt"/>
              <a:ea typeface="Roboto Light"/>
              <a:cs typeface="Roboto Light"/>
            </a:endParaRPr>
          </a:p>
          <a:p>
            <a:pPr>
              <a:spcAft>
                <a:spcPts val="600"/>
              </a:spcAft>
            </a:pPr>
            <a:r>
              <a:rPr lang="sv-SE" sz="1200" b="1">
                <a:latin typeface="+mj-lt"/>
                <a:ea typeface="Roboto Light"/>
                <a:cs typeface="Roboto Light"/>
              </a:rPr>
              <a:t>Att tänka på</a:t>
            </a:r>
          </a:p>
          <a:p>
            <a:pPr marL="171450" indent="-171450">
              <a:spcAft>
                <a:spcPts val="600"/>
              </a:spcAft>
              <a:buFont typeface="Wingdings" panose="05000000000000000000" pitchFamily="2" charset="2"/>
              <a:buChar char="ü"/>
            </a:pPr>
            <a:r>
              <a:rPr lang="sv-SE" sz="1200">
                <a:solidFill>
                  <a:srgbClr val="1A355C"/>
                </a:solidFill>
                <a:latin typeface="+mj-lt"/>
              </a:rPr>
              <a:t>S</a:t>
            </a:r>
            <a:r>
              <a:rPr lang="sv-SE" sz="1200" b="0" i="0" u="none" strike="noStrike">
                <a:solidFill>
                  <a:srgbClr val="1A355C"/>
                </a:solidFill>
                <a:effectLst/>
                <a:latin typeface="+mj-lt"/>
              </a:rPr>
              <a:t>kapa spårbarhet mellan önskade effekter, behov av förflyttningar och aktiviteter</a:t>
            </a:r>
          </a:p>
          <a:p>
            <a:pPr marL="171450" indent="-171450">
              <a:spcAft>
                <a:spcPts val="600"/>
              </a:spcAft>
              <a:buFont typeface="Wingdings" panose="05000000000000000000" pitchFamily="2" charset="2"/>
              <a:buChar char="ü"/>
            </a:pPr>
            <a:r>
              <a:rPr lang="sv-SE" sz="1200">
                <a:solidFill>
                  <a:srgbClr val="1A355C"/>
                </a:solidFill>
                <a:latin typeface="+mj-lt"/>
                <a:ea typeface="Roboto Light"/>
                <a:cs typeface="Roboto Light"/>
              </a:rPr>
              <a:t>Ledningsgruppen har ett samordningsansvar och ska verka för att arbetet som sker i organisationen har ett helhetsperspektiv</a:t>
            </a:r>
            <a:endParaRPr lang="sv-SE" sz="1200">
              <a:latin typeface="+mj-lt"/>
              <a:ea typeface="Roboto Light"/>
              <a:cs typeface="Roboto Light"/>
            </a:endParaRPr>
          </a:p>
          <a:p>
            <a:endParaRPr lang="sv-SE" sz="1200">
              <a:latin typeface="helsin"/>
              <a:ea typeface="Roboto Light"/>
              <a:cs typeface="Roboto Light"/>
            </a:endParaRPr>
          </a:p>
        </p:txBody>
      </p:sp>
      <p:sp>
        <p:nvSpPr>
          <p:cNvPr id="3" name="Title 2">
            <a:extLst>
              <a:ext uri="{FF2B5EF4-FFF2-40B4-BE49-F238E27FC236}">
                <a16:creationId xmlns:a16="http://schemas.microsoft.com/office/drawing/2014/main" id="{5835C488-F87D-8AD3-2A50-95BD6DE81EC1}"/>
              </a:ext>
            </a:extLst>
          </p:cNvPr>
          <p:cNvSpPr>
            <a:spLocks noGrp="1"/>
          </p:cNvSpPr>
          <p:nvPr>
            <p:ph type="ctrTitle"/>
          </p:nvPr>
        </p:nvSpPr>
        <p:spPr>
          <a:xfrm>
            <a:off x="874712" y="873125"/>
            <a:ext cx="4897437" cy="1052596"/>
          </a:xfrm>
        </p:spPr>
        <p:txBody>
          <a:bodyPr/>
          <a:lstStyle/>
          <a:p>
            <a:r>
              <a:rPr lang="en-US" sz="3800"/>
              <a:t>Introduktion till </a:t>
            </a:r>
            <a:r>
              <a:rPr lang="en-US" sz="3800" err="1"/>
              <a:t>samordningsplan</a:t>
            </a:r>
            <a:endParaRPr lang="en-US" sz="3800"/>
          </a:p>
        </p:txBody>
      </p:sp>
      <p:pic>
        <p:nvPicPr>
          <p:cNvPr id="7" name="Platshållare för bild 6">
            <a:extLst>
              <a:ext uri="{FF2B5EF4-FFF2-40B4-BE49-F238E27FC236}">
                <a16:creationId xmlns:a16="http://schemas.microsoft.com/office/drawing/2014/main" id="{76C97217-8E4A-42FC-58F7-AF448D7403AC}"/>
              </a:ext>
            </a:extLst>
          </p:cNvPr>
          <p:cNvPicPr>
            <a:picLocks noGrp="1" noChangeAspect="1"/>
          </p:cNvPicPr>
          <p:nvPr>
            <p:ph type="pic" sz="quarter" idx="10"/>
          </p:nvPr>
        </p:nvPicPr>
        <p:blipFill>
          <a:blip r:embed="rId2"/>
          <a:srcRect l="15820" r="15820"/>
          <a:stretch>
            <a:fillRect/>
          </a:stretch>
        </p:blipFill>
        <p:spPr/>
      </p:pic>
    </p:spTree>
    <p:extLst>
      <p:ext uri="{BB962C8B-B14F-4D97-AF65-F5344CB8AC3E}">
        <p14:creationId xmlns:p14="http://schemas.microsoft.com/office/powerpoint/2010/main" val="182016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2C4D5-07B7-04ED-CAD0-BE6FCC47F015}"/>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7FEE96A-9599-78B2-12C7-3E382A6C2C22}"/>
              </a:ext>
            </a:extLst>
          </p:cNvPr>
          <p:cNvSpPr>
            <a:spLocks noGrp="1"/>
          </p:cNvSpPr>
          <p:nvPr>
            <p:ph type="body" sz="half" idx="2"/>
          </p:nvPr>
        </p:nvSpPr>
        <p:spPr>
          <a:xfrm>
            <a:off x="874713" y="1293950"/>
            <a:ext cx="9576883" cy="567811"/>
          </a:xfrm>
        </p:spPr>
        <p:txBody>
          <a:bodyPr vert="horz" wrap="square" lIns="0" tIns="288000" rIns="0" bIns="0" rtlCol="0" anchor="t">
            <a:spAutoFit/>
          </a:bodyPr>
          <a:lstStyle/>
          <a:p>
            <a:r>
              <a:rPr lang="sv-SE">
                <a:latin typeface="Helsingborg Sans"/>
                <a:ea typeface="Roboto Light"/>
                <a:cs typeface="Roboto Light"/>
              </a:rPr>
              <a:t>Välj ut och arbeta kring relevanta frågor för att komma framåt med er samordningsplan</a:t>
            </a:r>
          </a:p>
        </p:txBody>
      </p:sp>
      <p:sp>
        <p:nvSpPr>
          <p:cNvPr id="3" name="Rubrik 2">
            <a:extLst>
              <a:ext uri="{FF2B5EF4-FFF2-40B4-BE49-F238E27FC236}">
                <a16:creationId xmlns:a16="http://schemas.microsoft.com/office/drawing/2014/main" id="{60CDB85F-CA10-86BA-4D90-86D9D02FB08F}"/>
              </a:ext>
            </a:extLst>
          </p:cNvPr>
          <p:cNvSpPr>
            <a:spLocks noGrp="1"/>
          </p:cNvSpPr>
          <p:nvPr>
            <p:ph type="ctrTitle"/>
          </p:nvPr>
        </p:nvSpPr>
        <p:spPr/>
        <p:txBody>
          <a:bodyPr/>
          <a:lstStyle/>
          <a:p>
            <a:r>
              <a:rPr lang="sv-SE"/>
              <a:t>Dialogfrågor till samordningsplan</a:t>
            </a:r>
          </a:p>
        </p:txBody>
      </p:sp>
      <p:sp>
        <p:nvSpPr>
          <p:cNvPr id="4" name="Platshållare för text 1">
            <a:extLst>
              <a:ext uri="{FF2B5EF4-FFF2-40B4-BE49-F238E27FC236}">
                <a16:creationId xmlns:a16="http://schemas.microsoft.com/office/drawing/2014/main" id="{A2B3CA7B-26D1-F6AC-9C0F-311B5DC89511}"/>
              </a:ext>
            </a:extLst>
          </p:cNvPr>
          <p:cNvSpPr txBox="1">
            <a:spLocks/>
          </p:cNvSpPr>
          <p:nvPr/>
        </p:nvSpPr>
        <p:spPr>
          <a:xfrm>
            <a:off x="874713" y="2094050"/>
            <a:ext cx="4592637" cy="2414471"/>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Samordning och beroenden</a:t>
            </a:r>
          </a:p>
          <a:p>
            <a:pPr marL="228600" indent="-228600">
              <a:spcAft>
                <a:spcPts val="600"/>
              </a:spcAft>
              <a:buFont typeface="+mj-lt"/>
              <a:buAutoNum type="arabicPeriod"/>
            </a:pPr>
            <a:r>
              <a:rPr lang="sv-SE" sz="1200">
                <a:latin typeface="+mj-lt"/>
              </a:rPr>
              <a:t>Inom vilka förflyttningar finns särskilt stora behov av samordning mellan områden/frågor?</a:t>
            </a:r>
          </a:p>
          <a:p>
            <a:pPr marL="228600" indent="-228600">
              <a:spcAft>
                <a:spcPts val="600"/>
              </a:spcAft>
              <a:buFont typeface="+mj-lt"/>
              <a:buAutoNum type="arabicPeriod"/>
            </a:pPr>
            <a:r>
              <a:rPr lang="sv-SE" sz="1200">
                <a:latin typeface="+mj-lt"/>
              </a:rPr>
              <a:t>Vilka beroenden finns mellan förflyttningar, områden och frågor?</a:t>
            </a:r>
          </a:p>
          <a:p>
            <a:pPr marL="228600" indent="-228600">
              <a:spcAft>
                <a:spcPts val="600"/>
              </a:spcAft>
              <a:buFont typeface="+mj-lt"/>
              <a:buAutoNum type="arabicPeriod"/>
            </a:pPr>
            <a:r>
              <a:rPr lang="sv-SE" sz="1200">
                <a:latin typeface="+mj-lt"/>
              </a:rPr>
              <a:t>Finns det beroenden till andra funktionella ledningsgruppers uppdrag eller andra pågående initiativ?</a:t>
            </a:r>
          </a:p>
          <a:p>
            <a:pPr marL="228600" indent="-228600">
              <a:spcAft>
                <a:spcPts val="600"/>
              </a:spcAft>
              <a:buFont typeface="+mj-lt"/>
              <a:buAutoNum type="arabicPeriod"/>
            </a:pPr>
            <a:r>
              <a:rPr lang="sv-SE" sz="1200">
                <a:latin typeface="+mj-lt"/>
              </a:rPr>
              <a:t>Finns det omständigheter, i omvärlden eller internt, som påverkar hur eller i vilken ordning vi lägger upp arbetet?</a:t>
            </a:r>
          </a:p>
          <a:p>
            <a:pPr>
              <a:spcAft>
                <a:spcPts val="600"/>
              </a:spcAft>
            </a:pPr>
            <a:endParaRPr lang="sv-SE" sz="1200">
              <a:latin typeface="+mj-lt"/>
            </a:endParaRPr>
          </a:p>
        </p:txBody>
      </p:sp>
      <p:sp>
        <p:nvSpPr>
          <p:cNvPr id="17" name="Platshållare för text 1">
            <a:extLst>
              <a:ext uri="{FF2B5EF4-FFF2-40B4-BE49-F238E27FC236}">
                <a16:creationId xmlns:a16="http://schemas.microsoft.com/office/drawing/2014/main" id="{2CC8E299-318B-3071-5BC0-2BFFE21F3938}"/>
              </a:ext>
            </a:extLst>
          </p:cNvPr>
          <p:cNvSpPr txBox="1">
            <a:spLocks/>
          </p:cNvSpPr>
          <p:nvPr/>
        </p:nvSpPr>
        <p:spPr>
          <a:xfrm>
            <a:off x="6253163" y="2094050"/>
            <a:ext cx="4592637" cy="2152861"/>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Handlingsutrymme, resurser och kompetens</a:t>
            </a:r>
          </a:p>
          <a:p>
            <a:pPr marL="228600" indent="-228600">
              <a:spcAft>
                <a:spcPts val="600"/>
              </a:spcAft>
              <a:buFont typeface="+mj-lt"/>
              <a:buAutoNum type="arabicPeriod"/>
            </a:pPr>
            <a:r>
              <a:rPr lang="sv-SE" sz="1200">
                <a:latin typeface="+mj-lt"/>
              </a:rPr>
              <a:t>Hur använder vi vårt handlingsutrymme på ett klokt sätt?</a:t>
            </a:r>
          </a:p>
          <a:p>
            <a:pPr marL="228600" indent="-228600">
              <a:spcAft>
                <a:spcPts val="600"/>
              </a:spcAft>
              <a:buFont typeface="+mj-lt"/>
              <a:buAutoNum type="arabicPeriod"/>
            </a:pPr>
            <a:r>
              <a:rPr lang="sv-SE" sz="1200">
                <a:latin typeface="+mj-lt"/>
              </a:rPr>
              <a:t>Hur kan vi använda eventuella ”</a:t>
            </a:r>
            <a:r>
              <a:rPr lang="sv-SE" sz="1200" err="1">
                <a:latin typeface="+mj-lt"/>
              </a:rPr>
              <a:t>quick-wins</a:t>
            </a:r>
            <a:r>
              <a:rPr lang="sv-SE" sz="1200">
                <a:latin typeface="+mj-lt"/>
              </a:rPr>
              <a:t>” som kan ge oss </a:t>
            </a:r>
            <a:r>
              <a:rPr lang="sv-SE" sz="1200" err="1">
                <a:latin typeface="+mj-lt"/>
              </a:rPr>
              <a:t>momentum</a:t>
            </a:r>
            <a:r>
              <a:rPr lang="sv-SE" sz="1200">
                <a:latin typeface="+mj-lt"/>
              </a:rPr>
              <a:t> i våra förflyttningar?</a:t>
            </a:r>
          </a:p>
          <a:p>
            <a:pPr marL="228600" indent="-228600">
              <a:spcAft>
                <a:spcPts val="600"/>
              </a:spcAft>
              <a:buFont typeface="+mj-lt"/>
              <a:buAutoNum type="arabicPeriod"/>
            </a:pPr>
            <a:r>
              <a:rPr lang="sv-SE" sz="1200">
                <a:latin typeface="+mj-lt"/>
              </a:rPr>
              <a:t>Vilka kompetenser är vi beroende av för att lyckas med önskad förflyttning – och var finns dessa kompetenser?</a:t>
            </a:r>
          </a:p>
          <a:p>
            <a:pPr marL="228600" indent="-228600">
              <a:spcAft>
                <a:spcPts val="600"/>
              </a:spcAft>
              <a:buFont typeface="+mj-lt"/>
              <a:buAutoNum type="arabicPeriod"/>
            </a:pPr>
            <a:r>
              <a:rPr lang="sv-SE" sz="1200">
                <a:latin typeface="+mj-lt"/>
              </a:rPr>
              <a:t>Ligger frågorna inom ramen för den egna förvaltningens eller bolagets uppdrag?</a:t>
            </a:r>
          </a:p>
        </p:txBody>
      </p:sp>
    </p:spTree>
    <p:extLst>
      <p:ext uri="{BB962C8B-B14F-4D97-AF65-F5344CB8AC3E}">
        <p14:creationId xmlns:p14="http://schemas.microsoft.com/office/powerpoint/2010/main" val="469467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C5525-073A-FF25-9D16-EAA89AF3BF87}"/>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4B8D232-329B-A997-2D33-B61BAA639229}"/>
              </a:ext>
            </a:extLst>
          </p:cNvPr>
          <p:cNvSpPr>
            <a:spLocks noGrp="1"/>
          </p:cNvSpPr>
          <p:nvPr>
            <p:ph type="body" sz="half" idx="2"/>
          </p:nvPr>
        </p:nvSpPr>
        <p:spPr>
          <a:xfrm>
            <a:off x="874713" y="1293950"/>
            <a:ext cx="9576883" cy="567811"/>
          </a:xfrm>
        </p:spPr>
        <p:txBody>
          <a:bodyPr vert="horz" wrap="square" lIns="0" tIns="288000" rIns="0" bIns="0" rtlCol="0" anchor="t">
            <a:spAutoFit/>
          </a:bodyPr>
          <a:lstStyle/>
          <a:p>
            <a:r>
              <a:rPr lang="sv-SE">
                <a:latin typeface="+mj-lt"/>
                <a:ea typeface="Roboto Light"/>
                <a:cs typeface="Roboto Light"/>
              </a:rPr>
              <a:t>Välj ut och arbeta kring utvalda frågor för att komma framåt med er samordningsplan</a:t>
            </a:r>
          </a:p>
        </p:txBody>
      </p:sp>
      <p:sp>
        <p:nvSpPr>
          <p:cNvPr id="3" name="Rubrik 2">
            <a:extLst>
              <a:ext uri="{FF2B5EF4-FFF2-40B4-BE49-F238E27FC236}">
                <a16:creationId xmlns:a16="http://schemas.microsoft.com/office/drawing/2014/main" id="{21B85E89-5D00-A83A-2DC4-02813E03F631}"/>
              </a:ext>
            </a:extLst>
          </p:cNvPr>
          <p:cNvSpPr>
            <a:spLocks noGrp="1"/>
          </p:cNvSpPr>
          <p:nvPr>
            <p:ph type="ctrTitle"/>
          </p:nvPr>
        </p:nvSpPr>
        <p:spPr/>
        <p:txBody>
          <a:bodyPr/>
          <a:lstStyle/>
          <a:p>
            <a:r>
              <a:rPr lang="sv-SE"/>
              <a:t>Dialogfrågor till samordningsplan</a:t>
            </a:r>
          </a:p>
        </p:txBody>
      </p:sp>
      <p:sp>
        <p:nvSpPr>
          <p:cNvPr id="4" name="Platshållare för text 1">
            <a:extLst>
              <a:ext uri="{FF2B5EF4-FFF2-40B4-BE49-F238E27FC236}">
                <a16:creationId xmlns:a16="http://schemas.microsoft.com/office/drawing/2014/main" id="{6AE7D2A0-BD13-F5B5-D849-4A7A92AD68EA}"/>
              </a:ext>
            </a:extLst>
          </p:cNvPr>
          <p:cNvSpPr txBox="1">
            <a:spLocks/>
          </p:cNvSpPr>
          <p:nvPr/>
        </p:nvSpPr>
        <p:spPr>
          <a:xfrm>
            <a:off x="874713" y="2094050"/>
            <a:ext cx="4592637" cy="1860473"/>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Prioritering och konkretisering</a:t>
            </a:r>
          </a:p>
          <a:p>
            <a:pPr marL="228600" indent="-228600">
              <a:spcAft>
                <a:spcPts val="600"/>
              </a:spcAft>
              <a:buFont typeface="+mj-lt"/>
              <a:buAutoNum type="arabicPeriod"/>
            </a:pPr>
            <a:r>
              <a:rPr lang="sv-SE" sz="1200">
                <a:latin typeface="+mj-lt"/>
              </a:rPr>
              <a:t>I vilken ordning tar vi oss an frågorna?</a:t>
            </a:r>
          </a:p>
          <a:p>
            <a:pPr marL="228600" indent="-228600">
              <a:spcAft>
                <a:spcPts val="600"/>
              </a:spcAft>
              <a:buFont typeface="+mj-lt"/>
              <a:buAutoNum type="arabicPeriod"/>
            </a:pPr>
            <a:r>
              <a:rPr lang="sv-SE" sz="1200">
                <a:latin typeface="+mj-lt"/>
              </a:rPr>
              <a:t>Vilka behöver involveras?</a:t>
            </a:r>
          </a:p>
          <a:p>
            <a:pPr marL="228600" indent="-228600">
              <a:spcAft>
                <a:spcPts val="600"/>
              </a:spcAft>
              <a:buFont typeface="+mj-lt"/>
              <a:buAutoNum type="arabicPeriod"/>
            </a:pPr>
            <a:r>
              <a:rPr lang="sv-SE" sz="1200">
                <a:latin typeface="+mj-lt"/>
              </a:rPr>
              <a:t>Hur tar vi oss an frågorna?</a:t>
            </a:r>
          </a:p>
          <a:p>
            <a:pPr marL="228600" indent="-228600">
              <a:spcAft>
                <a:spcPts val="600"/>
              </a:spcAft>
              <a:buFont typeface="+mj-lt"/>
              <a:buAutoNum type="arabicPeriod"/>
            </a:pPr>
            <a:r>
              <a:rPr lang="sv-SE" sz="1200">
                <a:latin typeface="+mj-lt"/>
              </a:rPr>
              <a:t>Hur följer vi upp arbetet?</a:t>
            </a:r>
          </a:p>
          <a:p>
            <a:pPr>
              <a:spcAft>
                <a:spcPts val="600"/>
              </a:spcAft>
            </a:pPr>
            <a:endParaRPr lang="sv-SE" sz="1200">
              <a:latin typeface="+mj-lt"/>
            </a:endParaRPr>
          </a:p>
        </p:txBody>
      </p:sp>
      <p:sp>
        <p:nvSpPr>
          <p:cNvPr id="17" name="Platshållare för text 1">
            <a:extLst>
              <a:ext uri="{FF2B5EF4-FFF2-40B4-BE49-F238E27FC236}">
                <a16:creationId xmlns:a16="http://schemas.microsoft.com/office/drawing/2014/main" id="{EED3A7A2-0016-AF7D-47FA-E4923156260E}"/>
              </a:ext>
            </a:extLst>
          </p:cNvPr>
          <p:cNvSpPr txBox="1">
            <a:spLocks/>
          </p:cNvSpPr>
          <p:nvPr/>
        </p:nvSpPr>
        <p:spPr>
          <a:xfrm>
            <a:off x="6253163" y="2094050"/>
            <a:ext cx="4592637" cy="2152861"/>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1200" b="1">
                <a:latin typeface="+mj-lt"/>
              </a:rPr>
              <a:t>👥 Forum och utvecklingsgrupper</a:t>
            </a:r>
          </a:p>
          <a:p>
            <a:pPr marL="228600" indent="-228600">
              <a:spcAft>
                <a:spcPts val="600"/>
              </a:spcAft>
              <a:buFont typeface="+mj-lt"/>
              <a:buAutoNum type="arabicPeriod"/>
            </a:pPr>
            <a:r>
              <a:rPr lang="sv-SE" sz="1200">
                <a:latin typeface="+mj-lt"/>
              </a:rPr>
              <a:t>Finns det behov att tillsätta utvecklings-/arbetsgrupper för att leverera på samordningsuppdraget?</a:t>
            </a:r>
          </a:p>
          <a:p>
            <a:pPr marL="228600" indent="-228600">
              <a:spcAft>
                <a:spcPts val="600"/>
              </a:spcAft>
              <a:buFont typeface="+mj-lt"/>
              <a:buAutoNum type="arabicPeriod"/>
            </a:pPr>
            <a:r>
              <a:rPr lang="sv-SE" sz="1200">
                <a:latin typeface="+mj-lt"/>
              </a:rPr>
              <a:t>Finns det befintliga forum/grupperingar som kan integreras i arbetet? Vilket </a:t>
            </a:r>
            <a:r>
              <a:rPr lang="sv-SE" sz="1200" err="1">
                <a:latin typeface="+mj-lt"/>
              </a:rPr>
              <a:t>scope</a:t>
            </a:r>
            <a:r>
              <a:rPr lang="sv-SE" sz="1200">
                <a:latin typeface="+mj-lt"/>
              </a:rPr>
              <a:t> bör de ha?</a:t>
            </a:r>
          </a:p>
          <a:p>
            <a:pPr marL="228600" indent="-228600">
              <a:spcAft>
                <a:spcPts val="600"/>
              </a:spcAft>
              <a:buFont typeface="+mj-lt"/>
              <a:buAutoNum type="arabicPeriod"/>
            </a:pPr>
            <a:r>
              <a:rPr lang="sv-SE" sz="1200">
                <a:latin typeface="+mj-lt"/>
              </a:rPr>
              <a:t>Finns det forum/grupperingar vars uppdrag behöver utvecklas?</a:t>
            </a:r>
          </a:p>
          <a:p>
            <a:pPr marL="228600" indent="-228600">
              <a:spcAft>
                <a:spcPts val="600"/>
              </a:spcAft>
              <a:buFont typeface="+mj-lt"/>
              <a:buAutoNum type="arabicPeriod"/>
            </a:pPr>
            <a:r>
              <a:rPr lang="sv-SE" sz="1200">
                <a:latin typeface="+mj-lt"/>
              </a:rPr>
              <a:t>Finns det forum/grupperingar som bör avvecklas för att undvika dubbelarbete?</a:t>
            </a:r>
          </a:p>
        </p:txBody>
      </p:sp>
    </p:spTree>
    <p:extLst>
      <p:ext uri="{BB962C8B-B14F-4D97-AF65-F5344CB8AC3E}">
        <p14:creationId xmlns:p14="http://schemas.microsoft.com/office/powerpoint/2010/main" val="214413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8E038048-C659-930C-A57D-4BD496E81672}"/>
              </a:ext>
            </a:extLst>
          </p:cNvPr>
          <p:cNvSpPr>
            <a:spLocks noGrp="1"/>
          </p:cNvSpPr>
          <p:nvPr>
            <p:ph idx="11"/>
          </p:nvPr>
        </p:nvSpPr>
        <p:spPr/>
        <p:txBody>
          <a:bodyPr/>
          <a:lstStyle/>
          <a:p>
            <a:endParaRPr lang="sv-SE" sz="1200"/>
          </a:p>
        </p:txBody>
      </p:sp>
      <p:sp>
        <p:nvSpPr>
          <p:cNvPr id="4" name="Rubrik 3">
            <a:extLst>
              <a:ext uri="{FF2B5EF4-FFF2-40B4-BE49-F238E27FC236}">
                <a16:creationId xmlns:a16="http://schemas.microsoft.com/office/drawing/2014/main" id="{5D7C7F00-8D73-0FD3-D932-ACAAD0BD7E53}"/>
              </a:ext>
            </a:extLst>
          </p:cNvPr>
          <p:cNvSpPr>
            <a:spLocks noGrp="1"/>
          </p:cNvSpPr>
          <p:nvPr>
            <p:ph type="title"/>
          </p:nvPr>
        </p:nvSpPr>
        <p:spPr>
          <a:xfrm>
            <a:off x="874713" y="1039325"/>
            <a:ext cx="10515600" cy="387798"/>
          </a:xfrm>
        </p:spPr>
        <p:txBody>
          <a:bodyPr/>
          <a:lstStyle/>
          <a:p>
            <a:r>
              <a:rPr lang="sv-SE" sz="2800"/>
              <a:t>Mall för samordningsplan* (exempel**)</a:t>
            </a:r>
          </a:p>
        </p:txBody>
      </p:sp>
      <p:graphicFrame>
        <p:nvGraphicFramePr>
          <p:cNvPr id="5" name="Tabell 4">
            <a:extLst>
              <a:ext uri="{FF2B5EF4-FFF2-40B4-BE49-F238E27FC236}">
                <a16:creationId xmlns:a16="http://schemas.microsoft.com/office/drawing/2014/main" id="{CD81DE42-ACD7-D5C9-2FB8-25345ACB84E3}"/>
              </a:ext>
            </a:extLst>
          </p:cNvPr>
          <p:cNvGraphicFramePr>
            <a:graphicFrameLocks noGrp="1"/>
          </p:cNvGraphicFramePr>
          <p:nvPr>
            <p:extLst>
              <p:ext uri="{D42A27DB-BD31-4B8C-83A1-F6EECF244321}">
                <p14:modId xmlns:p14="http://schemas.microsoft.com/office/powerpoint/2010/main" val="3757386129"/>
              </p:ext>
            </p:extLst>
          </p:nvPr>
        </p:nvGraphicFramePr>
        <p:xfrm>
          <a:off x="874713" y="1573306"/>
          <a:ext cx="10583860" cy="3281592"/>
        </p:xfrm>
        <a:graphic>
          <a:graphicData uri="http://schemas.openxmlformats.org/drawingml/2006/table">
            <a:tbl>
              <a:tblPr firstRow="1" bandRow="1">
                <a:tableStyleId>{5C22544A-7EE6-4342-B048-85BDC9FD1C3A}</a:tableStyleId>
              </a:tblPr>
              <a:tblGrid>
                <a:gridCol w="1511980">
                  <a:extLst>
                    <a:ext uri="{9D8B030D-6E8A-4147-A177-3AD203B41FA5}">
                      <a16:colId xmlns:a16="http://schemas.microsoft.com/office/drawing/2014/main" val="3029390371"/>
                    </a:ext>
                  </a:extLst>
                </a:gridCol>
                <a:gridCol w="1511980">
                  <a:extLst>
                    <a:ext uri="{9D8B030D-6E8A-4147-A177-3AD203B41FA5}">
                      <a16:colId xmlns:a16="http://schemas.microsoft.com/office/drawing/2014/main" val="1362885663"/>
                    </a:ext>
                  </a:extLst>
                </a:gridCol>
                <a:gridCol w="1511980">
                  <a:extLst>
                    <a:ext uri="{9D8B030D-6E8A-4147-A177-3AD203B41FA5}">
                      <a16:colId xmlns:a16="http://schemas.microsoft.com/office/drawing/2014/main" val="898060520"/>
                    </a:ext>
                  </a:extLst>
                </a:gridCol>
                <a:gridCol w="1511980">
                  <a:extLst>
                    <a:ext uri="{9D8B030D-6E8A-4147-A177-3AD203B41FA5}">
                      <a16:colId xmlns:a16="http://schemas.microsoft.com/office/drawing/2014/main" val="3191170559"/>
                    </a:ext>
                  </a:extLst>
                </a:gridCol>
                <a:gridCol w="1511980">
                  <a:extLst>
                    <a:ext uri="{9D8B030D-6E8A-4147-A177-3AD203B41FA5}">
                      <a16:colId xmlns:a16="http://schemas.microsoft.com/office/drawing/2014/main" val="250626785"/>
                    </a:ext>
                  </a:extLst>
                </a:gridCol>
                <a:gridCol w="1511980">
                  <a:extLst>
                    <a:ext uri="{9D8B030D-6E8A-4147-A177-3AD203B41FA5}">
                      <a16:colId xmlns:a16="http://schemas.microsoft.com/office/drawing/2014/main" val="1009261902"/>
                    </a:ext>
                  </a:extLst>
                </a:gridCol>
                <a:gridCol w="1511980">
                  <a:extLst>
                    <a:ext uri="{9D8B030D-6E8A-4147-A177-3AD203B41FA5}">
                      <a16:colId xmlns:a16="http://schemas.microsoft.com/office/drawing/2014/main" val="3239176433"/>
                    </a:ext>
                  </a:extLst>
                </a:gridCol>
              </a:tblGrid>
              <a:tr h="455519">
                <a:tc>
                  <a:txBody>
                    <a:bodyPr/>
                    <a:lstStyle/>
                    <a:p>
                      <a:r>
                        <a:rPr lang="sv-SE" sz="1200"/>
                        <a:t>Önskade effekter och värde</a:t>
                      </a:r>
                    </a:p>
                  </a:txBody>
                  <a:tcPr/>
                </a:tc>
                <a:tc>
                  <a:txBody>
                    <a:bodyPr/>
                    <a:lstStyle/>
                    <a:p>
                      <a:r>
                        <a:rPr lang="sv-SE" sz="1200"/>
                        <a:t>Identifierade förflyttningar</a:t>
                      </a:r>
                    </a:p>
                  </a:txBody>
                  <a:tcPr/>
                </a:tc>
                <a:tc>
                  <a:txBody>
                    <a:bodyPr/>
                    <a:lstStyle/>
                    <a:p>
                      <a:r>
                        <a:rPr lang="sv-SE" sz="1200"/>
                        <a:t>Vem har </a:t>
                      </a:r>
                      <a:r>
                        <a:rPr lang="sv-SE" sz="1200" err="1"/>
                        <a:t>lead</a:t>
                      </a:r>
                      <a:r>
                        <a:rPr lang="sv-SE" sz="1200"/>
                        <a:t> i samordningen?</a:t>
                      </a:r>
                    </a:p>
                  </a:txBody>
                  <a:tcPr/>
                </a:tc>
                <a:tc>
                  <a:txBody>
                    <a:bodyPr/>
                    <a:lstStyle/>
                    <a:p>
                      <a:r>
                        <a:rPr lang="sv-SE" sz="1200"/>
                        <a:t>Former för uppföljning</a:t>
                      </a:r>
                    </a:p>
                  </a:txBody>
                  <a:tcPr/>
                </a:tc>
                <a:tc>
                  <a:txBody>
                    <a:bodyPr/>
                    <a:lstStyle/>
                    <a:p>
                      <a:r>
                        <a:rPr lang="sv-SE" sz="1200"/>
                        <a:t>Initiativ - Pågående &amp; planerat arbete</a:t>
                      </a:r>
                    </a:p>
                  </a:txBody>
                  <a:tcPr/>
                </a:tc>
                <a:tc>
                  <a:txBody>
                    <a:bodyPr/>
                    <a:lstStyle/>
                    <a:p>
                      <a:r>
                        <a:rPr lang="sv-SE" sz="1200"/>
                        <a:t>Involverade</a:t>
                      </a:r>
                      <a:endParaRPr lang="sv-SE" sz="1050"/>
                    </a:p>
                  </a:txBody>
                  <a:tcPr/>
                </a:tc>
                <a:tc>
                  <a:txBody>
                    <a:bodyPr/>
                    <a:lstStyle/>
                    <a:p>
                      <a:r>
                        <a:rPr lang="sv-SE" sz="1200"/>
                        <a:t>Start- och slutdatum</a:t>
                      </a:r>
                    </a:p>
                  </a:txBody>
                  <a:tcPr/>
                </a:tc>
                <a:extLst>
                  <a:ext uri="{0D108BD9-81ED-4DB2-BD59-A6C34878D82A}">
                    <a16:rowId xmlns:a16="http://schemas.microsoft.com/office/drawing/2014/main" val="2881410515"/>
                  </a:ext>
                </a:extLst>
              </a:tr>
              <a:tr h="656984">
                <a:tc rowSpan="5">
                  <a:txBody>
                    <a:bodyPr/>
                    <a:lstStyle/>
                    <a:p>
                      <a:r>
                        <a:rPr lang="sv-SE" sz="1100" i="1"/>
                        <a:t>Effekt 1</a:t>
                      </a:r>
                    </a:p>
                  </a:txBody>
                  <a:tcPr/>
                </a:tc>
                <a:tc rowSpan="3">
                  <a:txBody>
                    <a:bodyPr/>
                    <a:lstStyle/>
                    <a:p>
                      <a:r>
                        <a:rPr lang="sv-SE" sz="1100" i="1"/>
                        <a:t>Förflyttning 1</a:t>
                      </a:r>
                    </a:p>
                  </a:txBody>
                  <a:tcPr/>
                </a:tc>
                <a:tc rowSpan="3">
                  <a:txBody>
                    <a:bodyPr/>
                    <a:lstStyle/>
                    <a:p>
                      <a:r>
                        <a:rPr lang="sv-SE" sz="1100" i="1"/>
                        <a:t>Förvaltning A</a:t>
                      </a:r>
                    </a:p>
                  </a:txBody>
                  <a:tcPr/>
                </a:tc>
                <a:tc rowSpan="3">
                  <a:txBody>
                    <a:bodyPr/>
                    <a:lstStyle/>
                    <a:p>
                      <a:r>
                        <a:rPr lang="sv-SE" sz="1100" i="1"/>
                        <a:t>…</a:t>
                      </a:r>
                    </a:p>
                  </a:txBody>
                  <a:tcPr/>
                </a:tc>
                <a:tc>
                  <a:txBody>
                    <a:bodyPr/>
                    <a:lstStyle/>
                    <a:p>
                      <a:r>
                        <a:rPr lang="sv-SE" sz="1100" i="1"/>
                        <a:t>Projekt X</a:t>
                      </a:r>
                    </a:p>
                  </a:txBody>
                  <a:tcPr/>
                </a:tc>
                <a:tc>
                  <a:txBody>
                    <a:bodyPr/>
                    <a:lstStyle/>
                    <a:p>
                      <a:r>
                        <a:rPr lang="sv-SE" sz="1100" i="1"/>
                        <a:t>Förvaltning A, Förvaltning B,  Bolag A deltar i projektet</a:t>
                      </a:r>
                    </a:p>
                  </a:txBody>
                  <a:tcPr/>
                </a:tc>
                <a:tc>
                  <a:txBody>
                    <a:bodyPr/>
                    <a:lstStyle/>
                    <a:p>
                      <a:r>
                        <a:rPr lang="sv-SE" sz="1100" i="1" err="1"/>
                        <a:t>xx-xx-xx</a:t>
                      </a:r>
                      <a:r>
                        <a:rPr lang="sv-SE" sz="1100" i="1"/>
                        <a:t> till  </a:t>
                      </a:r>
                      <a:r>
                        <a:rPr lang="sv-SE" sz="1100" i="1" err="1"/>
                        <a:t>xx-xx-xx</a:t>
                      </a:r>
                      <a:endParaRPr lang="sv-SE" sz="1100" i="1"/>
                    </a:p>
                  </a:txBody>
                  <a:tcPr/>
                </a:tc>
                <a:extLst>
                  <a:ext uri="{0D108BD9-81ED-4DB2-BD59-A6C34878D82A}">
                    <a16:rowId xmlns:a16="http://schemas.microsoft.com/office/drawing/2014/main" val="3991161773"/>
                  </a:ext>
                </a:extLst>
              </a:tr>
              <a:tr h="328492">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r>
                        <a:rPr lang="sv-SE" sz="1100" i="1"/>
                        <a:t>Nya arbetssätt för Y</a:t>
                      </a:r>
                    </a:p>
                  </a:txBody>
                  <a:tcPr/>
                </a:tc>
                <a:tc>
                  <a:txBody>
                    <a:bodyPr/>
                    <a:lstStyle/>
                    <a:p>
                      <a:r>
                        <a:rPr lang="sv-SE" sz="1100" i="1"/>
                        <a:t>Förvaltning 1, Extern Part 2</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err="1"/>
                        <a:t>xx-xx-xx</a:t>
                      </a:r>
                      <a:r>
                        <a:rPr lang="sv-SE" sz="1100" i="1"/>
                        <a:t> till  </a:t>
                      </a:r>
                      <a:r>
                        <a:rPr lang="sv-SE" sz="1100" i="1" err="1"/>
                        <a:t>xx-xx-xx</a:t>
                      </a:r>
                      <a:endParaRPr lang="sv-SE" sz="1100" i="1"/>
                    </a:p>
                    <a:p>
                      <a:endParaRPr lang="sv-SE" sz="1100" i="1"/>
                    </a:p>
                  </a:txBody>
                  <a:tcPr/>
                </a:tc>
                <a:extLst>
                  <a:ext uri="{0D108BD9-81ED-4DB2-BD59-A6C34878D82A}">
                    <a16:rowId xmlns:a16="http://schemas.microsoft.com/office/drawing/2014/main" val="1703542211"/>
                  </a:ext>
                </a:extLst>
              </a:tr>
              <a:tr h="328492">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r>
                        <a:rPr lang="sv-SE" sz="1100" i="1"/>
                        <a:t>…</a:t>
                      </a:r>
                    </a:p>
                  </a:txBody>
                  <a:tcPr/>
                </a:tc>
                <a:tc>
                  <a:txBody>
                    <a:bodyPr/>
                    <a:lstStyle/>
                    <a:p>
                      <a:r>
                        <a:rPr lang="sv-SE" sz="1100" i="1"/>
                        <a:t>…</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err="1"/>
                        <a:t>xx-xx-xx</a:t>
                      </a:r>
                      <a:r>
                        <a:rPr lang="sv-SE" sz="1100" i="1"/>
                        <a:t> till  </a:t>
                      </a:r>
                      <a:r>
                        <a:rPr lang="sv-SE" sz="1100" i="1" err="1"/>
                        <a:t>xx-xx-xx</a:t>
                      </a:r>
                      <a:endParaRPr lang="sv-SE" sz="1100" i="1"/>
                    </a:p>
                    <a:p>
                      <a:endParaRPr lang="sv-SE" sz="1100" i="1"/>
                    </a:p>
                  </a:txBody>
                  <a:tcPr/>
                </a:tc>
                <a:extLst>
                  <a:ext uri="{0D108BD9-81ED-4DB2-BD59-A6C34878D82A}">
                    <a16:rowId xmlns:a16="http://schemas.microsoft.com/office/drawing/2014/main" val="4089028907"/>
                  </a:ext>
                </a:extLst>
              </a:tr>
              <a:tr h="656984">
                <a:tc vMerge="1">
                  <a:txBody>
                    <a:bodyPr/>
                    <a:lstStyle/>
                    <a:p>
                      <a:endParaRPr lang="sv-SE"/>
                    </a:p>
                  </a:txBody>
                  <a:tcPr/>
                </a:tc>
                <a:tc rowSpan="2">
                  <a:txBody>
                    <a:bodyPr/>
                    <a:lstStyle/>
                    <a:p>
                      <a:r>
                        <a:rPr lang="sv-SE" sz="1100" i="1"/>
                        <a:t>Förflyttning 2</a:t>
                      </a:r>
                    </a:p>
                  </a:txBody>
                  <a:tcPr/>
                </a:tc>
                <a:tc rowSpan="2">
                  <a:txBody>
                    <a:bodyPr/>
                    <a:lstStyle/>
                    <a:p>
                      <a:r>
                        <a:rPr lang="sv-SE" sz="1100" i="1"/>
                        <a:t>Bolag 1</a:t>
                      </a:r>
                    </a:p>
                  </a:txBody>
                  <a:tcPr/>
                </a:tc>
                <a:tc rowSpan="2">
                  <a:txBody>
                    <a:bodyPr/>
                    <a:lstStyle/>
                    <a:p>
                      <a:r>
                        <a:rPr lang="sv-SE" sz="1100" i="1"/>
                        <a:t>…</a:t>
                      </a:r>
                    </a:p>
                  </a:txBody>
                  <a:tcPr/>
                </a:tc>
                <a:tc>
                  <a:txBody>
                    <a:bodyPr/>
                    <a:lstStyle/>
                    <a:p>
                      <a:endParaRPr lang="sv-SE" sz="1100" i="1"/>
                    </a:p>
                  </a:txBody>
                  <a:tcPr/>
                </a:tc>
                <a:tc>
                  <a:txBody>
                    <a:bodyPr/>
                    <a:lstStyle/>
                    <a:p>
                      <a:endParaRPr lang="sv-SE" sz="1100" i="1"/>
                    </a:p>
                  </a:txBody>
                  <a:tcPr/>
                </a:tc>
                <a:tc>
                  <a:txBody>
                    <a:bodyPr/>
                    <a:lstStyle/>
                    <a:p>
                      <a:endParaRPr lang="sv-SE" sz="1100" i="1"/>
                    </a:p>
                  </a:txBody>
                  <a:tcPr/>
                </a:tc>
                <a:extLst>
                  <a:ext uri="{0D108BD9-81ED-4DB2-BD59-A6C34878D82A}">
                    <a16:rowId xmlns:a16="http://schemas.microsoft.com/office/drawing/2014/main" val="1139733999"/>
                  </a:ext>
                </a:extLst>
              </a:tr>
              <a:tr h="656984">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endParaRPr lang="sv-SE" sz="1100" i="1"/>
                    </a:p>
                  </a:txBody>
                  <a:tcPr/>
                </a:tc>
                <a:tc>
                  <a:txBody>
                    <a:bodyPr/>
                    <a:lstStyle/>
                    <a:p>
                      <a:endParaRPr lang="sv-SE" sz="1100" i="1"/>
                    </a:p>
                  </a:txBody>
                  <a:tcPr/>
                </a:tc>
                <a:tc>
                  <a:txBody>
                    <a:bodyPr/>
                    <a:lstStyle/>
                    <a:p>
                      <a:endParaRPr lang="sv-SE" sz="1100" i="1"/>
                    </a:p>
                  </a:txBody>
                  <a:tcPr/>
                </a:tc>
                <a:extLst>
                  <a:ext uri="{0D108BD9-81ED-4DB2-BD59-A6C34878D82A}">
                    <a16:rowId xmlns:a16="http://schemas.microsoft.com/office/drawing/2014/main" val="4209582175"/>
                  </a:ext>
                </a:extLst>
              </a:tr>
            </a:tbl>
          </a:graphicData>
        </a:graphic>
      </p:graphicFrame>
      <p:sp>
        <p:nvSpPr>
          <p:cNvPr id="3" name="textruta 2">
            <a:extLst>
              <a:ext uri="{FF2B5EF4-FFF2-40B4-BE49-F238E27FC236}">
                <a16:creationId xmlns:a16="http://schemas.microsoft.com/office/drawing/2014/main" id="{6B340A55-D06B-C181-4B8D-509E49C87108}"/>
              </a:ext>
            </a:extLst>
          </p:cNvPr>
          <p:cNvSpPr txBox="1"/>
          <p:nvPr/>
        </p:nvSpPr>
        <p:spPr>
          <a:xfrm>
            <a:off x="733425" y="5991225"/>
            <a:ext cx="7810500" cy="792525"/>
          </a:xfrm>
          <a:prstGeom prst="rect">
            <a:avLst/>
          </a:prstGeom>
          <a:noFill/>
        </p:spPr>
        <p:txBody>
          <a:bodyPr wrap="square" rtlCol="0">
            <a:spAutoFit/>
          </a:bodyPr>
          <a:lstStyle/>
          <a:p>
            <a:r>
              <a:rPr lang="sv-SE" sz="1050">
                <a:solidFill>
                  <a:schemeClr val="bg1"/>
                </a:solidFill>
              </a:rPr>
              <a:t>*Det är inte den funktionella ledningsgruppen som ska utföra arbetet som lyfts in i samordningsplanen; ni ska samordna arbetet och säkra att relevanta perspektiv omhändertas samt skapa goda förutsättningar för andra att lyckas med sina uppdrag utifrån handlingsutrymmet – allt för att skapa genomförandekraft och resultat!  </a:t>
            </a:r>
          </a:p>
          <a:p>
            <a:pPr>
              <a:lnSpc>
                <a:spcPct val="150000"/>
              </a:lnSpc>
            </a:pPr>
            <a:r>
              <a:rPr lang="sv-SE" sz="1050">
                <a:solidFill>
                  <a:schemeClr val="bg1"/>
                </a:solidFill>
              </a:rPr>
              <a:t>**Beroende på hur omfattande planen är kan det vara relevant att ha den i Excel</a:t>
            </a:r>
          </a:p>
        </p:txBody>
      </p:sp>
    </p:spTree>
    <p:extLst>
      <p:ext uri="{BB962C8B-B14F-4D97-AF65-F5344CB8AC3E}">
        <p14:creationId xmlns:p14="http://schemas.microsoft.com/office/powerpoint/2010/main" val="558361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5D7C7F00-8D73-0FD3-D932-ACAAD0BD7E53}"/>
              </a:ext>
            </a:extLst>
          </p:cNvPr>
          <p:cNvSpPr>
            <a:spLocks noGrp="1"/>
          </p:cNvSpPr>
          <p:nvPr>
            <p:ph type="title"/>
          </p:nvPr>
        </p:nvSpPr>
        <p:spPr>
          <a:xfrm>
            <a:off x="265809" y="228458"/>
            <a:ext cx="11124504" cy="720197"/>
          </a:xfrm>
        </p:spPr>
        <p:txBody>
          <a:bodyPr/>
          <a:lstStyle/>
          <a:p>
            <a:r>
              <a:rPr lang="sv-SE" sz="2000">
                <a:solidFill>
                  <a:srgbClr val="C00000"/>
                </a:solidFill>
              </a:rPr>
              <a:t>Fiktivt exempel</a:t>
            </a:r>
            <a:r>
              <a:rPr lang="sv-SE" sz="2000"/>
              <a:t> på samordningsplan</a:t>
            </a:r>
            <a:br>
              <a:rPr lang="sv-SE" sz="2000"/>
            </a:br>
            <a:r>
              <a:rPr lang="sv-SE" sz="1600"/>
              <a:t>Den fiktiva prioriterade förflyttningen är ”ökad attraktionskraft” och är inte en fullständig beskrivning utan just fiktiva exempel </a:t>
            </a:r>
          </a:p>
        </p:txBody>
      </p:sp>
      <p:graphicFrame>
        <p:nvGraphicFramePr>
          <p:cNvPr id="5" name="Tabell 4">
            <a:extLst>
              <a:ext uri="{FF2B5EF4-FFF2-40B4-BE49-F238E27FC236}">
                <a16:creationId xmlns:a16="http://schemas.microsoft.com/office/drawing/2014/main" id="{CD81DE42-ACD7-D5C9-2FB8-25345ACB84E3}"/>
              </a:ext>
            </a:extLst>
          </p:cNvPr>
          <p:cNvGraphicFramePr>
            <a:graphicFrameLocks noGrp="1"/>
          </p:cNvGraphicFramePr>
          <p:nvPr>
            <p:extLst>
              <p:ext uri="{D42A27DB-BD31-4B8C-83A1-F6EECF244321}">
                <p14:modId xmlns:p14="http://schemas.microsoft.com/office/powerpoint/2010/main" val="2299001549"/>
              </p:ext>
            </p:extLst>
          </p:nvPr>
        </p:nvGraphicFramePr>
        <p:xfrm>
          <a:off x="265809" y="1084206"/>
          <a:ext cx="11674550" cy="5107064"/>
        </p:xfrm>
        <a:graphic>
          <a:graphicData uri="http://schemas.openxmlformats.org/drawingml/2006/table">
            <a:tbl>
              <a:tblPr firstRow="1" bandRow="1">
                <a:tableStyleId>{5C22544A-7EE6-4342-B048-85BDC9FD1C3A}</a:tableStyleId>
              </a:tblPr>
              <a:tblGrid>
                <a:gridCol w="1382234">
                  <a:extLst>
                    <a:ext uri="{9D8B030D-6E8A-4147-A177-3AD203B41FA5}">
                      <a16:colId xmlns:a16="http://schemas.microsoft.com/office/drawing/2014/main" val="3029390371"/>
                    </a:ext>
                  </a:extLst>
                </a:gridCol>
                <a:gridCol w="1953352">
                  <a:extLst>
                    <a:ext uri="{9D8B030D-6E8A-4147-A177-3AD203B41FA5}">
                      <a16:colId xmlns:a16="http://schemas.microsoft.com/office/drawing/2014/main" val="1362885663"/>
                    </a:ext>
                  </a:extLst>
                </a:gridCol>
                <a:gridCol w="1332108">
                  <a:extLst>
                    <a:ext uri="{9D8B030D-6E8A-4147-A177-3AD203B41FA5}">
                      <a16:colId xmlns:a16="http://schemas.microsoft.com/office/drawing/2014/main" val="898060520"/>
                    </a:ext>
                  </a:extLst>
                </a:gridCol>
                <a:gridCol w="1722475">
                  <a:extLst>
                    <a:ext uri="{9D8B030D-6E8A-4147-A177-3AD203B41FA5}">
                      <a16:colId xmlns:a16="http://schemas.microsoft.com/office/drawing/2014/main" val="3191170559"/>
                    </a:ext>
                  </a:extLst>
                </a:gridCol>
                <a:gridCol w="1948796">
                  <a:extLst>
                    <a:ext uri="{9D8B030D-6E8A-4147-A177-3AD203B41FA5}">
                      <a16:colId xmlns:a16="http://schemas.microsoft.com/office/drawing/2014/main" val="250626785"/>
                    </a:ext>
                  </a:extLst>
                </a:gridCol>
                <a:gridCol w="2197902">
                  <a:extLst>
                    <a:ext uri="{9D8B030D-6E8A-4147-A177-3AD203B41FA5}">
                      <a16:colId xmlns:a16="http://schemas.microsoft.com/office/drawing/2014/main" val="1009261902"/>
                    </a:ext>
                  </a:extLst>
                </a:gridCol>
                <a:gridCol w="1137683">
                  <a:extLst>
                    <a:ext uri="{9D8B030D-6E8A-4147-A177-3AD203B41FA5}">
                      <a16:colId xmlns:a16="http://schemas.microsoft.com/office/drawing/2014/main" val="3239176433"/>
                    </a:ext>
                  </a:extLst>
                </a:gridCol>
              </a:tblGrid>
              <a:tr h="455519">
                <a:tc>
                  <a:txBody>
                    <a:bodyPr/>
                    <a:lstStyle/>
                    <a:p>
                      <a:r>
                        <a:rPr lang="sv-SE" sz="1200"/>
                        <a:t>Önskade effekter</a:t>
                      </a:r>
                    </a:p>
                  </a:txBody>
                  <a:tcPr/>
                </a:tc>
                <a:tc>
                  <a:txBody>
                    <a:bodyPr/>
                    <a:lstStyle/>
                    <a:p>
                      <a:r>
                        <a:rPr lang="sv-SE" sz="1200"/>
                        <a:t>Identifierade förflyttningar</a:t>
                      </a:r>
                    </a:p>
                  </a:txBody>
                  <a:tcPr/>
                </a:tc>
                <a:tc>
                  <a:txBody>
                    <a:bodyPr/>
                    <a:lstStyle/>
                    <a:p>
                      <a:r>
                        <a:rPr lang="sv-SE" sz="1200"/>
                        <a:t>Vem har </a:t>
                      </a:r>
                      <a:r>
                        <a:rPr lang="sv-SE" sz="1200" err="1"/>
                        <a:t>lead</a:t>
                      </a:r>
                      <a:r>
                        <a:rPr lang="sv-SE" sz="1200"/>
                        <a:t> i samordningen?</a:t>
                      </a:r>
                    </a:p>
                  </a:txBody>
                  <a:tcPr/>
                </a:tc>
                <a:tc>
                  <a:txBody>
                    <a:bodyPr/>
                    <a:lstStyle/>
                    <a:p>
                      <a:r>
                        <a:rPr lang="sv-SE" sz="1200"/>
                        <a:t>Former för uppföljning</a:t>
                      </a:r>
                    </a:p>
                  </a:txBody>
                  <a:tcPr/>
                </a:tc>
                <a:tc>
                  <a:txBody>
                    <a:bodyPr/>
                    <a:lstStyle/>
                    <a:p>
                      <a:r>
                        <a:rPr lang="sv-SE" sz="1200"/>
                        <a:t>Initiativ - Pågående &amp; planerat arbete</a:t>
                      </a:r>
                    </a:p>
                  </a:txBody>
                  <a:tcPr/>
                </a:tc>
                <a:tc>
                  <a:txBody>
                    <a:bodyPr/>
                    <a:lstStyle/>
                    <a:p>
                      <a:r>
                        <a:rPr lang="sv-SE" sz="1200"/>
                        <a:t>Involverade</a:t>
                      </a:r>
                      <a:endParaRPr lang="sv-SE" sz="1050"/>
                    </a:p>
                  </a:txBody>
                  <a:tcPr/>
                </a:tc>
                <a:tc>
                  <a:txBody>
                    <a:bodyPr/>
                    <a:lstStyle/>
                    <a:p>
                      <a:r>
                        <a:rPr lang="sv-SE" sz="1200"/>
                        <a:t>Start- och slutdatum</a:t>
                      </a:r>
                    </a:p>
                  </a:txBody>
                  <a:tcPr/>
                </a:tc>
                <a:extLst>
                  <a:ext uri="{0D108BD9-81ED-4DB2-BD59-A6C34878D82A}">
                    <a16:rowId xmlns:a16="http://schemas.microsoft.com/office/drawing/2014/main" val="2881410515"/>
                  </a:ext>
                </a:extLst>
              </a:tr>
              <a:tr h="656984">
                <a:tc rowSpan="4">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b="1" kern="1200">
                          <a:solidFill>
                            <a:schemeClr val="tx1"/>
                          </a:solidFill>
                          <a:effectLst/>
                        </a:rPr>
                        <a:t>Stärka kommunen som attraktiv och hållbar destination</a:t>
                      </a:r>
                      <a:endParaRPr lang="sv-SE" sz="1100" i="1"/>
                    </a:p>
                  </a:txBody>
                  <a:tcPr/>
                </a:tc>
                <a:tc rowSpan="2">
                  <a:txBody>
                    <a:bodyPr/>
                    <a:lstStyle/>
                    <a:p>
                      <a:r>
                        <a:rPr lang="sv-SE" sz="1100" i="1"/>
                        <a:t>Skapa bättre förutsättningar för att stå värd för fler hållbara evenemang</a:t>
                      </a:r>
                    </a:p>
                  </a:txBody>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Kulturförvaltningen</a:t>
                      </a:r>
                    </a:p>
                    <a:p>
                      <a:endParaRPr lang="sv-SE" sz="1100" i="1"/>
                    </a:p>
                  </a:txBody>
                  <a:tcPr/>
                </a:tc>
                <a:tc rowSpan="2">
                  <a:txBody>
                    <a:bodyPr/>
                    <a:lstStyle/>
                    <a:p>
                      <a:r>
                        <a:rPr lang="sv-SE" sz="1100" i="1"/>
                        <a:t>Kort statusrapport från pågående arbete på Funktionell LG löpande</a:t>
                      </a:r>
                    </a:p>
                    <a:p>
                      <a:endParaRPr lang="sv-SE" sz="1100" i="1"/>
                    </a:p>
                    <a:p>
                      <a:r>
                        <a:rPr lang="sv-SE" sz="1100" i="1"/>
                        <a:t>Återkoppling från utredning innan årsskiftet</a:t>
                      </a:r>
                    </a:p>
                  </a:txBody>
                  <a:tcPr/>
                </a:tc>
                <a:tc>
                  <a:txBody>
                    <a:bodyPr/>
                    <a:lstStyle/>
                    <a:p>
                      <a:r>
                        <a:rPr lang="sv-SE" sz="1100" i="1"/>
                        <a:t>Utreda vilka krav arrangörer ställer för att välja oss</a:t>
                      </a:r>
                    </a:p>
                  </a:txBody>
                  <a:tcPr/>
                </a:tc>
                <a:tc>
                  <a:txBody>
                    <a:bodyPr/>
                    <a:lstStyle/>
                    <a:p>
                      <a:r>
                        <a:rPr lang="sv-SE" sz="1100" i="1"/>
                        <a:t>Destinationsavdelningen, Stadsbyggnad, Stadsteatern, Fritidsförvaltningen</a:t>
                      </a:r>
                    </a:p>
                  </a:txBody>
                  <a:tcPr/>
                </a:tc>
                <a:tc>
                  <a:txBody>
                    <a:bodyPr/>
                    <a:lstStyle/>
                    <a:p>
                      <a:r>
                        <a:rPr lang="sv-SE" sz="1100" i="1"/>
                        <a:t>2025-05-02 till 2025-12-15</a:t>
                      </a:r>
                    </a:p>
                  </a:txBody>
                  <a:tcPr/>
                </a:tc>
                <a:extLst>
                  <a:ext uri="{0D108BD9-81ED-4DB2-BD59-A6C34878D82A}">
                    <a16:rowId xmlns:a16="http://schemas.microsoft.com/office/drawing/2014/main" val="3991161773"/>
                  </a:ext>
                </a:extLst>
              </a:tr>
              <a:tr h="328492">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r>
                        <a:rPr lang="sv-SE" sz="1100" i="1"/>
                        <a:t>Utveckla vårt evenemangsutbud mot ökad hållbarhet</a:t>
                      </a:r>
                    </a:p>
                  </a:txBody>
                  <a:tcPr/>
                </a:tc>
                <a:tc>
                  <a:txBody>
                    <a:bodyPr/>
                    <a:lstStyle/>
                    <a:p>
                      <a:r>
                        <a:rPr lang="sv-SE" sz="1100" i="1"/>
                        <a:t>Destinations-avdelningen, Kulturförvaltningen, Fritidsförvaltningen, Kommunalt fastighetsbolag</a:t>
                      </a:r>
                    </a:p>
                    <a:p>
                      <a:r>
                        <a:rPr lang="sv-SE" sz="1100" i="1"/>
                        <a:t>Mässanläggning, </a:t>
                      </a:r>
                      <a:r>
                        <a:rPr lang="sv-SE" sz="1100" i="1" err="1"/>
                        <a:t>mfl</a:t>
                      </a:r>
                      <a:endParaRPr lang="sv-SE" sz="1100" i="1"/>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a:t>2025-08-15 till 2026-03-31</a:t>
                      </a:r>
                    </a:p>
                  </a:txBody>
                  <a:tcPr/>
                </a:tc>
                <a:extLst>
                  <a:ext uri="{0D108BD9-81ED-4DB2-BD59-A6C34878D82A}">
                    <a16:rowId xmlns:a16="http://schemas.microsoft.com/office/drawing/2014/main" val="1703542211"/>
                  </a:ext>
                </a:extLst>
              </a:tr>
              <a:tr h="328492">
                <a:tc vMerge="1">
                  <a:txBody>
                    <a:bodyPr/>
                    <a:lstStyle/>
                    <a:p>
                      <a:endParaRPr lang="sv-SE"/>
                    </a:p>
                  </a:txBody>
                  <a:tcPr/>
                </a:tc>
                <a:tc rowSpan="2">
                  <a:txBody>
                    <a:bodyPr/>
                    <a:lstStyle/>
                    <a:p>
                      <a:pPr marL="0" algn="l" defTabSz="1219170" rtl="0" eaLnBrk="1" latinLnBrk="0" hangingPunct="1"/>
                      <a:r>
                        <a:rPr lang="sv-SE" sz="1100" i="1" kern="1200">
                          <a:solidFill>
                            <a:schemeClr val="dk1"/>
                          </a:solidFill>
                        </a:rPr>
                        <a:t>Skapa bättre förutsättningar för goda besöksupplevelser</a:t>
                      </a:r>
                      <a:endParaRPr lang="sv-SE" sz="1100" i="1" kern="1200">
                        <a:solidFill>
                          <a:schemeClr val="dk1"/>
                        </a:solidFill>
                        <a:latin typeface="+mn-lt"/>
                        <a:ea typeface="+mn-ea"/>
                        <a:cs typeface="+mn-cs"/>
                      </a:endParaRPr>
                    </a:p>
                  </a:txBody>
                  <a:tcPr>
                    <a:solidFill>
                      <a:srgbClr val="E7EBF6"/>
                    </a:solidFill>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a:t>Destinations-avdelningen</a:t>
                      </a:r>
                    </a:p>
                    <a:p>
                      <a:pPr marL="0" algn="l" defTabSz="1219170" rtl="0" eaLnBrk="1" latinLnBrk="0" hangingPunct="1"/>
                      <a:endParaRPr lang="sv-SE" sz="1100" i="1" kern="1200">
                        <a:solidFill>
                          <a:schemeClr val="dk1"/>
                        </a:solidFill>
                        <a:latin typeface="+mn-lt"/>
                        <a:ea typeface="+mn-ea"/>
                        <a:cs typeface="+mn-cs"/>
                      </a:endParaRPr>
                    </a:p>
                  </a:txBody>
                  <a:tcPr>
                    <a:solidFill>
                      <a:srgbClr val="E7EBF6"/>
                    </a:solidFill>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a:t>Kort statusrapport från pågående arbete på Funktionell LG löpande</a:t>
                      </a:r>
                    </a:p>
                    <a:p>
                      <a:pPr marL="0" algn="l" defTabSz="1219170" rtl="0" eaLnBrk="1" latinLnBrk="0" hangingPunct="1"/>
                      <a:endParaRPr lang="sv-SE" sz="1100" i="1" kern="1200">
                        <a:solidFill>
                          <a:schemeClr val="dk1"/>
                        </a:solidFill>
                        <a:latin typeface="+mn-lt"/>
                        <a:ea typeface="+mn-ea"/>
                        <a:cs typeface="+mn-cs"/>
                      </a:endParaRPr>
                    </a:p>
                  </a:txBody>
                  <a:tcPr>
                    <a:solidFill>
                      <a:srgbClr val="E7EBF6"/>
                    </a:solidFill>
                  </a:tcPr>
                </a:tc>
                <a:tc>
                  <a:txBody>
                    <a:bodyPr/>
                    <a:lstStyle/>
                    <a:p>
                      <a:r>
                        <a:rPr lang="sv-SE" sz="1100" i="1"/>
                        <a:t>Utvecklade digital lösning för besökare</a:t>
                      </a:r>
                    </a:p>
                  </a:txBody>
                  <a:tcPr/>
                </a:tc>
                <a:tc>
                  <a:txBody>
                    <a:bodyPr/>
                    <a:lstStyle/>
                    <a:p>
                      <a:r>
                        <a:rPr lang="sv-SE" sz="1100" i="1"/>
                        <a:t>Digitaliseringsavdelning</a:t>
                      </a:r>
                    </a:p>
                    <a:p>
                      <a:r>
                        <a:rPr lang="sv-SE" sz="1100" i="1"/>
                        <a:t>Kulturförvaltningen, Destinationsavdelningen </a:t>
                      </a:r>
                      <a:r>
                        <a:rPr lang="sv-SE" sz="1100" i="1" err="1"/>
                        <a:t>mfl</a:t>
                      </a:r>
                      <a:endParaRPr lang="sv-SE" sz="1100" i="1"/>
                    </a:p>
                  </a:txBody>
                  <a:tcPr/>
                </a:tc>
                <a:tc>
                  <a:txBody>
                    <a:bodyPr/>
                    <a:lstStyle/>
                    <a:p>
                      <a:r>
                        <a:rPr lang="sv-SE" sz="1100" i="1" err="1"/>
                        <a:t>Xxx-xxx</a:t>
                      </a:r>
                      <a:endParaRPr lang="sv-SE" sz="1100" i="1"/>
                    </a:p>
                  </a:txBody>
                  <a:tcPr/>
                </a:tc>
                <a:extLst>
                  <a:ext uri="{0D108BD9-81ED-4DB2-BD59-A6C34878D82A}">
                    <a16:rowId xmlns:a16="http://schemas.microsoft.com/office/drawing/2014/main" val="1139733999"/>
                  </a:ext>
                </a:extLst>
              </a:tr>
              <a:tr h="328492">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r>
                        <a:rPr lang="sv-SE" sz="1100" i="1"/>
                        <a:t>Ombyggnad Turistinformationen</a:t>
                      </a:r>
                    </a:p>
                  </a:txBody>
                  <a:tcPr/>
                </a:tc>
                <a:tc>
                  <a:txBody>
                    <a:bodyPr/>
                    <a:lstStyle/>
                    <a:p>
                      <a:r>
                        <a:rPr lang="sv-SE" sz="1100" i="1"/>
                        <a:t>Destinationsavdelningen,</a:t>
                      </a:r>
                    </a:p>
                    <a:p>
                      <a:r>
                        <a:rPr lang="sv-SE" sz="1100" i="1"/>
                        <a:t>Stadsbyggnad, Fastighetsägaren </a:t>
                      </a:r>
                      <a:r>
                        <a:rPr lang="sv-SE" sz="1100" i="1" err="1"/>
                        <a:t>mfl</a:t>
                      </a:r>
                      <a:endParaRPr lang="sv-SE" sz="1100" i="1"/>
                    </a:p>
                  </a:txBody>
                  <a:tcPr/>
                </a:tc>
                <a:tc>
                  <a:txBody>
                    <a:bodyPr/>
                    <a:lstStyle/>
                    <a:p>
                      <a:r>
                        <a:rPr lang="sv-SE" sz="1100" i="1" err="1"/>
                        <a:t>Xxx-xxx</a:t>
                      </a:r>
                      <a:endParaRPr lang="sv-SE" sz="1100" i="1"/>
                    </a:p>
                  </a:txBody>
                  <a:tcPr/>
                </a:tc>
                <a:extLst>
                  <a:ext uri="{0D108BD9-81ED-4DB2-BD59-A6C34878D82A}">
                    <a16:rowId xmlns:a16="http://schemas.microsoft.com/office/drawing/2014/main" val="1368475043"/>
                  </a:ext>
                </a:extLst>
              </a:tr>
              <a:tr h="297180">
                <a:tc rowSpan="4">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b="1" i="0" kern="1200">
                          <a:solidFill>
                            <a:schemeClr val="tx1"/>
                          </a:solidFill>
                          <a:effectLst/>
                          <a:latin typeface="+mn-lt"/>
                          <a:ea typeface="+mn-ea"/>
                          <a:cs typeface="+mn-cs"/>
                        </a:rPr>
                        <a:t>Skapa en attraktiv stadsmiljö </a:t>
                      </a:r>
                      <a:endParaRPr lang="sv-SE">
                        <a:solidFill>
                          <a:schemeClr val="tx1"/>
                        </a:solidFill>
                      </a:endParaRPr>
                    </a:p>
                  </a:txBody>
                  <a:tcPr/>
                </a:tc>
                <a:tc rowSpan="2">
                  <a:txBody>
                    <a:bodyPr/>
                    <a:lstStyle/>
                    <a:p>
                      <a:pPr marL="0" algn="l" defTabSz="1219170" rtl="0" eaLnBrk="1" latinLnBrk="0" hangingPunct="1"/>
                      <a:r>
                        <a:rPr lang="sv-SE" sz="1100" i="1" kern="1200">
                          <a:solidFill>
                            <a:schemeClr val="dk1"/>
                          </a:solidFill>
                          <a:latin typeface="+mn-lt"/>
                          <a:ea typeface="+mn-ea"/>
                          <a:cs typeface="+mn-cs"/>
                        </a:rPr>
                        <a:t>Skapa trygg och lustfylld stadsmiljö som lockar till möten</a:t>
                      </a:r>
                    </a:p>
                  </a:txBody>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Stadsbyggnads-förvaltningen</a:t>
                      </a:r>
                    </a:p>
                  </a:txBody>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Förnyad analys behövs var 6:e månad</a:t>
                      </a:r>
                    </a:p>
                    <a:p>
                      <a:pPr marL="0" marR="0" lvl="0" indent="0" algn="l" defTabSz="1219170" rtl="0" eaLnBrk="1" fontAlgn="auto" latinLnBrk="0" hangingPunct="1">
                        <a:lnSpc>
                          <a:spcPct val="100000"/>
                        </a:lnSpc>
                        <a:spcBef>
                          <a:spcPts val="0"/>
                        </a:spcBef>
                        <a:spcAft>
                          <a:spcPts val="0"/>
                        </a:spcAft>
                        <a:buClrTx/>
                        <a:buSzTx/>
                        <a:buFontTx/>
                        <a:buNone/>
                        <a:tabLst/>
                        <a:defRPr/>
                      </a:pPr>
                      <a:endParaRPr lang="sv-SE" sz="1100" i="1" kern="1200">
                        <a:solidFill>
                          <a:schemeClr val="dk1"/>
                        </a:solidFill>
                        <a:latin typeface="+mn-lt"/>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Löpande dialog på funktionell LG</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Initiativ för ökad trygghet runt centralstation</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Stadsbyggnad, Polisen, Fastighetsägaren </a:t>
                      </a:r>
                      <a:r>
                        <a:rPr lang="sv-SE" sz="1100" i="1" kern="1200" err="1">
                          <a:solidFill>
                            <a:schemeClr val="dk1"/>
                          </a:solidFill>
                          <a:latin typeface="+mn-lt"/>
                          <a:ea typeface="+mn-ea"/>
                          <a:cs typeface="+mn-cs"/>
                        </a:rPr>
                        <a:t>mfl</a:t>
                      </a:r>
                      <a:endParaRPr lang="sv-SE" sz="1100" i="1" kern="1200">
                        <a:solidFill>
                          <a:schemeClr val="dk1"/>
                        </a:solidFill>
                        <a:latin typeface="+mn-lt"/>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err="1">
                          <a:solidFill>
                            <a:schemeClr val="dk1"/>
                          </a:solidFill>
                          <a:latin typeface="+mn-lt"/>
                          <a:ea typeface="+mn-ea"/>
                          <a:cs typeface="+mn-cs"/>
                        </a:rPr>
                        <a:t>Xxx-xxx</a:t>
                      </a:r>
                      <a:endParaRPr lang="sv-SE" sz="1100" i="1" kern="1200">
                        <a:solidFill>
                          <a:schemeClr val="dk1"/>
                        </a:solidFill>
                        <a:latin typeface="+mn-lt"/>
                        <a:ea typeface="+mn-ea"/>
                        <a:cs typeface="+mn-cs"/>
                      </a:endParaRPr>
                    </a:p>
                  </a:txBody>
                  <a:tcPr/>
                </a:tc>
                <a:extLst>
                  <a:ext uri="{0D108BD9-81ED-4DB2-BD59-A6C34878D82A}">
                    <a16:rowId xmlns:a16="http://schemas.microsoft.com/office/drawing/2014/main" val="4209582175"/>
                  </a:ext>
                </a:extLst>
              </a:tr>
              <a:tr h="297180">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Utveckla strandpromenaden</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Markägaren, Stadsbyggnad, Teknikförvaltningen, Fritidsförvaltningen</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err="1">
                          <a:solidFill>
                            <a:schemeClr val="dk1"/>
                          </a:solidFill>
                          <a:latin typeface="+mn-lt"/>
                          <a:ea typeface="+mn-ea"/>
                          <a:cs typeface="+mn-cs"/>
                        </a:rPr>
                        <a:t>Xxx-xxx</a:t>
                      </a:r>
                      <a:endParaRPr lang="sv-SE" sz="1100" i="1" kern="1200">
                        <a:solidFill>
                          <a:schemeClr val="dk1"/>
                        </a:solidFill>
                        <a:latin typeface="+mn-lt"/>
                        <a:ea typeface="+mn-ea"/>
                        <a:cs typeface="+mn-cs"/>
                      </a:endParaRPr>
                    </a:p>
                  </a:txBody>
                  <a:tcPr/>
                </a:tc>
                <a:extLst>
                  <a:ext uri="{0D108BD9-81ED-4DB2-BD59-A6C34878D82A}">
                    <a16:rowId xmlns:a16="http://schemas.microsoft.com/office/drawing/2014/main" val="4209155859"/>
                  </a:ext>
                </a:extLst>
              </a:tr>
              <a:tr h="228600">
                <a:tc vMerge="1">
                  <a:txBody>
                    <a:bodyPr/>
                    <a:lstStyle/>
                    <a:p>
                      <a:endParaRPr lang="sv-SE"/>
                    </a:p>
                  </a:txBody>
                  <a:tcPr/>
                </a:tc>
                <a:tc rowSpan="2">
                  <a:txBody>
                    <a:bodyPr/>
                    <a:lstStyle/>
                    <a:p>
                      <a:pPr marL="0" algn="l" defTabSz="1219170" rtl="0" eaLnBrk="1" latinLnBrk="0" hangingPunct="1"/>
                      <a:r>
                        <a:rPr lang="sv-SE" sz="1100" i="1" kern="1200">
                          <a:solidFill>
                            <a:schemeClr val="dk1"/>
                          </a:solidFill>
                          <a:effectLst/>
                          <a:latin typeface="+mn-lt"/>
                          <a:ea typeface="+mn-ea"/>
                          <a:cs typeface="+mn-cs"/>
                        </a:rPr>
                        <a:t>Skapa stråk inom och mellan stadsdelar för att överbrygga barriärer och hålla samman staden</a:t>
                      </a:r>
                      <a:endParaRPr lang="sv-SE" sz="1100" i="1" kern="1200">
                        <a:solidFill>
                          <a:schemeClr val="dk1"/>
                        </a:solidFill>
                        <a:latin typeface="+mn-lt"/>
                        <a:ea typeface="+mn-ea"/>
                        <a:cs typeface="+mn-cs"/>
                      </a:endParaRPr>
                    </a:p>
                  </a:txBody>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Stadsbyggnads-förvaltningen</a:t>
                      </a:r>
                    </a:p>
                    <a:p>
                      <a:pPr marL="0" marR="0" lvl="0" indent="0" algn="l" defTabSz="1219170" rtl="0" eaLnBrk="1" fontAlgn="auto" latinLnBrk="0" hangingPunct="1">
                        <a:lnSpc>
                          <a:spcPct val="100000"/>
                        </a:lnSpc>
                        <a:spcBef>
                          <a:spcPts val="0"/>
                        </a:spcBef>
                        <a:spcAft>
                          <a:spcPts val="0"/>
                        </a:spcAft>
                        <a:buClrTx/>
                        <a:buSzTx/>
                        <a:buFontTx/>
                        <a:buNone/>
                        <a:tabLst/>
                        <a:defRPr/>
                      </a:pPr>
                      <a:endParaRPr lang="sv-SE" sz="1100" i="1" kern="1200">
                        <a:solidFill>
                          <a:schemeClr val="dk1"/>
                        </a:solidFill>
                        <a:latin typeface="+mn-lt"/>
                        <a:ea typeface="+mn-ea"/>
                        <a:cs typeface="+mn-cs"/>
                      </a:endParaRPr>
                    </a:p>
                  </a:txBody>
                  <a:tcPr/>
                </a:tc>
                <a:tc row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Löpande dialog på funktionell LG</a:t>
                      </a:r>
                    </a:p>
                    <a:p>
                      <a:pPr marL="0" marR="0" lvl="0" indent="0" algn="l" defTabSz="1219170" rtl="0" eaLnBrk="1" fontAlgn="auto" latinLnBrk="0" hangingPunct="1">
                        <a:lnSpc>
                          <a:spcPct val="100000"/>
                        </a:lnSpc>
                        <a:spcBef>
                          <a:spcPts val="0"/>
                        </a:spcBef>
                        <a:spcAft>
                          <a:spcPts val="0"/>
                        </a:spcAft>
                        <a:buClrTx/>
                        <a:buSzTx/>
                        <a:buFontTx/>
                        <a:buNone/>
                        <a:tabLst/>
                        <a:defRPr/>
                      </a:pPr>
                      <a:endParaRPr lang="sv-SE" sz="1100" i="1" kern="1200">
                        <a:solidFill>
                          <a:schemeClr val="dk1"/>
                        </a:solidFill>
                        <a:latin typeface="+mn-lt"/>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Ny förbindelse över Europaväg</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err="1">
                          <a:solidFill>
                            <a:schemeClr val="dk1"/>
                          </a:solidFill>
                          <a:latin typeface="+mn-lt"/>
                          <a:ea typeface="+mn-ea"/>
                          <a:cs typeface="+mn-cs"/>
                        </a:rPr>
                        <a:t>Xxx</a:t>
                      </a:r>
                      <a:endParaRPr lang="sv-SE" sz="1100" i="1" kern="1200">
                        <a:solidFill>
                          <a:schemeClr val="dk1"/>
                        </a:solidFill>
                        <a:latin typeface="+mn-lt"/>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err="1">
                          <a:solidFill>
                            <a:schemeClr val="dk1"/>
                          </a:solidFill>
                          <a:latin typeface="+mn-lt"/>
                          <a:ea typeface="+mn-ea"/>
                          <a:cs typeface="+mn-cs"/>
                        </a:rPr>
                        <a:t>Xxx-xxx</a:t>
                      </a:r>
                      <a:endParaRPr lang="sv-SE" sz="1100" i="1" kern="1200">
                        <a:solidFill>
                          <a:schemeClr val="dk1"/>
                        </a:solidFill>
                        <a:latin typeface="+mn-lt"/>
                        <a:ea typeface="+mn-ea"/>
                        <a:cs typeface="+mn-cs"/>
                      </a:endParaRPr>
                    </a:p>
                  </a:txBody>
                  <a:tcPr/>
                </a:tc>
                <a:extLst>
                  <a:ext uri="{0D108BD9-81ED-4DB2-BD59-A6C34878D82A}">
                    <a16:rowId xmlns:a16="http://schemas.microsoft.com/office/drawing/2014/main" val="2022658024"/>
                  </a:ext>
                </a:extLst>
              </a:tr>
              <a:tr h="124575">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a:solidFill>
                            <a:schemeClr val="dk1"/>
                          </a:solidFill>
                          <a:latin typeface="+mn-lt"/>
                          <a:ea typeface="+mn-ea"/>
                          <a:cs typeface="+mn-cs"/>
                        </a:rPr>
                        <a:t>Fördjupad översiktsplan centrala stan</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err="1">
                          <a:solidFill>
                            <a:schemeClr val="dk1"/>
                          </a:solidFill>
                          <a:latin typeface="+mn-lt"/>
                          <a:ea typeface="+mn-ea"/>
                          <a:cs typeface="+mn-cs"/>
                        </a:rPr>
                        <a:t>Xxx</a:t>
                      </a:r>
                      <a:endParaRPr lang="sv-SE" sz="1100" i="1" kern="1200">
                        <a:solidFill>
                          <a:schemeClr val="dk1"/>
                        </a:solidFill>
                        <a:latin typeface="+mn-lt"/>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sv-SE" sz="1100" i="1" kern="1200" err="1">
                          <a:solidFill>
                            <a:schemeClr val="dk1"/>
                          </a:solidFill>
                          <a:latin typeface="+mn-lt"/>
                          <a:ea typeface="+mn-ea"/>
                          <a:cs typeface="+mn-cs"/>
                        </a:rPr>
                        <a:t>Xxx-xxx</a:t>
                      </a:r>
                      <a:endParaRPr lang="sv-SE" sz="1100" i="1" kern="1200">
                        <a:solidFill>
                          <a:schemeClr val="dk1"/>
                        </a:solidFill>
                        <a:latin typeface="+mn-lt"/>
                        <a:ea typeface="+mn-ea"/>
                        <a:cs typeface="+mn-cs"/>
                      </a:endParaRPr>
                    </a:p>
                  </a:txBody>
                  <a:tcPr/>
                </a:tc>
                <a:extLst>
                  <a:ext uri="{0D108BD9-81ED-4DB2-BD59-A6C34878D82A}">
                    <a16:rowId xmlns:a16="http://schemas.microsoft.com/office/drawing/2014/main" val="976855044"/>
                  </a:ext>
                </a:extLst>
              </a:tr>
            </a:tbl>
          </a:graphicData>
        </a:graphic>
      </p:graphicFrame>
    </p:spTree>
    <p:extLst>
      <p:ext uri="{BB962C8B-B14F-4D97-AF65-F5344CB8AC3E}">
        <p14:creationId xmlns:p14="http://schemas.microsoft.com/office/powerpoint/2010/main" val="1487810902"/>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4F56A15-B43F-444F-B275-C3F5BC93EDC2}">
  <we:reference id="wa200008080" version="1.0.0.0" store="en-US" storeType="OMEX"/>
  <we:alternateReferences>
    <we:reference id="WA200008080"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0FB5416EFB00A4AA63F663448A13C27" ma:contentTypeVersion="18" ma:contentTypeDescription="Skapa ett nytt dokument." ma:contentTypeScope="" ma:versionID="658d464346338ac8ab8080476a2a9cb5">
  <xsd:schema xmlns:xsd="http://www.w3.org/2001/XMLSchema" xmlns:xs="http://www.w3.org/2001/XMLSchema" xmlns:p="http://schemas.microsoft.com/office/2006/metadata/properties" xmlns:ns3="f1940a64-51fb-481d-84e5-ff91d8550bb7" xmlns:ns4="35127f74-76dc-4d34-ade1-f8f43cc94ce0" targetNamespace="http://schemas.microsoft.com/office/2006/metadata/properties" ma:root="true" ma:fieldsID="a1fb891fd5f9e9d512293da557da453c" ns3:_="" ns4:_="">
    <xsd:import namespace="f1940a64-51fb-481d-84e5-ff91d8550bb7"/>
    <xsd:import namespace="35127f74-76dc-4d34-ade1-f8f43cc94ce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940a64-51fb-481d-84e5-ff91d8550b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127f74-76dc-4d34-ade1-f8f43cc94ce0"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SharingHintHash" ma:index="12"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1940a64-51fb-481d-84e5-ff91d8550bb7" xsi:nil="true"/>
  </documentManagement>
</p:properties>
</file>

<file path=customXml/itemProps1.xml><?xml version="1.0" encoding="utf-8"?>
<ds:datastoreItem xmlns:ds="http://schemas.openxmlformats.org/officeDocument/2006/customXml" ds:itemID="{78760267-1D40-4DD5-BE9C-FE6DEA29C088}">
  <ds:schemaRefs>
    <ds:schemaRef ds:uri="35127f74-76dc-4d34-ade1-f8f43cc94ce0"/>
    <ds:schemaRef ds:uri="f1940a64-51fb-481d-84e5-ff91d8550b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purl.org/dc/dcmitype/"/>
    <ds:schemaRef ds:uri="http://purl.org/dc/terms/"/>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35127f74-76dc-4d34-ade1-f8f43cc94ce0"/>
    <ds:schemaRef ds:uri="f1940a64-51fb-481d-84e5-ff91d8550bb7"/>
  </ds:schemaRefs>
</ds:datastoreItem>
</file>

<file path=docMetadata/LabelInfo.xml><?xml version="1.0" encoding="utf-8"?>
<clbl:labelList xmlns:clbl="http://schemas.microsoft.com/office/2020/mipLabelMetadata">
  <clbl:label id="{e028585d-c17d-4b4a-af5a-207f77dd10a4}" enabled="0" method="" siteId="{e028585d-c17d-4b4a-af5a-207f77dd10a4}" removed="1"/>
</clbl:labelList>
</file>

<file path=docProps/app.xml><?xml version="1.0" encoding="utf-8"?>
<Properties xmlns="http://schemas.openxmlformats.org/officeDocument/2006/extended-properties" xmlns:vt="http://schemas.openxmlformats.org/officeDocument/2006/docPropsVTypes">
  <Template>HBG_PPT_Mall_01</Template>
  <TotalTime>0</TotalTime>
  <Words>1793</Words>
  <Application>Microsoft Office PowerPoint</Application>
  <PresentationFormat>Bredbild</PresentationFormat>
  <Paragraphs>202</Paragraphs>
  <Slides>14</Slides>
  <Notes>4</Notes>
  <HiddenSlides>0</HiddenSlides>
  <MMClips>0</MMClips>
  <ScaleCrop>false</ScaleCrop>
  <HeadingPairs>
    <vt:vector size="6" baseType="variant">
      <vt:variant>
        <vt:lpstr>Använt teckensnitt</vt:lpstr>
      </vt:variant>
      <vt:variant>
        <vt:i4>8</vt:i4>
      </vt:variant>
      <vt:variant>
        <vt:lpstr>Tema</vt:lpstr>
      </vt:variant>
      <vt:variant>
        <vt:i4>7</vt:i4>
      </vt:variant>
      <vt:variant>
        <vt:lpstr>Bildrubriker</vt:lpstr>
      </vt:variant>
      <vt:variant>
        <vt:i4>14</vt:i4>
      </vt:variant>
    </vt:vector>
  </HeadingPairs>
  <TitlesOfParts>
    <vt:vector size="29" baseType="lpstr">
      <vt:lpstr>Helsingborg Sans</vt:lpstr>
      <vt:lpstr>Wingdings</vt:lpstr>
      <vt:lpstr>helsin</vt:lpstr>
      <vt:lpstr>Arial</vt:lpstr>
      <vt:lpstr>Roboto Light</vt:lpstr>
      <vt:lpstr>Calibri</vt:lpstr>
      <vt:lpstr>Arial,Sans-Serif</vt:lpstr>
      <vt:lpstr>Helsingborg Sans regular</vt:lpstr>
      <vt:lpstr>1_HBG-Helsingborgstegel</vt:lpstr>
      <vt:lpstr>2_HBG-Palsjo</vt:lpstr>
      <vt:lpstr>3_HBG-Vintersund</vt:lpstr>
      <vt:lpstr>4_HBG-Raps</vt:lpstr>
      <vt:lpstr>5_HBG-Sommarsund</vt:lpstr>
      <vt:lpstr>6_HBG-Vit-Rhododendron</vt:lpstr>
      <vt:lpstr>7_HBG-Vit-Bris</vt:lpstr>
      <vt:lpstr>Stöd till arbetet i funktionella ledningsgrupper</vt:lpstr>
      <vt:lpstr>Syfte och behov</vt:lpstr>
      <vt:lpstr>Introduktion till framåtriktad analys</vt:lpstr>
      <vt:lpstr>Dialogfrågor till framåtriktad analys</vt:lpstr>
      <vt:lpstr>Dialogfrågor till framåtriktad analys</vt:lpstr>
      <vt:lpstr>Mall till framåtriktad analys </vt:lpstr>
      <vt:lpstr>Introduktion till uppdragsbeskrivning</vt:lpstr>
      <vt:lpstr>Dialogfrågor till uppdragsbeskrivning</vt:lpstr>
      <vt:lpstr>Dialogfrågor till uppdragsbeskrivning</vt:lpstr>
      <vt:lpstr>Introduktion till samordningsplan</vt:lpstr>
      <vt:lpstr>Dialogfrågor till samordningsplan</vt:lpstr>
      <vt:lpstr>Dialogfrågor till samordningsplan</vt:lpstr>
      <vt:lpstr>Mall för samordningsplan* (exempel**)</vt:lpstr>
      <vt:lpstr>Fiktivt exempel på samordningsplan Den fiktiva prioriterade förflyttningen är ”ökad attraktionskraft” och är inte en fullständig beskrivning utan just fiktiva exempel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Carlsrud Felander</dc:creator>
  <cp:lastModifiedBy>Stierna Louise - SLF</cp:lastModifiedBy>
  <cp:revision>1</cp:revision>
  <cp:lastPrinted>2025-04-07T08:15:06Z</cp:lastPrinted>
  <dcterms:created xsi:type="dcterms:W3CDTF">2025-03-23T14:19:29Z</dcterms:created>
  <dcterms:modified xsi:type="dcterms:W3CDTF">2025-06-24T06:14:22Z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1f0c078d369407e9c6fb06b8074a0b0">
    <vt:lpwstr/>
  </property>
  <property fmtid="{D5CDD505-2E9C-101B-9397-08002B2CF9AE}" pid="3" name="_x00c5_rtal">
    <vt:lpwstr>977;#2024|a42c9764-a179-4f78-b581-a994d21ff6a3</vt:lpwstr>
  </property>
  <property fmtid="{D5CDD505-2E9C-101B-9397-08002B2CF9AE}" pid="4" name="Projektkod_x0020__x0028_unik_x0029_">
    <vt:lpwstr/>
  </property>
  <property fmtid="{D5CDD505-2E9C-101B-9397-08002B2CF9AE}" pid="5" name="Slutlig bemanning av underkonsulter">
    <vt:lpwstr/>
  </property>
  <property fmtid="{D5CDD505-2E9C-101B-9397-08002B2CF9AE}" pid="6" name="Offererade underkonsulter">
    <vt:lpwstr/>
  </property>
  <property fmtid="{D5CDD505-2E9C-101B-9397-08002B2CF9AE}" pid="7" name="Slutlig_x0020_bemanning_x0020_av_x0020_underkonsulter">
    <vt:lpwstr/>
  </property>
  <property fmtid="{D5CDD505-2E9C-101B-9397-08002B2CF9AE}" pid="8" name="Projektkod (unik)">
    <vt:lpwstr/>
  </property>
  <property fmtid="{D5CDD505-2E9C-101B-9397-08002B2CF9AE}" pid="9" name="Sektor">
    <vt:lpwstr/>
  </property>
  <property fmtid="{D5CDD505-2E9C-101B-9397-08002B2CF9AE}" pid="10" name="Typ av projekt">
    <vt:lpwstr>267;#Ledning och styrning|cc10d21b-5b1e-427c-8b22-ad5254d4fee7;#755;#Ledningssystem|801378cd-ce89-4b09-becc-65f382b2781e</vt:lpwstr>
  </property>
  <property fmtid="{D5CDD505-2E9C-101B-9397-08002B2CF9AE}" pid="11" name="Typ_x0020_av_x0020_projekt">
    <vt:lpwstr>267;#Ledning och styrning|cc10d21b-5b1e-427c-8b22-ad5254d4fee7;#755;#Ledningssystem|801378cd-ce89-4b09-becc-65f382b2781e</vt:lpwstr>
  </property>
  <property fmtid="{D5CDD505-2E9C-101B-9397-08002B2CF9AE}" pid="12" name="Årtal">
    <vt:lpwstr>977</vt:lpwstr>
  </property>
  <property fmtid="{D5CDD505-2E9C-101B-9397-08002B2CF9AE}" pid="13" name="ContentTypeId">
    <vt:lpwstr>0x01010010FB5416EFB00A4AA63F663448A13C27</vt:lpwstr>
  </property>
  <property fmtid="{D5CDD505-2E9C-101B-9397-08002B2CF9AE}" pid="14" name="MediaServiceImageTags">
    <vt:lpwstr/>
  </property>
  <property fmtid="{D5CDD505-2E9C-101B-9397-08002B2CF9AE}" pid="15" name="Kund">
    <vt:lpwstr>672</vt:lpwstr>
  </property>
  <property fmtid="{D5CDD505-2E9C-101B-9397-08002B2CF9AE}" pid="16" name="j644800925234fe8b3fdcd8f283b6a42">
    <vt:lpwstr/>
  </property>
  <property fmtid="{D5CDD505-2E9C-101B-9397-08002B2CF9AE}" pid="17" name="Offererade_x0020_underkonsulter">
    <vt:lpwstr/>
  </property>
  <property fmtid="{D5CDD505-2E9C-101B-9397-08002B2CF9AE}" pid="18" name="_docset_NoMedatataSyncRequired">
    <vt:lpwstr>False</vt:lpwstr>
  </property>
</Properties>
</file>