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26"/>
  </p:notesMasterIdLst>
  <p:handoutMasterIdLst>
    <p:handoutMasterId r:id="rId27"/>
  </p:handoutMasterIdLst>
  <p:sldIdLst>
    <p:sldId id="261" r:id="rId9"/>
    <p:sldId id="272" r:id="rId10"/>
    <p:sldId id="288" r:id="rId11"/>
    <p:sldId id="270" r:id="rId12"/>
    <p:sldId id="265" r:id="rId13"/>
    <p:sldId id="268" r:id="rId14"/>
    <p:sldId id="275" r:id="rId15"/>
    <p:sldId id="277" r:id="rId16"/>
    <p:sldId id="273" r:id="rId17"/>
    <p:sldId id="267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llberg Sofia - SLF" initials="GS-S" lastIdx="1" clrIdx="0">
    <p:extLst>
      <p:ext uri="{19B8F6BF-5375-455C-9EA6-DF929625EA0E}">
        <p15:presenceInfo xmlns:p15="http://schemas.microsoft.com/office/powerpoint/2012/main" userId="S-1-5-21-3462171308-830565256-3066337160-37870" providerId="AD"/>
      </p:ext>
    </p:extLst>
  </p:cmAuthor>
  <p:cmAuthor id="2" name="Persson Johan - SLF" initials="PJ-S" lastIdx="8" clrIdx="1">
    <p:extLst>
      <p:ext uri="{19B8F6BF-5375-455C-9EA6-DF929625EA0E}">
        <p15:presenceInfo xmlns:p15="http://schemas.microsoft.com/office/powerpoint/2012/main" userId="S-1-5-21-3462171308-830565256-3066337160-5985300" providerId="AD"/>
      </p:ext>
    </p:extLst>
  </p:cmAuthor>
  <p:cmAuthor id="3" name="Artéus Malin - SLF" initials="AMS" lastIdx="4" clrIdx="2">
    <p:extLst>
      <p:ext uri="{19B8F6BF-5375-455C-9EA6-DF929625EA0E}">
        <p15:presenceInfo xmlns:p15="http://schemas.microsoft.com/office/powerpoint/2012/main" userId="S::Malin.Arteus@helsingborg.se::e6122c7a-8107-4615-b9c0-4eb3ce33c39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E1E"/>
    <a:srgbClr val="D9000F"/>
    <a:srgbClr val="0F81D3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0" autoAdjust="0"/>
    <p:restoredTop sz="94836" autoAdjust="0"/>
  </p:normalViewPr>
  <p:slideViewPr>
    <p:cSldViewPr snapToGrid="0" snapToObjects="1">
      <p:cViewPr varScale="1">
        <p:scale>
          <a:sx n="158" d="100"/>
          <a:sy n="158" d="100"/>
        </p:scale>
        <p:origin x="396" y="138"/>
      </p:cViewPr>
      <p:guideLst>
        <p:guide orient="horz" pos="4000"/>
        <p:guide pos="2880"/>
        <p:guide orient="horz" pos="16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65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0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1113586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Namn Efternamn 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 Titel</a:t>
            </a:r>
          </a:p>
        </p:txBody>
      </p:sp>
      <p:pic>
        <p:nvPicPr>
          <p:cNvPr id="16" name="Bildobjekt 15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4525"/>
            <a:ext cx="1862210" cy="527170"/>
          </a:xfrm>
          <a:prstGeom prst="rect">
            <a:avLst/>
          </a:prstGeom>
        </p:spPr>
      </p:pic>
      <p:sp>
        <p:nvSpPr>
          <p:cNvPr id="19" name="TextBox 14"/>
          <p:cNvSpPr txBox="1"/>
          <p:nvPr/>
        </p:nvSpPr>
        <p:spPr>
          <a:xfrm>
            <a:off x="1113585" y="459735"/>
            <a:ext cx="3960440" cy="24046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Förvaltning</a:t>
            </a:r>
            <a:endParaRPr lang="sv-SE" sz="900" b="1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3585" y="585490"/>
            <a:ext cx="3960440" cy="41593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Avdelning</a:t>
            </a:r>
          </a:p>
        </p:txBody>
      </p:sp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2023-04-27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994890" y="4862513"/>
            <a:ext cx="3783729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Sofia Gullberg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sv-SE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Utvecklingsstrateg</a:t>
            </a:r>
            <a:r>
              <a:rPr kumimoji="0" lang="sv-SE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/Systemförvaltare Ciceron</a:t>
            </a:r>
          </a:p>
        </p:txBody>
      </p:sp>
      <p:pic>
        <p:nvPicPr>
          <p:cNvPr id="7" name="Bildobjekt 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9031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472352"/>
            <a:ext cx="3960440" cy="25308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Stadsledningsförvaltningen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1113585" y="591799"/>
            <a:ext cx="3049469" cy="22825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Avdelningen för juridik </a:t>
            </a:r>
            <a:r>
              <a:rPr lang="sv-SE" sz="900" b="0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och service </a:t>
            </a:r>
            <a:r>
              <a:rPr lang="sv-SE" sz="900" b="0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- Stadskansliet</a:t>
            </a: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2023-04-27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Återställning och registrering av din iPad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454" y="4317798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688" y="431911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2023-04-27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apple.com/sv-se/HT201302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intranat.helsingborg.se/fortroendevald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2331733"/>
          </a:xfrm>
        </p:spPr>
        <p:txBody>
          <a:bodyPr/>
          <a:lstStyle/>
          <a:p>
            <a:br>
              <a:rPr lang="sv-SE" sz="4000" dirty="0"/>
            </a:br>
            <a:br>
              <a:rPr lang="sv-SE" sz="4000" dirty="0"/>
            </a:br>
            <a:r>
              <a:rPr lang="sv-SE" sz="4000" dirty="0"/>
              <a:t>Återställning och registrering av din iPad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317402"/>
            <a:ext cx="7551393" cy="3306955"/>
          </a:xfrm>
        </p:spPr>
        <p:txBody>
          <a:bodyPr/>
          <a:lstStyle/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Tillsammans måste vi förstärka säkerheten på våra datorer, mobiltelefoner och annan teknisk utrustning i Helsingborgs stad</a:t>
            </a:r>
            <a:br>
              <a:rPr lang="sv-SE" sz="1400" dirty="0"/>
            </a:b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När du återställer din iPad hjälper du till att förbättra IT-säkerheten eftersom informationen flyttar till ett nyare system med bättre säkerhet</a:t>
            </a:r>
          </a:p>
          <a:p>
            <a:endParaRPr lang="sv-SE" sz="1400" dirty="0"/>
          </a:p>
          <a:p>
            <a:endParaRPr lang="sv-SE" sz="1400" dirty="0"/>
          </a:p>
          <a:p>
            <a:r>
              <a:rPr lang="sv-SE" sz="1400" dirty="0"/>
              <a:t>Du behöver återställa din iPad senast den 10 mars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r>
              <a:rPr lang="sv-SE" sz="1400" dirty="0"/>
              <a:t>Gå gärna igenom hela presentationen innan du börjar återställningen.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00667" y="135172"/>
            <a:ext cx="7907867" cy="1191446"/>
          </a:xfrm>
        </p:spPr>
        <p:txBody>
          <a:bodyPr/>
          <a:lstStyle/>
          <a:p>
            <a:r>
              <a:rPr lang="sv-SE" sz="2400" dirty="0"/>
              <a:t>Varför behöver jag återställa min iPad?</a:t>
            </a:r>
            <a:endParaRPr lang="sv-SE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9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1"/>
          <p:cNvSpPr>
            <a:spLocks noGrp="1"/>
          </p:cNvSpPr>
          <p:nvPr>
            <p:ph idx="1"/>
          </p:nvPr>
        </p:nvSpPr>
        <p:spPr>
          <a:xfrm>
            <a:off x="800100" y="84221"/>
            <a:ext cx="8170352" cy="4972688"/>
          </a:xfrm>
        </p:spPr>
        <p:txBody>
          <a:bodyPr/>
          <a:lstStyle/>
          <a:p>
            <a:endParaRPr lang="sv-SE" sz="2400" b="1" dirty="0"/>
          </a:p>
          <a:p>
            <a:r>
              <a:rPr lang="sv-SE" sz="2400" b="1" dirty="0"/>
              <a:t>Vad ska jag göra? Hur gör jag?</a:t>
            </a:r>
          </a:p>
          <a:p>
            <a:endParaRPr lang="sv-SE" sz="1400" dirty="0"/>
          </a:p>
          <a:p>
            <a:r>
              <a:rPr lang="sv-SE" sz="1400" dirty="0"/>
              <a:t>Du kan själv återställa din iPad. På kommande sidor hittar du instruktion för hur du gör. </a:t>
            </a:r>
          </a:p>
          <a:p>
            <a:endParaRPr lang="sv-SE" sz="1400" dirty="0"/>
          </a:p>
          <a:p>
            <a:r>
              <a:rPr lang="sv-SE" sz="1400" dirty="0"/>
              <a:t>Spara först ner det du sparat i din iPad, till exempel bilder och anteckningar, på annan enhet eftersom information som du sparat i din iPad försvinner vid återställning.</a:t>
            </a:r>
            <a:r>
              <a:rPr lang="sv-SE" sz="1400" dirty="0">
                <a:solidFill>
                  <a:srgbClr val="FF0000"/>
                </a:solidFill>
              </a:rPr>
              <a:t> </a:t>
            </a:r>
            <a:r>
              <a:rPr lang="sv-SE" sz="1400" dirty="0">
                <a:hlinkClick r:id="rId2"/>
              </a:rPr>
              <a:t>Överföra bilder och videor från en iPhone eller iPad till din Mac eller pc - Apple-support (SE)</a:t>
            </a:r>
            <a:r>
              <a:rPr lang="sv-SE" sz="1400" dirty="0"/>
              <a:t> </a:t>
            </a:r>
            <a:endParaRPr lang="sv-SE" sz="1400" dirty="0">
              <a:solidFill>
                <a:srgbClr val="FF0000"/>
              </a:solidFill>
            </a:endParaRP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060707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23374" y="1063229"/>
            <a:ext cx="7778277" cy="3804910"/>
          </a:xfrm>
        </p:spPr>
        <p:txBody>
          <a:bodyPr/>
          <a:lstStyle/>
          <a:p>
            <a:pPr lvl="1" indent="0">
              <a:buNone/>
            </a:pPr>
            <a:endParaRPr lang="sv-SE" dirty="0"/>
          </a:p>
          <a:p>
            <a:pPr marL="1085850" lvl="1" indent="-342900">
              <a:buFont typeface="+mj-lt"/>
              <a:buAutoNum type="arabicPeriod"/>
            </a:pPr>
            <a:r>
              <a:rPr lang="sv-SE" sz="1400" dirty="0"/>
              <a:t>Ha dina inloggningsuppgifter (användarnamn och lösenord) till stadens IT-miljö tillgängliga.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Användarnamnet innehåller de två första bokstäverna i ditt förnamn och de två första bokstäverna i ditt efternamn + en sifferkombination, till exempel </a:t>
            </a:r>
            <a:r>
              <a:rPr lang="sv-SE" sz="1400" b="1" dirty="0"/>
              <a:t>anan1000</a:t>
            </a:r>
            <a:r>
              <a:rPr lang="sv-SE" sz="1400" dirty="0"/>
              <a:t>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Lösenordet är detsamma som du använder för att logga in till din e-post i staden eller där du registrerar ditt förrättningsarvode. Lösenordet är minst 8 tecken långt och innehåller stora och små bokstäver, minst en siffra och ett specialtecken.</a:t>
            </a:r>
          </a:p>
          <a:p>
            <a:pPr marL="1085850" lvl="1" indent="-342900">
              <a:buFont typeface="+mj-lt"/>
              <a:buAutoNum type="arabicPeriod"/>
            </a:pPr>
            <a:endParaRPr lang="sv-SE" sz="1400" dirty="0"/>
          </a:p>
          <a:p>
            <a:pPr marL="1085850" lvl="1" indent="-342900">
              <a:buFont typeface="+mj-lt"/>
              <a:buAutoNum type="arabicPeriod"/>
            </a:pPr>
            <a:r>
              <a:rPr lang="sv-SE" sz="1400" dirty="0"/>
              <a:t>Om du har glömt ditt lösenord, kontakta Supportcenter på 042-10 50 50.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Innan du börjar</a:t>
            </a:r>
          </a:p>
        </p:txBody>
      </p:sp>
    </p:spTree>
    <p:extLst>
      <p:ext uri="{BB962C8B-B14F-4D97-AF65-F5344CB8AC3E}">
        <p14:creationId xmlns:p14="http://schemas.microsoft.com/office/powerpoint/2010/main" val="121005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/>
          <a:lstStyle/>
          <a:p>
            <a:r>
              <a:rPr lang="sv-SE" sz="2400" dirty="0"/>
              <a:t>Nu kan du börja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423887"/>
          </a:xfrm>
        </p:spPr>
        <p:txBody>
          <a:bodyPr/>
          <a:lstStyle/>
          <a:p>
            <a:r>
              <a:rPr lang="sv-SE" sz="1600" b="1" dirty="0"/>
              <a:t>Steg 1 - Radera och Nollställ din iPad</a:t>
            </a:r>
            <a:endParaRPr lang="sv-SE" sz="1600" b="1" strike="sngStrike" dirty="0"/>
          </a:p>
          <a:p>
            <a:endParaRPr lang="sv-SE" sz="1400" b="1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Gå till </a:t>
            </a:r>
            <a:r>
              <a:rPr lang="sv-SE" sz="1400" i="1" dirty="0"/>
              <a:t>Inställningar</a:t>
            </a:r>
            <a:br>
              <a:rPr lang="sv-SE" sz="1400" dirty="0"/>
            </a:b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Välj </a:t>
            </a:r>
            <a:r>
              <a:rPr lang="sv-SE" sz="1400" i="1" dirty="0"/>
              <a:t>Allmänt</a:t>
            </a:r>
            <a:r>
              <a:rPr lang="sv-SE" sz="1400" dirty="0"/>
              <a:t> och därefter </a:t>
            </a:r>
            <a:r>
              <a:rPr lang="sv-SE" sz="1400" i="1" dirty="0"/>
              <a:t>Radera och nollställ</a:t>
            </a:r>
            <a:br>
              <a:rPr lang="sv-SE" sz="1400" dirty="0">
                <a:solidFill>
                  <a:srgbClr val="FF0000"/>
                </a:solidFill>
              </a:rPr>
            </a:br>
            <a:endParaRPr lang="sv-SE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Bekräfta med din lösenkod/pinkod till din iPad</a:t>
            </a:r>
            <a:br>
              <a:rPr lang="sv-SE" sz="1400" dirty="0">
                <a:solidFill>
                  <a:srgbClr val="FF0000"/>
                </a:solidFill>
              </a:rPr>
            </a:br>
            <a:endParaRPr lang="sv-SE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Nu tar det en stund innan återställningen är klar</a:t>
            </a: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>
          <a:xfrm>
            <a:off x="1100667" y="507424"/>
            <a:ext cx="7907867" cy="4140776"/>
          </a:xfrm>
          <a:ln w="9525">
            <a:noFill/>
          </a:ln>
        </p:spPr>
        <p:txBody>
          <a:bodyPr/>
          <a:lstStyle/>
          <a:p>
            <a:r>
              <a:rPr lang="sv-SE" sz="1600" b="1" dirty="0"/>
              <a:t>Steg 2 - Registrera dig och logga in</a:t>
            </a:r>
          </a:p>
          <a:p>
            <a:endParaRPr lang="sv-SE" sz="1400" dirty="0"/>
          </a:p>
          <a:p>
            <a:r>
              <a:rPr lang="sv-SE" sz="1400" dirty="0"/>
              <a:t>När din iPad startar upp igen är återställningen klar och du ska registrera dig på din iPad.</a:t>
            </a:r>
          </a:p>
          <a:p>
            <a:endParaRPr lang="sv-SE" sz="1400" dirty="0"/>
          </a:p>
          <a:p>
            <a:r>
              <a:rPr lang="sv-SE" sz="1400" dirty="0"/>
              <a:t>1. Välj Svenska och Sverige på de två första bilderna som presenteras.</a:t>
            </a:r>
          </a:p>
        </p:txBody>
      </p:sp>
      <p:pic>
        <p:nvPicPr>
          <p:cNvPr id="8" name="Bildobjekt 7"/>
          <p:cNvPicPr/>
          <p:nvPr/>
        </p:nvPicPr>
        <p:blipFill rotWithShape="1">
          <a:blip r:embed="rId2"/>
          <a:srcRect l="12275" r="10864"/>
          <a:stretch/>
        </p:blipFill>
        <p:spPr>
          <a:xfrm rot="5400000">
            <a:off x="1558263" y="1895548"/>
            <a:ext cx="2151090" cy="3141866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0" name="Bildobjekt 9"/>
          <p:cNvPicPr/>
          <p:nvPr/>
        </p:nvPicPr>
        <p:blipFill rotWithShape="1">
          <a:blip r:embed="rId3"/>
          <a:srcRect l="9935" r="15482"/>
          <a:stretch/>
        </p:blipFill>
        <p:spPr>
          <a:xfrm rot="5400000">
            <a:off x="4712955" y="2054795"/>
            <a:ext cx="2128604" cy="2770909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6" name="Bildobjekt 5"/>
          <p:cNvPicPr/>
          <p:nvPr/>
        </p:nvPicPr>
        <p:blipFill rotWithShape="1">
          <a:blip r:embed="rId3"/>
          <a:srcRect l="9935" r="15482"/>
          <a:stretch/>
        </p:blipFill>
        <p:spPr>
          <a:xfrm rot="5400000">
            <a:off x="4712955" y="2054797"/>
            <a:ext cx="2128604" cy="2770909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pic>
        <p:nvPicPr>
          <p:cNvPr id="9" name="Bildobjekt 8"/>
          <p:cNvPicPr/>
          <p:nvPr/>
        </p:nvPicPr>
        <p:blipFill rotWithShape="1">
          <a:blip r:embed="rId3"/>
          <a:srcRect l="9935" r="15482"/>
          <a:stretch/>
        </p:blipFill>
        <p:spPr>
          <a:xfrm rot="5400000">
            <a:off x="4712955" y="2054798"/>
            <a:ext cx="2128604" cy="2770909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11426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472788"/>
            <a:ext cx="7907867" cy="4307030"/>
          </a:xfrm>
        </p:spPr>
        <p:txBody>
          <a:bodyPr/>
          <a:lstStyle/>
          <a:p>
            <a:r>
              <a:rPr lang="sv-SE" sz="1400" dirty="0">
                <a:latin typeface="+mn-lt"/>
              </a:rPr>
              <a:t>2. Välj ett Wi-Fi-nätverk, men det finns också mobilt bredband i din iPad.</a:t>
            </a:r>
          </a:p>
        </p:txBody>
      </p:sp>
      <p:pic>
        <p:nvPicPr>
          <p:cNvPr id="5" name="Bildobjekt 4"/>
          <p:cNvPicPr/>
          <p:nvPr/>
        </p:nvPicPr>
        <p:blipFill rotWithShape="1">
          <a:blip r:embed="rId2"/>
          <a:srcRect r="7326"/>
          <a:stretch/>
        </p:blipFill>
        <p:spPr>
          <a:xfrm rot="5400000">
            <a:off x="1184280" y="1265469"/>
            <a:ext cx="3245350" cy="3227874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92434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639043"/>
            <a:ext cx="7907867" cy="4016084"/>
          </a:xfrm>
        </p:spPr>
        <p:txBody>
          <a:bodyPr/>
          <a:lstStyle/>
          <a:p>
            <a:endParaRPr lang="sv-SE" sz="1400" dirty="0">
              <a:latin typeface="+mn-lt"/>
            </a:endParaRPr>
          </a:p>
          <a:p>
            <a:r>
              <a:rPr lang="sv-SE" sz="1400" dirty="0">
                <a:latin typeface="+mn-lt"/>
              </a:rPr>
              <a:t>3. Vänta tills din iPad aktiveras och klicka därefter på </a:t>
            </a:r>
            <a:r>
              <a:rPr lang="sv-SE" sz="1400" i="1" dirty="0">
                <a:latin typeface="+mn-lt"/>
              </a:rPr>
              <a:t>Nästa</a:t>
            </a:r>
          </a:p>
          <a:p>
            <a:endParaRPr lang="sv-SE" dirty="0"/>
          </a:p>
        </p:txBody>
      </p:sp>
      <p:pic>
        <p:nvPicPr>
          <p:cNvPr id="6" name="Bildobjekt 5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161023" y="1480259"/>
            <a:ext cx="2833254" cy="2770910"/>
          </a:xfrm>
          <a:prstGeom prst="rect">
            <a:avLst/>
          </a:prstGeom>
        </p:spPr>
      </p:pic>
      <p:pic>
        <p:nvPicPr>
          <p:cNvPr id="4" name="Bildobjekt 3"/>
          <p:cNvPicPr/>
          <p:nvPr/>
        </p:nvPicPr>
        <p:blipFill rotWithShape="1">
          <a:blip r:embed="rId3"/>
          <a:srcRect l="3512" r="263"/>
          <a:stretch/>
        </p:blipFill>
        <p:spPr>
          <a:xfrm rot="5400000">
            <a:off x="4606999" y="1529169"/>
            <a:ext cx="2823849" cy="2663686"/>
          </a:xfrm>
          <a:prstGeom prst="rect">
            <a:avLst/>
          </a:prstGeom>
        </p:spPr>
      </p:pic>
      <p:sp>
        <p:nvSpPr>
          <p:cNvPr id="3" name="Moln 2"/>
          <p:cNvSpPr/>
          <p:nvPr/>
        </p:nvSpPr>
        <p:spPr>
          <a:xfrm>
            <a:off x="6557196" y="1627185"/>
            <a:ext cx="675860" cy="492981"/>
          </a:xfrm>
          <a:prstGeom prst="cloud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161023" y="1480260"/>
            <a:ext cx="2833254" cy="2770910"/>
          </a:xfrm>
          <a:prstGeom prst="rect">
            <a:avLst/>
          </a:prstGeom>
        </p:spPr>
      </p:pic>
      <p:pic>
        <p:nvPicPr>
          <p:cNvPr id="8" name="Bildobjekt 7"/>
          <p:cNvPicPr/>
          <p:nvPr/>
        </p:nvPicPr>
        <p:blipFill rotWithShape="1">
          <a:blip r:embed="rId3"/>
          <a:srcRect l="3512" r="263"/>
          <a:stretch/>
        </p:blipFill>
        <p:spPr>
          <a:xfrm rot="5400000">
            <a:off x="4606999" y="1529170"/>
            <a:ext cx="2823849" cy="2663686"/>
          </a:xfrm>
          <a:prstGeom prst="rect">
            <a:avLst/>
          </a:prstGeom>
        </p:spPr>
      </p:pic>
      <p:sp>
        <p:nvSpPr>
          <p:cNvPr id="9" name="Moln 8"/>
          <p:cNvSpPr/>
          <p:nvPr/>
        </p:nvSpPr>
        <p:spPr>
          <a:xfrm>
            <a:off x="6557196" y="1627186"/>
            <a:ext cx="675860" cy="492981"/>
          </a:xfrm>
          <a:prstGeom prst="cloud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161023" y="1480261"/>
            <a:ext cx="2833254" cy="277091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1" name="Bildobjekt 10"/>
          <p:cNvPicPr/>
          <p:nvPr/>
        </p:nvPicPr>
        <p:blipFill rotWithShape="1">
          <a:blip r:embed="rId3"/>
          <a:srcRect l="3512" r="263"/>
          <a:stretch/>
        </p:blipFill>
        <p:spPr>
          <a:xfrm rot="5400000">
            <a:off x="4606999" y="1529171"/>
            <a:ext cx="2823849" cy="2663686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2" name="Moln 11"/>
          <p:cNvSpPr/>
          <p:nvPr/>
        </p:nvSpPr>
        <p:spPr>
          <a:xfrm>
            <a:off x="6557196" y="1627187"/>
            <a:ext cx="675860" cy="496077"/>
          </a:xfrm>
          <a:prstGeom prst="cloud">
            <a:avLst/>
          </a:prstGeom>
          <a:noFill/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4399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313461"/>
            <a:ext cx="5540766" cy="3586594"/>
          </a:xfrm>
        </p:spPr>
        <p:txBody>
          <a:bodyPr/>
          <a:lstStyle/>
          <a:p>
            <a:endParaRPr lang="sv-SE" dirty="0"/>
          </a:p>
          <a:p>
            <a:r>
              <a:rPr lang="sv-SE" sz="1400" dirty="0">
                <a:latin typeface="+mn-lt"/>
              </a:rPr>
              <a:t>4. Logga in i stadens IT-miljö</a:t>
            </a:r>
          </a:p>
          <a:p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Fyll i din e-postadress och klicka på </a:t>
            </a:r>
            <a:r>
              <a:rPr lang="sv-SE" sz="1400" i="1" dirty="0"/>
              <a:t>Nästa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Ange ditt lösenord till stadens IT-miljö och klicka på </a:t>
            </a:r>
            <a:r>
              <a:rPr lang="sv-SE" sz="1400" i="1" dirty="0"/>
              <a:t>Logga in</a:t>
            </a:r>
          </a:p>
        </p:txBody>
      </p:sp>
      <p:pic>
        <p:nvPicPr>
          <p:cNvPr id="6" name="Bildobjekt 5"/>
          <p:cNvPicPr/>
          <p:nvPr/>
        </p:nvPicPr>
        <p:blipFill rotWithShape="1">
          <a:blip r:embed="rId2"/>
          <a:srcRect l="26098" t="1549" r="40985" b="1702"/>
          <a:stretch/>
        </p:blipFill>
        <p:spPr bwMode="auto">
          <a:xfrm rot="5400000">
            <a:off x="1750178" y="1847041"/>
            <a:ext cx="1805346" cy="31043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dobjekt 6"/>
          <p:cNvPicPr/>
          <p:nvPr/>
        </p:nvPicPr>
        <p:blipFill rotWithShape="1">
          <a:blip r:embed="rId3"/>
          <a:srcRect l="26240" t="7671" r="32669" b="7838"/>
          <a:stretch/>
        </p:blipFill>
        <p:spPr bwMode="auto">
          <a:xfrm rot="5400000">
            <a:off x="4773223" y="2247202"/>
            <a:ext cx="1805346" cy="23040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2158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82053" y="205979"/>
            <a:ext cx="8226481" cy="857250"/>
          </a:xfrm>
        </p:spPr>
        <p:txBody>
          <a:bodyPr/>
          <a:lstStyle/>
          <a:p>
            <a:r>
              <a:rPr lang="sv-SE" sz="1400" b="0" dirty="0">
                <a:latin typeface="+mn-lt"/>
              </a:rPr>
              <a:t>5. Kommer du inte vidare?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782053" y="1200152"/>
            <a:ext cx="8226481" cy="3363897"/>
          </a:xfrm>
        </p:spPr>
        <p:txBody>
          <a:bodyPr/>
          <a:lstStyle/>
          <a:p>
            <a:r>
              <a:rPr lang="sv-SE" sz="1400" dirty="0">
                <a:latin typeface="+mn-lt"/>
              </a:rPr>
              <a:t>Om du inte kommer vidare ska du kontakta Supportcenter på 042-10 50 50.</a:t>
            </a:r>
          </a:p>
          <a:p>
            <a:endParaRPr lang="sv-SE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0434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1058036"/>
            <a:ext cx="7907867" cy="3151585"/>
          </a:xfrm>
        </p:spPr>
        <p:txBody>
          <a:bodyPr/>
          <a:lstStyle/>
          <a:p>
            <a:r>
              <a:rPr lang="sv-SE" sz="1400" dirty="0"/>
              <a:t>6. Nu får du vänta en stund för att din iPad ska synkroniseras</a:t>
            </a:r>
          </a:p>
          <a:p>
            <a:endParaRPr lang="sv-SE" dirty="0"/>
          </a:p>
        </p:txBody>
      </p:sp>
      <p:pic>
        <p:nvPicPr>
          <p:cNvPr id="4" name="Bildobjekt 3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678371" y="2119246"/>
            <a:ext cx="3210898" cy="2082541"/>
          </a:xfrm>
          <a:prstGeom prst="rect">
            <a:avLst/>
          </a:prstGeom>
        </p:spPr>
      </p:pic>
      <p:pic>
        <p:nvPicPr>
          <p:cNvPr id="5" name="Bildobjekt 4"/>
          <p:cNvPicPr/>
          <p:nvPr/>
        </p:nvPicPr>
        <p:blipFill rotWithShape="1">
          <a:blip r:embed="rId3"/>
          <a:srcRect l="8056" t="4692" r="13251"/>
          <a:stretch/>
        </p:blipFill>
        <p:spPr>
          <a:xfrm rot="5400000">
            <a:off x="2907509" y="2034678"/>
            <a:ext cx="3210900" cy="2251679"/>
          </a:xfrm>
          <a:prstGeom prst="rect">
            <a:avLst/>
          </a:prstGeom>
        </p:spPr>
      </p:pic>
      <p:pic>
        <p:nvPicPr>
          <p:cNvPr id="6" name="Bildobjekt 5"/>
          <p:cNvPicPr/>
          <p:nvPr/>
        </p:nvPicPr>
        <p:blipFill rotWithShape="1">
          <a:blip r:embed="rId4"/>
          <a:srcRect l="10712" t="17615" r="15456" b="10218"/>
          <a:stretch/>
        </p:blipFill>
        <p:spPr>
          <a:xfrm rot="5400000">
            <a:off x="5361390" y="1894504"/>
            <a:ext cx="3179618" cy="2500745"/>
          </a:xfrm>
          <a:prstGeom prst="rect">
            <a:avLst/>
          </a:prstGeom>
        </p:spPr>
      </p:pic>
      <p:pic>
        <p:nvPicPr>
          <p:cNvPr id="7" name="Bildobjekt 6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678371" y="2119247"/>
            <a:ext cx="3210898" cy="2082541"/>
          </a:xfrm>
          <a:prstGeom prst="rect">
            <a:avLst/>
          </a:prstGeom>
        </p:spPr>
      </p:pic>
      <p:pic>
        <p:nvPicPr>
          <p:cNvPr id="8" name="Bildobjekt 7"/>
          <p:cNvPicPr/>
          <p:nvPr/>
        </p:nvPicPr>
        <p:blipFill rotWithShape="1">
          <a:blip r:embed="rId3"/>
          <a:srcRect l="8056" t="4692" r="13251"/>
          <a:stretch/>
        </p:blipFill>
        <p:spPr>
          <a:xfrm rot="5400000">
            <a:off x="2907509" y="2034679"/>
            <a:ext cx="3210900" cy="2251679"/>
          </a:xfrm>
          <a:prstGeom prst="rect">
            <a:avLst/>
          </a:prstGeom>
        </p:spPr>
      </p:pic>
      <p:pic>
        <p:nvPicPr>
          <p:cNvPr id="9" name="Bildobjekt 8"/>
          <p:cNvPicPr/>
          <p:nvPr/>
        </p:nvPicPr>
        <p:blipFill rotWithShape="1">
          <a:blip r:embed="rId4"/>
          <a:srcRect l="10712" t="17615" r="15456" b="10218"/>
          <a:stretch/>
        </p:blipFill>
        <p:spPr>
          <a:xfrm rot="5400000">
            <a:off x="5361390" y="1894505"/>
            <a:ext cx="3179618" cy="2500745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pic>
        <p:nvPicPr>
          <p:cNvPr id="10" name="Bildobjekt 9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678371" y="2119248"/>
            <a:ext cx="3210898" cy="2082541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pic>
        <p:nvPicPr>
          <p:cNvPr id="11" name="Bildobjekt 10"/>
          <p:cNvPicPr/>
          <p:nvPr/>
        </p:nvPicPr>
        <p:blipFill rotWithShape="1">
          <a:blip r:embed="rId3"/>
          <a:srcRect l="8056" t="4692" r="13251"/>
          <a:stretch/>
        </p:blipFill>
        <p:spPr>
          <a:xfrm rot="5400000">
            <a:off x="2907509" y="2034680"/>
            <a:ext cx="3210900" cy="2251679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058880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052541" y="351925"/>
            <a:ext cx="7159011" cy="2090485"/>
          </a:xfrm>
        </p:spPr>
        <p:txBody>
          <a:bodyPr/>
          <a:lstStyle/>
          <a:p>
            <a:endParaRPr lang="sv-SE" sz="1400" dirty="0">
              <a:latin typeface="+mn-lt"/>
            </a:endParaRPr>
          </a:p>
          <a:p>
            <a:r>
              <a:rPr lang="sv-SE" sz="1400" dirty="0">
                <a:latin typeface="+mn-lt"/>
              </a:rPr>
              <a:t>7. Olika uppmaningar kan nu komma upp din iPad </a:t>
            </a:r>
          </a:p>
          <a:p>
            <a:endParaRPr lang="sv-SE" sz="1400" dirty="0">
              <a:latin typeface="+mn-lt"/>
            </a:endParaRPr>
          </a:p>
          <a:p>
            <a:r>
              <a:rPr lang="sv-SE" sz="1400" dirty="0">
                <a:latin typeface="+mn-lt"/>
              </a:rPr>
              <a:t>Det är viktigt att </a:t>
            </a:r>
            <a:r>
              <a:rPr lang="sv-SE" sz="1400" i="1" dirty="0">
                <a:latin typeface="+mn-lt"/>
              </a:rPr>
              <a:t>Aktivera Platstjänster </a:t>
            </a:r>
            <a:r>
              <a:rPr lang="sv-SE" sz="1400" dirty="0">
                <a:latin typeface="+mn-lt"/>
              </a:rPr>
              <a:t>eftersom datum och klockslag då blir korrekt.</a:t>
            </a:r>
          </a:p>
          <a:p>
            <a:endParaRPr lang="sv-SE" sz="1400" dirty="0">
              <a:latin typeface="+mn-lt"/>
            </a:endParaRPr>
          </a:p>
          <a:p>
            <a:r>
              <a:rPr lang="sv-SE" sz="1400" b="1" i="1" dirty="0">
                <a:latin typeface="+mn-lt"/>
              </a:rPr>
              <a:t>OBS!</a:t>
            </a:r>
            <a:r>
              <a:rPr lang="sv-SE" sz="1400" dirty="0">
                <a:latin typeface="+mn-lt"/>
              </a:rPr>
              <a:t> Vi rekommenderar </a:t>
            </a:r>
            <a:r>
              <a:rPr lang="sv-SE" sz="1400" b="1" i="1" dirty="0">
                <a:latin typeface="+mn-lt"/>
              </a:rPr>
              <a:t>inte</a:t>
            </a:r>
            <a:r>
              <a:rPr lang="sv-SE" sz="1400" dirty="0">
                <a:latin typeface="+mn-lt"/>
              </a:rPr>
              <a:t> att du loggar in med ditt Apple-ID!</a:t>
            </a:r>
          </a:p>
          <a:p>
            <a:endParaRPr lang="sv-SE" dirty="0"/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l="9822" t="8088" r="16760" b="9132"/>
          <a:stretch/>
        </p:blipFill>
        <p:spPr>
          <a:xfrm rot="5400000">
            <a:off x="2900813" y="2326218"/>
            <a:ext cx="2539357" cy="21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1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652073" y="1063229"/>
            <a:ext cx="8356462" cy="3614303"/>
          </a:xfrm>
        </p:spPr>
        <p:txBody>
          <a:bodyPr/>
          <a:lstStyle/>
          <a:p>
            <a:endParaRPr lang="sv-SE" sz="140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400" dirty="0">
                <a:latin typeface="+mn-lt"/>
              </a:rPr>
              <a:t>Det är viktigt att du registrerar dig i din roll som</a:t>
            </a:r>
            <a:br>
              <a:rPr lang="sv-SE" sz="1400" dirty="0">
                <a:latin typeface="+mn-lt"/>
              </a:rPr>
            </a:br>
            <a:r>
              <a:rPr lang="sv-SE" sz="1400" dirty="0">
                <a:latin typeface="+mn-lt"/>
              </a:rPr>
              <a:t>förtroendevald, </a:t>
            </a:r>
            <a:r>
              <a:rPr lang="sv-SE" sz="1400" dirty="0"/>
              <a:t>för att vi framöver ska kunna</a:t>
            </a:r>
            <a:br>
              <a:rPr lang="sv-SE" sz="1400" dirty="0"/>
            </a:br>
            <a:r>
              <a:rPr lang="sv-SE" sz="1400" dirty="0"/>
              <a:t>hjälpa dig på bästa sätt om du behöver support. </a:t>
            </a:r>
            <a:endParaRPr lang="sv-SE" sz="1400" dirty="0">
              <a:latin typeface="+mn-lt"/>
            </a:endParaRPr>
          </a:p>
          <a:p>
            <a:endParaRPr lang="sv-SE" sz="1400" dirty="0">
              <a:latin typeface="+mn-lt"/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Klicka på symbolen </a:t>
            </a:r>
            <a:r>
              <a:rPr lang="sv-SE" sz="1400" i="1" dirty="0">
                <a:latin typeface="+mn-lt"/>
              </a:rPr>
              <a:t>Företagsportal</a:t>
            </a:r>
          </a:p>
          <a:p>
            <a:pPr lvl="1" indent="0">
              <a:buNone/>
            </a:pPr>
            <a:endParaRPr lang="sv-SE" sz="1400" dirty="0">
              <a:latin typeface="+mn-lt"/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Logga in en gång till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52073" y="205979"/>
            <a:ext cx="8356461" cy="857250"/>
          </a:xfrm>
        </p:spPr>
        <p:txBody>
          <a:bodyPr/>
          <a:lstStyle/>
          <a:p>
            <a:r>
              <a:rPr lang="sv-SE" sz="1600" dirty="0"/>
              <a:t>Steg 3 – Registrera dig som förtroendevald</a:t>
            </a:r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t="2210" r="18321"/>
          <a:stretch/>
        </p:blipFill>
        <p:spPr bwMode="auto">
          <a:xfrm rot="5400000">
            <a:off x="5170880" y="1786009"/>
            <a:ext cx="2878250" cy="2950433"/>
          </a:xfrm>
          <a:prstGeom prst="rect">
            <a:avLst/>
          </a:prstGeom>
          <a:ln w="9525">
            <a:solidFill>
              <a:srgbClr val="FFC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oln 4"/>
          <p:cNvSpPr/>
          <p:nvPr/>
        </p:nvSpPr>
        <p:spPr>
          <a:xfrm>
            <a:off x="5702278" y="2892532"/>
            <a:ext cx="813954" cy="637309"/>
          </a:xfrm>
          <a:prstGeom prst="cloud">
            <a:avLst/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050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782013" y="291274"/>
            <a:ext cx="4662276" cy="4377708"/>
          </a:xfrm>
        </p:spPr>
        <p:txBody>
          <a:bodyPr/>
          <a:lstStyle/>
          <a:p>
            <a:endParaRPr lang="sv-SE" sz="1400" dirty="0">
              <a:latin typeface="+mn-lt"/>
            </a:endParaRPr>
          </a:p>
          <a:p>
            <a:endParaRPr lang="sv-SE" sz="1400" dirty="0">
              <a:latin typeface="+mn-lt"/>
            </a:endParaRPr>
          </a:p>
          <a:p>
            <a:r>
              <a:rPr lang="sv-SE" sz="1400" dirty="0">
                <a:latin typeface="+mn-lt"/>
              </a:rPr>
              <a:t>2. Efter att du loggat in följer ett antal uppmaningar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När du kommer till </a:t>
            </a:r>
            <a:r>
              <a:rPr lang="sv-SE" sz="1400" i="1" dirty="0">
                <a:latin typeface="+mn-lt"/>
              </a:rPr>
              <a:t>Välj den bästa kategorin för den här enheten</a:t>
            </a:r>
            <a:r>
              <a:rPr lang="sv-SE" sz="1400" dirty="0">
                <a:latin typeface="+mn-lt"/>
              </a:rPr>
              <a:t> klickar du på </a:t>
            </a:r>
            <a:r>
              <a:rPr lang="sv-SE" sz="1400" i="1" dirty="0">
                <a:latin typeface="+mn-lt"/>
              </a:rPr>
              <a:t>Förtroendevalda</a:t>
            </a:r>
            <a:r>
              <a:rPr lang="sv-SE" sz="1400" dirty="0">
                <a:latin typeface="+mn-lt"/>
              </a:rPr>
              <a:t>. Denna kategori ska väljas även om du har en anställning i staden.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Klicka sedan på </a:t>
            </a:r>
            <a:r>
              <a:rPr lang="sv-SE" sz="1400" i="1" dirty="0">
                <a:latin typeface="+mn-lt"/>
              </a:rPr>
              <a:t>Fortsätt</a:t>
            </a:r>
          </a:p>
          <a:p>
            <a:endParaRPr lang="sv-SE" dirty="0"/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l="4461" t="4152" r="46397"/>
          <a:stretch/>
        </p:blipFill>
        <p:spPr>
          <a:xfrm rot="5400000">
            <a:off x="5602136" y="617298"/>
            <a:ext cx="3147939" cy="3463636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sp>
        <p:nvSpPr>
          <p:cNvPr id="5" name="Moln 4"/>
          <p:cNvSpPr/>
          <p:nvPr/>
        </p:nvSpPr>
        <p:spPr>
          <a:xfrm>
            <a:off x="5685197" y="2885076"/>
            <a:ext cx="1371600" cy="512618"/>
          </a:xfrm>
          <a:prstGeom prst="cloud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6486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42211" y="503534"/>
            <a:ext cx="3722294" cy="4040761"/>
          </a:xfrm>
        </p:spPr>
        <p:txBody>
          <a:bodyPr/>
          <a:lstStyle/>
          <a:p>
            <a:endParaRPr lang="sv-SE" sz="1400" dirty="0">
              <a:latin typeface="+mn-lt"/>
            </a:endParaRPr>
          </a:p>
          <a:p>
            <a:endParaRPr lang="sv-SE" sz="1400" dirty="0">
              <a:latin typeface="+mn-lt"/>
            </a:endParaRPr>
          </a:p>
          <a:p>
            <a:r>
              <a:rPr lang="sv-SE" sz="1400" dirty="0">
                <a:latin typeface="+mn-lt"/>
              </a:rPr>
              <a:t>3. När den här rutan visas är du klar med din registrering</a:t>
            </a:r>
          </a:p>
          <a:p>
            <a:endParaRPr lang="sv-SE" sz="1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Klicka nu på den </a:t>
            </a:r>
            <a:r>
              <a:rPr lang="sv-SE" sz="1400" i="1" dirty="0">
                <a:latin typeface="+mn-lt"/>
              </a:rPr>
              <a:t>runda knappen</a:t>
            </a:r>
            <a:r>
              <a:rPr lang="sv-SE" sz="1400" dirty="0">
                <a:latin typeface="+mn-lt"/>
              </a:rPr>
              <a:t> på din iPad, så fortsätter vi på nästa sida för ett sista steg.</a:t>
            </a:r>
          </a:p>
          <a:p>
            <a:endParaRPr lang="sv-SE" sz="1400" dirty="0">
              <a:latin typeface="+mn-lt"/>
            </a:endParaRPr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l="8883" t="-2463" r="2805" b="5061"/>
          <a:stretch/>
        </p:blipFill>
        <p:spPr>
          <a:xfrm rot="5400000">
            <a:off x="5112864" y="877071"/>
            <a:ext cx="3352587" cy="2966464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sp>
        <p:nvSpPr>
          <p:cNvPr id="5" name="Moln 4"/>
          <p:cNvSpPr/>
          <p:nvPr/>
        </p:nvSpPr>
        <p:spPr>
          <a:xfrm>
            <a:off x="6207266" y="3519993"/>
            <a:ext cx="1163782" cy="699655"/>
          </a:xfrm>
          <a:prstGeom prst="cloud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9948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73160" y="697043"/>
            <a:ext cx="3886358" cy="3923448"/>
          </a:xfrm>
        </p:spPr>
        <p:txBody>
          <a:bodyPr/>
          <a:lstStyle/>
          <a:p>
            <a:r>
              <a:rPr lang="sv-SE" sz="1600" b="1" dirty="0">
                <a:latin typeface="+mn-lt"/>
              </a:rPr>
              <a:t>Steg 4 - Ställ in ditt e-postkonto</a:t>
            </a:r>
            <a:r>
              <a:rPr lang="sv-SE" sz="1600" b="1" i="1" dirty="0">
                <a:latin typeface="+mn-lt"/>
              </a:rPr>
              <a:t> </a:t>
            </a:r>
            <a:br>
              <a:rPr lang="sv-SE" sz="1600" i="1" dirty="0">
                <a:latin typeface="+mn-lt"/>
              </a:rPr>
            </a:br>
            <a:endParaRPr lang="sv-SE" sz="1600" i="1" dirty="0">
              <a:latin typeface="+mn-lt"/>
            </a:endParaRPr>
          </a:p>
          <a:p>
            <a:endParaRPr lang="sv-SE" sz="1400" i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Klicka på </a:t>
            </a:r>
            <a:r>
              <a:rPr lang="sv-SE" sz="1400" i="1" dirty="0">
                <a:latin typeface="+mn-lt"/>
              </a:rPr>
              <a:t>mejlikonen</a:t>
            </a:r>
            <a:r>
              <a:rPr lang="sv-SE" sz="1400" dirty="0">
                <a:latin typeface="+mn-lt"/>
              </a:rPr>
              <a:t> längst ner på din iPad.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Fyll i ditt lösenord en gång till</a:t>
            </a:r>
          </a:p>
          <a:p>
            <a:endParaRPr lang="sv-SE" sz="1400" dirty="0">
              <a:latin typeface="+mn-lt"/>
            </a:endParaRPr>
          </a:p>
          <a:p>
            <a:endParaRPr lang="sv-SE" sz="1400" dirty="0">
              <a:latin typeface="+mn-lt"/>
            </a:endParaRPr>
          </a:p>
          <a:p>
            <a:endParaRPr lang="sv-SE" sz="1400" dirty="0">
              <a:latin typeface="+mn-lt"/>
            </a:endParaRPr>
          </a:p>
          <a:p>
            <a:pPr algn="ctr"/>
            <a:r>
              <a:rPr lang="sv-SE" sz="1400" b="1" i="1" dirty="0">
                <a:latin typeface="+mn-lt"/>
              </a:rPr>
              <a:t>Nu kan du använda din iPad!</a:t>
            </a:r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l="36327" r="1"/>
          <a:stretch/>
        </p:blipFill>
        <p:spPr>
          <a:xfrm rot="5400000">
            <a:off x="5090647" y="581496"/>
            <a:ext cx="3293905" cy="3525000"/>
          </a:xfrm>
          <a:prstGeom prst="rect">
            <a:avLst/>
          </a:prstGeom>
          <a:ln w="9525">
            <a:solidFill>
              <a:srgbClr val="FFC000"/>
            </a:solidFill>
          </a:ln>
        </p:spPr>
      </p:pic>
      <p:sp>
        <p:nvSpPr>
          <p:cNvPr id="5" name="Moln 4"/>
          <p:cNvSpPr/>
          <p:nvPr/>
        </p:nvSpPr>
        <p:spPr>
          <a:xfrm>
            <a:off x="6207173" y="2860391"/>
            <a:ext cx="720436" cy="1026646"/>
          </a:xfrm>
          <a:prstGeom prst="cloud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308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1113586" y="942976"/>
            <a:ext cx="7006431" cy="1294615"/>
          </a:xfrm>
        </p:spPr>
        <p:txBody>
          <a:bodyPr/>
          <a:lstStyle/>
          <a:p>
            <a:r>
              <a:rPr lang="sv-SE" sz="4000" dirty="0"/>
              <a:t>TACK FÖR DIN HJÄLP!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type="subTitle" idx="1"/>
          </p:nvPr>
        </p:nvSpPr>
        <p:spPr>
          <a:xfrm>
            <a:off x="1113586" y="2241709"/>
            <a:ext cx="7006431" cy="1824682"/>
          </a:xfrm>
        </p:spPr>
        <p:txBody>
          <a:bodyPr/>
          <a:lstStyle/>
          <a:p>
            <a:endParaRPr lang="sv-SE" sz="1400" dirty="0"/>
          </a:p>
          <a:p>
            <a:r>
              <a:rPr lang="sv-SE" sz="1400" dirty="0"/>
              <a:t>För att säkerheten ska bli ännu bättre är det nu dags att registrera dig för</a:t>
            </a:r>
          </a:p>
          <a:p>
            <a:r>
              <a:rPr lang="sv-SE" sz="1400" dirty="0"/>
              <a:t>tvåfaktorsinloggning (MFA)! </a:t>
            </a:r>
          </a:p>
          <a:p>
            <a:endParaRPr lang="sv-SE" sz="1400" b="1" i="1" dirty="0"/>
          </a:p>
          <a:p>
            <a:r>
              <a:rPr lang="sv-SE" sz="1400" dirty="0"/>
              <a:t>På stadens intranät för förtroendevalda finns mer information om hur du registrerar dig med MFA. Informationen hittar du genom att klicka på länken nedan:</a:t>
            </a:r>
          </a:p>
          <a:p>
            <a:r>
              <a:rPr lang="sv-SE" sz="1400" u="sng" dirty="0">
                <a:hlinkClick r:id="rId2"/>
              </a:rPr>
              <a:t>https://intranat.helsingborg.se/fortroendevald/</a:t>
            </a:r>
            <a:r>
              <a:rPr lang="sv-SE" sz="1400" dirty="0"/>
              <a:t> </a:t>
            </a:r>
          </a:p>
          <a:p>
            <a:endParaRPr lang="sv-SE" sz="1400" b="1" i="1" dirty="0"/>
          </a:p>
        </p:txBody>
      </p:sp>
    </p:spTree>
    <p:extLst>
      <p:ext uri="{BB962C8B-B14F-4D97-AF65-F5344CB8AC3E}">
        <p14:creationId xmlns:p14="http://schemas.microsoft.com/office/powerpoint/2010/main" val="2691458552"/>
      </p:ext>
    </p:extLst>
  </p:cSld>
  <p:clrMapOvr>
    <a:masterClrMapping/>
  </p:clrMapOvr>
</p:sld>
</file>

<file path=ppt/theme/theme1.xml><?xml version="1.0" encoding="utf-8"?>
<a:theme xmlns:a="http://schemas.openxmlformats.org/drawingml/2006/main" name="HBG_presentation_mall_widescreen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C1BF24619FB47809B6595F9AECFB0" ma:contentTypeVersion="0" ma:contentTypeDescription="Skapa ett nytt dokument." ma:contentTypeScope="" ma:versionID="9d45c0013541f1f15988e508be82309c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2115B3C-5436-4279-92AC-2C5DA2293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HBG_presentation_mall_widescreen.potx</Template>
  <TotalTime>656</TotalTime>
  <Words>679</Words>
  <Application>Microsoft Office PowerPoint</Application>
  <PresentationFormat>Bildspel på skärmen (16:9)</PresentationFormat>
  <Paragraphs>86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17</vt:i4>
      </vt:variant>
    </vt:vector>
  </HeadingPairs>
  <TitlesOfParts>
    <vt:vector size="25" baseType="lpstr">
      <vt:lpstr>Arial</vt:lpstr>
      <vt:lpstr>Calibri</vt:lpstr>
      <vt:lpstr>HelveticaNeueLT Std</vt:lpstr>
      <vt:lpstr>HBG_presentation_mall_widescreen</vt:lpstr>
      <vt:lpstr>Första sida med färgad bakgrund</vt:lpstr>
      <vt:lpstr>Följande sidor</vt:lpstr>
      <vt:lpstr>Följande sidor med färgad bakgrund</vt:lpstr>
      <vt:lpstr>Tom sida</vt:lpstr>
      <vt:lpstr>  Återställning och registrering av din iPad</vt:lpstr>
      <vt:lpstr>Varför behöver jag återställa min iPad?</vt:lpstr>
      <vt:lpstr>PowerPoint-presentation</vt:lpstr>
      <vt:lpstr>Innan du börjar</vt:lpstr>
      <vt:lpstr>Nu kan du börja</vt:lpstr>
      <vt:lpstr>PowerPoint-presentation</vt:lpstr>
      <vt:lpstr>PowerPoint-presentation</vt:lpstr>
      <vt:lpstr>PowerPoint-presentation</vt:lpstr>
      <vt:lpstr>PowerPoint-presentation</vt:lpstr>
      <vt:lpstr>5. Kommer du inte vidare?</vt:lpstr>
      <vt:lpstr>PowerPoint-presentation</vt:lpstr>
      <vt:lpstr>PowerPoint-presentation</vt:lpstr>
      <vt:lpstr>Steg 3 – Registrera dig som förtroendevald</vt:lpstr>
      <vt:lpstr>PowerPoint-presentation</vt:lpstr>
      <vt:lpstr>PowerPoint-presentation</vt:lpstr>
      <vt:lpstr>PowerPoint-presentation</vt:lpstr>
      <vt:lpstr>TACK FÖR DIN HJÄLP!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Learningpoint</dc:creator>
  <cp:lastModifiedBy>Elisson Camilla - SLF</cp:lastModifiedBy>
  <cp:revision>101</cp:revision>
  <dcterms:created xsi:type="dcterms:W3CDTF">2015-11-05T09:31:38Z</dcterms:created>
  <dcterms:modified xsi:type="dcterms:W3CDTF">2023-04-27T08:38:15Z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0x010100A60C1BF24619FB47809B6595F9AECFB0</vt:lpwstr>
  </property>
</Properties>
</file>