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</p:sldMasterIdLst>
  <p:notesMasterIdLst>
    <p:notesMasterId r:id="rId36"/>
  </p:notesMasterIdLst>
  <p:handoutMasterIdLst>
    <p:handoutMasterId r:id="rId37"/>
  </p:handoutMasterIdLst>
  <p:sldIdLst>
    <p:sldId id="975" r:id="rId11"/>
    <p:sldId id="977" r:id="rId12"/>
    <p:sldId id="984" r:id="rId13"/>
    <p:sldId id="978" r:id="rId14"/>
    <p:sldId id="986" r:id="rId15"/>
    <p:sldId id="985" r:id="rId16"/>
    <p:sldId id="998" r:id="rId17"/>
    <p:sldId id="988" r:id="rId18"/>
    <p:sldId id="989" r:id="rId19"/>
    <p:sldId id="990" r:id="rId20"/>
    <p:sldId id="991" r:id="rId21"/>
    <p:sldId id="993" r:id="rId22"/>
    <p:sldId id="994" r:id="rId23"/>
    <p:sldId id="995" r:id="rId24"/>
    <p:sldId id="996" r:id="rId25"/>
    <p:sldId id="997" r:id="rId26"/>
    <p:sldId id="999" r:id="rId27"/>
    <p:sldId id="1000" r:id="rId28"/>
    <p:sldId id="1001" r:id="rId29"/>
    <p:sldId id="1002" r:id="rId30"/>
    <p:sldId id="1003" r:id="rId31"/>
    <p:sldId id="1004" r:id="rId32"/>
    <p:sldId id="1005" r:id="rId33"/>
    <p:sldId id="980" r:id="rId34"/>
    <p:sldId id="987" r:id="rId35"/>
  </p:sldIdLst>
  <p:sldSz cx="12192000" cy="6858000"/>
  <p:notesSz cx="6797675" cy="9926638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Helsingborg Sans" pitchFamily="2" charset="0"/>
      <p:regular r:id="rId42"/>
      <p:bold r:id="rId43"/>
    </p:embeddedFont>
    <p:embeddedFont>
      <p:font typeface="Roboto Light" panose="02000000000000000000" pitchFamily="2" charset="0"/>
      <p:regular r:id="rId44"/>
      <p:italic r:id="rId45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200"/>
    <a:srgbClr val="FCB000"/>
    <a:srgbClr val="00C3B4"/>
    <a:srgbClr val="EBE8E1"/>
    <a:srgbClr val="F6F4F0"/>
    <a:srgbClr val="FFEEF3"/>
    <a:srgbClr val="FEFAD3"/>
    <a:srgbClr val="FCF5A7"/>
    <a:srgbClr val="DFECF8"/>
    <a:srgbClr val="FF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954" autoAdjust="0"/>
  </p:normalViewPr>
  <p:slideViewPr>
    <p:cSldViewPr snapToGrid="0">
      <p:cViewPr varScale="1">
        <p:scale>
          <a:sx n="62" d="100"/>
          <a:sy n="62" d="100"/>
        </p:scale>
        <p:origin x="712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font" Target="fonts/font2.fntdata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font" Target="fonts/font5.fntdata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font" Target="fonts/font6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font" Target="fonts/font1.fntdata"/><Relationship Id="rId46" Type="http://schemas.openxmlformats.org/officeDocument/2006/relationships/presProps" Target="presProps.xml"/><Relationship Id="rId20" Type="http://schemas.openxmlformats.org/officeDocument/2006/relationships/slide" Target="slides/slide10.xml"/><Relationship Id="rId41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2023-08-22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2023-08-22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9088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4706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6526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9835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9411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5653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309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6570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8124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8847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4747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6889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13857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3788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42710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6907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28345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06685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00394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35978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08403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68828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30906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4495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1479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kommunstyrelsen@helsingborg.se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at.helsingborg.se/fortroendevald/hjalp-och-stod/ekonomisk-ersattning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hyperlink" Target="mailto:cecilia.holm@helsingborg.se" TargetMode="External"/><Relationship Id="rId4" Type="http://schemas.openxmlformats.org/officeDocument/2006/relationships/hyperlink" Target="mailto:karin.runhagen@helsingborg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BD531EE9-C3D3-0846-2665-61DDF1B02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882902"/>
            <a:ext cx="9144000" cy="2243691"/>
          </a:xfrm>
        </p:spPr>
        <p:txBody>
          <a:bodyPr/>
          <a:lstStyle/>
          <a:p>
            <a:r>
              <a:rPr lang="sv-SE" dirty="0"/>
              <a:t>Så här ansöker du om ersättningar i</a:t>
            </a:r>
            <a:br>
              <a:rPr lang="sv-SE" dirty="0"/>
            </a:br>
            <a:r>
              <a:rPr lang="sv-SE" dirty="0"/>
              <a:t>Troman Politiker</a:t>
            </a:r>
          </a:p>
        </p:txBody>
      </p:sp>
    </p:spTree>
    <p:extLst>
      <p:ext uri="{BB962C8B-B14F-4D97-AF65-F5344CB8AC3E}">
        <p14:creationId xmlns:p14="http://schemas.microsoft.com/office/powerpoint/2010/main" val="3890525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633668-DF1C-B2A1-7EC5-77EF7158F6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Nytt system från 1 augusti 2023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15CAAF6-E307-26E5-BF53-2220E3AC216A}"/>
              </a:ext>
            </a:extLst>
          </p:cNvPr>
          <p:cNvSpPr txBox="1"/>
          <p:nvPr/>
        </p:nvSpPr>
        <p:spPr>
          <a:xfrm>
            <a:off x="625641" y="2197768"/>
            <a:ext cx="8970726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b="1" dirty="0">
                <a:latin typeface="+mj-lt"/>
              </a:rPr>
              <a:t>Varför nytt system?</a:t>
            </a:r>
          </a:p>
          <a:p>
            <a:endParaRPr lang="sv-SE" sz="1600" b="1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sv-SE" sz="1600" dirty="0">
                <a:latin typeface="+mj-lt"/>
              </a:rPr>
              <a:t>Förenkla för er att ansöka om ersättningar, </a:t>
            </a:r>
            <a:endParaRPr lang="sv-SE" sz="1600" b="1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sv-SE" sz="1600" dirty="0">
                <a:latin typeface="+mj-lt"/>
              </a:rPr>
              <a:t>Ge er en bättre överblick över era ansökningar/status på era ansökningar,</a:t>
            </a:r>
          </a:p>
          <a:p>
            <a:pPr marL="285750" indent="-285750">
              <a:buFontTx/>
              <a:buChar char="-"/>
            </a:pPr>
            <a:r>
              <a:rPr lang="sv-SE" sz="1600" dirty="0">
                <a:latin typeface="+mj-lt"/>
              </a:rPr>
              <a:t>Förenkla för ordföranden, vice ordföranden och nämndsekreterare att attestera,</a:t>
            </a:r>
          </a:p>
          <a:p>
            <a:pPr marL="285750" indent="-285750">
              <a:buFontTx/>
              <a:buChar char="-"/>
            </a:pPr>
            <a:r>
              <a:rPr lang="sv-SE" sz="1600" dirty="0">
                <a:latin typeface="+mj-lt"/>
              </a:rPr>
              <a:t>Minska den manuella hanteringen för nämndsekreterare och arvodesadministratörerna på HRSC.</a:t>
            </a:r>
          </a:p>
          <a:p>
            <a:endParaRPr lang="sv-SE" sz="1600" dirty="0">
              <a:latin typeface="+mj-lt"/>
            </a:endParaRPr>
          </a:p>
          <a:p>
            <a:endParaRPr lang="sv-SE" sz="1600" dirty="0">
              <a:latin typeface="+mj-lt"/>
            </a:endParaRPr>
          </a:p>
          <a:p>
            <a:r>
              <a:rPr lang="sv-SE" sz="1600" b="1" dirty="0">
                <a:latin typeface="+mj-lt"/>
              </a:rPr>
              <a:t>Vill du ansöka om ersättningar behöver du ett konto i Troman Politiker:</a:t>
            </a:r>
          </a:p>
          <a:p>
            <a:r>
              <a:rPr lang="sv-SE" sz="1600" dirty="0">
                <a:latin typeface="+mj-lt"/>
              </a:rPr>
              <a:t>Du behöver ett konto i Troman Politiker för att kunna ansöka om ersättning för:</a:t>
            </a:r>
          </a:p>
          <a:p>
            <a:endParaRPr lang="sv-SE" sz="1600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sv-SE" sz="1600" dirty="0">
                <a:latin typeface="+mj-lt"/>
              </a:rPr>
              <a:t>Förrättningar</a:t>
            </a:r>
          </a:p>
          <a:p>
            <a:pPr marL="285750" indent="-285750">
              <a:buFontTx/>
              <a:buChar char="-"/>
            </a:pPr>
            <a:r>
              <a:rPr lang="sv-SE" sz="1600" dirty="0">
                <a:latin typeface="+mj-lt"/>
              </a:rPr>
              <a:t>Resor </a:t>
            </a:r>
          </a:p>
          <a:p>
            <a:pPr marL="285750" indent="-285750">
              <a:buFontTx/>
              <a:buChar char="-"/>
            </a:pPr>
            <a:r>
              <a:rPr lang="sv-SE" sz="1600" dirty="0">
                <a:latin typeface="+mj-lt"/>
              </a:rPr>
              <a:t>Förlorad arbetsinkomst</a:t>
            </a:r>
          </a:p>
          <a:p>
            <a:pPr marL="285750" indent="-285750">
              <a:buFontTx/>
              <a:buChar char="-"/>
            </a:pPr>
            <a:r>
              <a:rPr lang="sv-SE" sz="1600" dirty="0">
                <a:latin typeface="+mj-lt"/>
              </a:rPr>
              <a:t>Utlägg</a:t>
            </a:r>
          </a:p>
          <a:p>
            <a:endParaRPr lang="sv-SE" sz="1600" dirty="0">
              <a:latin typeface="+mj-lt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sz="1600" dirty="0">
                <a:latin typeface="+mj-lt"/>
              </a:rPr>
              <a:t>Du ansöker om ett konto genom att mejla </a:t>
            </a:r>
            <a:r>
              <a:rPr lang="sv-SE" sz="1600" u="sng" dirty="0">
                <a:latin typeface="+mj-lt"/>
              </a:rPr>
              <a:t>kommunstyrelsen@helsingborg.se</a:t>
            </a:r>
          </a:p>
        </p:txBody>
      </p:sp>
    </p:spTree>
    <p:extLst>
      <p:ext uri="{BB962C8B-B14F-4D97-AF65-F5344CB8AC3E}">
        <p14:creationId xmlns:p14="http://schemas.microsoft.com/office/powerpoint/2010/main" val="1683958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0E4EDE-C949-5AC6-39DF-1E6BD14B21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Vem gör vad?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EA501AD-551D-B4BC-9F9C-40443593A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2107024"/>
            <a:ext cx="9144000" cy="400501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sz="1600" dirty="0"/>
              <a:t>Ni (stadens förtroendevalda) ansvarar för att ansöka om ersättning för: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sv-SE" sz="1600" b="0" dirty="0"/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600" b="0" dirty="0"/>
              <a:t>förrättning – registreras via Troman Politiker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600" b="0" dirty="0"/>
              <a:t>förlorad arbetsinkomst – registreras via Troman Politiker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600" b="0" dirty="0"/>
              <a:t>resor – registreras via Troman Politiker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600" b="0" dirty="0"/>
              <a:t>utlägg – registreras via Troman Politiker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600" b="0" dirty="0"/>
              <a:t>traktamente – registreras via </a:t>
            </a:r>
            <a:r>
              <a:rPr lang="sv-SE" sz="1600" b="0" dirty="0" err="1"/>
              <a:t>Personec</a:t>
            </a:r>
            <a:r>
              <a:rPr lang="sv-SE" sz="1600" b="0" dirty="0"/>
              <a:t> Självservice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sv-SE" sz="1600" b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sz="1600" b="0" dirty="0"/>
              <a:t>Nytt i och med detta system är att ni behöver registrera era bilresor till och från sammanträden.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sz="1600" b="0" dirty="0"/>
              <a:t>Detta innebär att ni inte längre får detta automatiskt utbetalt.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sv-SE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sz="1600" dirty="0"/>
              <a:t>Förvaltningen ansvarar för: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600" b="0" dirty="0"/>
              <a:t>månadsarvode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600" b="0" dirty="0"/>
              <a:t>sammanträdesarvode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sv-SE" sz="1600" b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sz="1600" dirty="0"/>
              <a:t>HR-servicecenter ansvarar för: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600" b="0" dirty="0"/>
              <a:t>pensionsersättning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600" b="0" dirty="0"/>
              <a:t>utbetalning av arvoden och annan ersättning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100" b="0" dirty="0"/>
          </a:p>
        </p:txBody>
      </p:sp>
    </p:spTree>
    <p:extLst>
      <p:ext uri="{BB962C8B-B14F-4D97-AF65-F5344CB8AC3E}">
        <p14:creationId xmlns:p14="http://schemas.microsoft.com/office/powerpoint/2010/main" val="2670479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ECCAEA38-1FC0-3719-CC33-A9D9B57253A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latin typeface="+mj-lt"/>
              </a:rPr>
              <a:t>Kvitton ska vara i original. Originalkvitton som inte är digitala ska lämnas till nämndsekreteraren.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400" dirty="0">
              <a:latin typeface="+mj-lt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latin typeface="+mj-lt"/>
              </a:rPr>
              <a:t>För förlorad arbetsinkomst krävs intyg eller kopia på lönespecifikation som visar löneavdraget i kronor. Preliminära lönebesked godtas inte som underlag.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400" dirty="0">
              <a:latin typeface="+mj-lt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latin typeface="+mj-lt"/>
              </a:rPr>
              <a:t>Begäran om utbetalning ska göras senast tre månader efter datum för sammanträde eller förrättning.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400" dirty="0">
              <a:latin typeface="+mj-lt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latin typeface="+mj-lt"/>
              </a:rPr>
              <a:t>Möjligt att registrera ersättningar kopplade till ett sammanträde, först efter sammanträdet varit (sluttid angivit).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400" dirty="0">
              <a:latin typeface="+mj-lt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latin typeface="+mj-lt"/>
              </a:rPr>
              <a:t>För ersättningar kopplat till ett sammanträde, så attesteras dessa först när det finns ett justerat protokoll.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400" dirty="0">
              <a:latin typeface="+mj-lt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latin typeface="+mj-lt"/>
              </a:rPr>
              <a:t>Nämndsekreteraren måste vara klar med sin attestering av era ansökningar i slutet av varje månad för att utbetalning ska kunna ske kommande månad. Lämnar du in din ansökan de sista dagarna i månaden så kan vi inte säkerställa att den kommer med i kommande utbetalning.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400" dirty="0">
              <a:latin typeface="+mj-lt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latin typeface="+mj-lt"/>
              </a:rPr>
              <a:t>Viktigt att ni loggar in med jämna mellanrum om ni gjort en ansökan. Har något saknats i ansökan så kommer nämndsekreteraren att återkoppla detta till dig via systemet.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sv-SE" sz="1400" dirty="0">
              <a:latin typeface="+mj-lt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400" dirty="0">
              <a:latin typeface="+mj-lt"/>
            </a:endParaRP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F8F9534D-A7A4-EE2E-EEAF-03350F2A4E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Viktigt att tänka på:</a:t>
            </a:r>
          </a:p>
        </p:txBody>
      </p:sp>
    </p:spTree>
    <p:extLst>
      <p:ext uri="{BB962C8B-B14F-4D97-AF65-F5344CB8AC3E}">
        <p14:creationId xmlns:p14="http://schemas.microsoft.com/office/powerpoint/2010/main" val="3171181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26769AC4-92D6-DF04-7098-B8499D5F8DE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sv-SE" sz="2400" b="1" dirty="0"/>
              <a:t>Ansöka om ersättning kopplat till ett sammanträde</a:t>
            </a:r>
          </a:p>
          <a:p>
            <a:r>
              <a:rPr lang="sv-SE" sz="1600" i="1" dirty="0"/>
              <a:t>Möjligt att göra först när sammanträdet varit och sluttid för sammanträdet angivits.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dirty="0"/>
              <a:t>Reseersättning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dirty="0"/>
              <a:t>Ersättning för förlorad arbetsinkomst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dirty="0"/>
              <a:t>Ersättning för utlägg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sv-SE" dirty="0"/>
          </a:p>
          <a:p>
            <a:r>
              <a:rPr lang="sv-SE" sz="2400" b="1" dirty="0"/>
              <a:t>Ansöka om ersättning kopplat till en förrättning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dirty="0"/>
              <a:t>Ersättning för förrättningstiden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dirty="0"/>
              <a:t>Reseersättning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dirty="0"/>
              <a:t>Ersättning för förlorad arbetsinkomst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dirty="0"/>
              <a:t>Ersättning för utlägg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480DE9BD-8E5A-A1DE-FFF2-3CB64070F4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Två alternativ</a:t>
            </a:r>
          </a:p>
        </p:txBody>
      </p:sp>
    </p:spTree>
    <p:extLst>
      <p:ext uri="{BB962C8B-B14F-4D97-AF65-F5344CB8AC3E}">
        <p14:creationId xmlns:p14="http://schemas.microsoft.com/office/powerpoint/2010/main" val="185487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3B20099B-BE2A-D600-56EF-A25F67E2850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874713" y="1891032"/>
            <a:ext cx="9577387" cy="4071299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1C1DA031-3B56-10EC-7365-D12FDDE6A7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Logga in</a:t>
            </a:r>
          </a:p>
        </p:txBody>
      </p:sp>
    </p:spTree>
    <p:extLst>
      <p:ext uri="{BB962C8B-B14F-4D97-AF65-F5344CB8AC3E}">
        <p14:creationId xmlns:p14="http://schemas.microsoft.com/office/powerpoint/2010/main" val="3670975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BD531EE9-C3D3-0846-2665-61DDF1B02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882902"/>
            <a:ext cx="9144000" cy="1495794"/>
          </a:xfrm>
        </p:spPr>
        <p:txBody>
          <a:bodyPr/>
          <a:lstStyle/>
          <a:p>
            <a:r>
              <a:rPr lang="sv-SE" dirty="0"/>
              <a:t>Ansöka om ersättning kopplat till ett sammanträde</a:t>
            </a:r>
          </a:p>
        </p:txBody>
      </p:sp>
    </p:spTree>
    <p:extLst>
      <p:ext uri="{BB962C8B-B14F-4D97-AF65-F5344CB8AC3E}">
        <p14:creationId xmlns:p14="http://schemas.microsoft.com/office/powerpoint/2010/main" val="1314733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BD5D4DDA-B4C5-134B-5C42-21E7A8E8BFB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874460" y="2662911"/>
            <a:ext cx="9577387" cy="2417774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5D21A39F-693F-B1BA-7C5B-E0C91DA256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Startsidan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3AE26824-D3C0-9629-E582-8F75C3A1022B}"/>
              </a:ext>
            </a:extLst>
          </p:cNvPr>
          <p:cNvSpPr txBox="1"/>
          <p:nvPr/>
        </p:nvSpPr>
        <p:spPr>
          <a:xfrm>
            <a:off x="874209" y="1793569"/>
            <a:ext cx="139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Välj ”Möten”</a:t>
            </a:r>
          </a:p>
        </p:txBody>
      </p:sp>
    </p:spTree>
    <p:extLst>
      <p:ext uri="{BB962C8B-B14F-4D97-AF65-F5344CB8AC3E}">
        <p14:creationId xmlns:p14="http://schemas.microsoft.com/office/powerpoint/2010/main" val="3770264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BC37A4CC-8B96-BA11-9D21-BA85B2F041E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750384" y="1813639"/>
            <a:ext cx="9577387" cy="2014998"/>
          </a:xfr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F8289F41-A25B-0A33-267F-395E8179BE09}"/>
              </a:ext>
            </a:extLst>
          </p:cNvPr>
          <p:cNvSpPr txBox="1"/>
          <p:nvPr/>
        </p:nvSpPr>
        <p:spPr>
          <a:xfrm>
            <a:off x="750384" y="1096662"/>
            <a:ext cx="3501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Välj ”Registrera närvaro/anspråk”</a:t>
            </a:r>
          </a:p>
        </p:txBody>
      </p:sp>
    </p:spTree>
    <p:extLst>
      <p:ext uri="{BB962C8B-B14F-4D97-AF65-F5344CB8AC3E}">
        <p14:creationId xmlns:p14="http://schemas.microsoft.com/office/powerpoint/2010/main" val="1602983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A54346B1-6067-6260-3263-C977B2E303DE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716593" y="1259794"/>
            <a:ext cx="9235900" cy="4973637"/>
          </a:xfr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2581A84C-C8F0-935D-082D-3A28BE5118C0}"/>
              </a:ext>
            </a:extLst>
          </p:cNvPr>
          <p:cNvSpPr txBox="1"/>
          <p:nvPr/>
        </p:nvSpPr>
        <p:spPr>
          <a:xfrm>
            <a:off x="716593" y="612244"/>
            <a:ext cx="137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Välj datum. </a:t>
            </a:r>
          </a:p>
        </p:txBody>
      </p:sp>
    </p:spTree>
    <p:extLst>
      <p:ext uri="{BB962C8B-B14F-4D97-AF65-F5344CB8AC3E}">
        <p14:creationId xmlns:p14="http://schemas.microsoft.com/office/powerpoint/2010/main" val="574246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6E6EB379-AC59-9850-D8A9-8643D43FE6FB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634082" y="1515450"/>
            <a:ext cx="9577387" cy="3298462"/>
          </a:xfr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50EBC003-8E93-0802-7EAA-CFEBA233C24B}"/>
              </a:ext>
            </a:extLst>
          </p:cNvPr>
          <p:cNvSpPr txBox="1"/>
          <p:nvPr/>
        </p:nvSpPr>
        <p:spPr>
          <a:xfrm>
            <a:off x="634082" y="834189"/>
            <a:ext cx="6199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Välj det sammanträde som du vill ansöka om ersättning för. </a:t>
            </a:r>
          </a:p>
        </p:txBody>
      </p:sp>
    </p:spTree>
    <p:extLst>
      <p:ext uri="{BB962C8B-B14F-4D97-AF65-F5344CB8AC3E}">
        <p14:creationId xmlns:p14="http://schemas.microsoft.com/office/powerpoint/2010/main" val="1517102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3BA7BA6-724C-BD44-44F2-0EEEE29DEB95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644525" y="611188"/>
            <a:ext cx="3234219" cy="5678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Välj ”+ Registrera nytt anspråk”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86499B3-FFBB-B3BA-C5B6-6659BE678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25" y="1469891"/>
            <a:ext cx="9806434" cy="408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93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BAC57632-F4AF-3236-4970-1FE1A967E6F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777957" y="1455665"/>
            <a:ext cx="9577387" cy="2400362"/>
          </a:xfrm>
        </p:spPr>
      </p:pic>
      <p:sp>
        <p:nvSpPr>
          <p:cNvPr id="6" name="Platshållare för innehåll 3">
            <a:extLst>
              <a:ext uri="{FF2B5EF4-FFF2-40B4-BE49-F238E27FC236}">
                <a16:creationId xmlns:a16="http://schemas.microsoft.com/office/drawing/2014/main" id="{3EB39ADA-94B2-B9F9-4E5D-B47EB0521F11}"/>
              </a:ext>
            </a:extLst>
          </p:cNvPr>
          <p:cNvSpPr txBox="1">
            <a:spLocks/>
          </p:cNvSpPr>
          <p:nvPr/>
        </p:nvSpPr>
        <p:spPr>
          <a:xfrm>
            <a:off x="777957" y="611188"/>
            <a:ext cx="4013278" cy="567811"/>
          </a:xfrm>
          <a:prstGeom prst="rect">
            <a:avLst/>
          </a:prstGeom>
          <a:noFill/>
        </p:spPr>
        <p:txBody>
          <a:bodyPr vert="horz" wrap="none" lIns="0" tIns="288000" rIns="91440" bIns="0" rtlCol="0">
            <a:sp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Välj den ersättning du vill ansöka om.  </a:t>
            </a:r>
          </a:p>
        </p:txBody>
      </p:sp>
    </p:spTree>
    <p:extLst>
      <p:ext uri="{BB962C8B-B14F-4D97-AF65-F5344CB8AC3E}">
        <p14:creationId xmlns:p14="http://schemas.microsoft.com/office/powerpoint/2010/main" val="333904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4CF35181-745A-BE8F-FD28-E9C925B995E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794502" y="2095411"/>
            <a:ext cx="9577387" cy="4633619"/>
          </a:xfr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1692D55D-B799-A691-C98A-E2437D4B4F83}"/>
              </a:ext>
            </a:extLst>
          </p:cNvPr>
          <p:cNvSpPr txBox="1"/>
          <p:nvPr/>
        </p:nvSpPr>
        <p:spPr>
          <a:xfrm>
            <a:off x="874713" y="481263"/>
            <a:ext cx="89707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Vid ansökan om ersättning för </a:t>
            </a:r>
            <a:r>
              <a:rPr lang="sv-SE" b="1" dirty="0"/>
              <a:t>förlorad arbetsinkomst</a:t>
            </a:r>
            <a:r>
              <a:rPr lang="sv-SE" dirty="0"/>
              <a:t>. </a:t>
            </a:r>
          </a:p>
          <a:p>
            <a:endParaRPr lang="sv-SE" dirty="0"/>
          </a:p>
          <a:p>
            <a:r>
              <a:rPr lang="sv-SE" dirty="0"/>
              <a:t>Fyll i arbetsgivare.</a:t>
            </a:r>
          </a:p>
          <a:p>
            <a:r>
              <a:rPr lang="sv-SE" dirty="0"/>
              <a:t>Fyll i belopp som du önskar ersättning för (</a:t>
            </a:r>
            <a:r>
              <a:rPr lang="sv-SE" dirty="0" err="1"/>
              <a:t>inkl</a:t>
            </a:r>
            <a:r>
              <a:rPr lang="sv-SE" dirty="0"/>
              <a:t> semesterförmån om du ansöker om det)</a:t>
            </a:r>
          </a:p>
          <a:p>
            <a:r>
              <a:rPr lang="sv-SE" dirty="0"/>
              <a:t>Bifoga underlag.</a:t>
            </a:r>
          </a:p>
        </p:txBody>
      </p:sp>
    </p:spTree>
    <p:extLst>
      <p:ext uri="{BB962C8B-B14F-4D97-AF65-F5344CB8AC3E}">
        <p14:creationId xmlns:p14="http://schemas.microsoft.com/office/powerpoint/2010/main" val="1300190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63E991C4-500D-FDB2-8361-428591A87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72" y="962962"/>
            <a:ext cx="10291281" cy="5746906"/>
          </a:xfrm>
          <a:prstGeom prst="rect">
            <a:avLst/>
          </a:prstGeom>
        </p:spPr>
      </p:pic>
      <p:sp>
        <p:nvSpPr>
          <p:cNvPr id="6" name="Platshållare för innehåll 3">
            <a:extLst>
              <a:ext uri="{FF2B5EF4-FFF2-40B4-BE49-F238E27FC236}">
                <a16:creationId xmlns:a16="http://schemas.microsoft.com/office/drawing/2014/main" id="{25F0819B-EA7C-FC30-115E-366F17885292}"/>
              </a:ext>
            </a:extLst>
          </p:cNvPr>
          <p:cNvSpPr txBox="1">
            <a:spLocks/>
          </p:cNvSpPr>
          <p:nvPr/>
        </p:nvSpPr>
        <p:spPr>
          <a:xfrm>
            <a:off x="490280" y="148132"/>
            <a:ext cx="5497659" cy="567811"/>
          </a:xfrm>
          <a:prstGeom prst="rect">
            <a:avLst/>
          </a:prstGeom>
          <a:noFill/>
        </p:spPr>
        <p:txBody>
          <a:bodyPr vert="horz" wrap="none" lIns="0" tIns="288000" rIns="91440" bIns="0" rtlCol="0">
            <a:sp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Välj ”+Registrera nytt anspråk” alternativt ”Rapportera”</a:t>
            </a:r>
          </a:p>
        </p:txBody>
      </p:sp>
    </p:spTree>
    <p:extLst>
      <p:ext uri="{BB962C8B-B14F-4D97-AF65-F5344CB8AC3E}">
        <p14:creationId xmlns:p14="http://schemas.microsoft.com/office/powerpoint/2010/main" val="102797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270B38E7-F573-A727-7CBE-2E8D91FD9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92" y="2034283"/>
            <a:ext cx="10247863" cy="4532967"/>
          </a:xfrm>
          <a:prstGeom prst="rect">
            <a:avLst/>
          </a:prstGeom>
        </p:spPr>
      </p:pic>
      <p:sp>
        <p:nvSpPr>
          <p:cNvPr id="6" name="Platshållare för innehåll 3">
            <a:extLst>
              <a:ext uri="{FF2B5EF4-FFF2-40B4-BE49-F238E27FC236}">
                <a16:creationId xmlns:a16="http://schemas.microsoft.com/office/drawing/2014/main" id="{2D9CA739-0708-0D82-9233-EDA076CBDE26}"/>
              </a:ext>
            </a:extLst>
          </p:cNvPr>
          <p:cNvSpPr txBox="1">
            <a:spLocks/>
          </p:cNvSpPr>
          <p:nvPr/>
        </p:nvSpPr>
        <p:spPr>
          <a:xfrm>
            <a:off x="490280" y="148132"/>
            <a:ext cx="6783267" cy="1398808"/>
          </a:xfrm>
          <a:prstGeom prst="rect">
            <a:avLst/>
          </a:prstGeom>
          <a:noFill/>
        </p:spPr>
        <p:txBody>
          <a:bodyPr vert="horz" wrap="none" lIns="0" tIns="288000" rIns="91440" bIns="0" rtlCol="0">
            <a:sp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Vid ansökan om reseersättning - två ansökningar för ”tur och retur”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sv-SE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Fyll i rutorna.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Välj Spara. </a:t>
            </a:r>
          </a:p>
        </p:txBody>
      </p:sp>
    </p:spTree>
    <p:extLst>
      <p:ext uri="{BB962C8B-B14F-4D97-AF65-F5344CB8AC3E}">
        <p14:creationId xmlns:p14="http://schemas.microsoft.com/office/powerpoint/2010/main" val="4086667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3">
            <a:extLst>
              <a:ext uri="{FF2B5EF4-FFF2-40B4-BE49-F238E27FC236}">
                <a16:creationId xmlns:a16="http://schemas.microsoft.com/office/drawing/2014/main" id="{418A7341-E972-5A11-B6D2-F93EFD0C6F43}"/>
              </a:ext>
            </a:extLst>
          </p:cNvPr>
          <p:cNvSpPr txBox="1">
            <a:spLocks/>
          </p:cNvSpPr>
          <p:nvPr/>
        </p:nvSpPr>
        <p:spPr>
          <a:xfrm>
            <a:off x="410966" y="476905"/>
            <a:ext cx="5552161" cy="567811"/>
          </a:xfrm>
          <a:prstGeom prst="rect">
            <a:avLst/>
          </a:prstGeom>
          <a:noFill/>
        </p:spPr>
        <p:txBody>
          <a:bodyPr vert="horz" wrap="none" lIns="0" tIns="288000" rIns="91440" bIns="0" rtlCol="0">
            <a:sp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Välj ”+Registrera nytt anspråk” alternativt ”Rapportera”.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C2574939-9C6F-AF5D-C336-D5D964778E96}"/>
              </a:ext>
            </a:extLst>
          </p:cNvPr>
          <p:cNvSpPr txBox="1">
            <a:spLocks/>
          </p:cNvSpPr>
          <p:nvPr/>
        </p:nvSpPr>
        <p:spPr>
          <a:xfrm>
            <a:off x="410966" y="3855390"/>
            <a:ext cx="4641655" cy="567811"/>
          </a:xfrm>
          <a:prstGeom prst="rect">
            <a:avLst/>
          </a:prstGeom>
          <a:noFill/>
        </p:spPr>
        <p:txBody>
          <a:bodyPr vert="horz" wrap="none" lIns="0" tIns="288000" rIns="91440" bIns="0" rtlCol="0">
            <a:sp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När du rapporterat, ser du nedan bekräftelse.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52E67A1B-0267-1424-9392-0EC4010B6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66" y="1388015"/>
            <a:ext cx="9610725" cy="212407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A30DDBD3-C751-2DE5-2172-E35C467F8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66" y="4766501"/>
            <a:ext cx="9610725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0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BD531EE9-C3D3-0846-2665-61DDF1B02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882902"/>
            <a:ext cx="9144000" cy="1495794"/>
          </a:xfrm>
        </p:spPr>
        <p:txBody>
          <a:bodyPr/>
          <a:lstStyle/>
          <a:p>
            <a:r>
              <a:rPr lang="sv-SE" dirty="0"/>
              <a:t>Ansöka om ersättning kopplat till en förrättning</a:t>
            </a:r>
          </a:p>
        </p:txBody>
      </p:sp>
    </p:spTree>
    <p:extLst>
      <p:ext uri="{BB962C8B-B14F-4D97-AF65-F5344CB8AC3E}">
        <p14:creationId xmlns:p14="http://schemas.microsoft.com/office/powerpoint/2010/main" val="562670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8">
            <a:extLst>
              <a:ext uri="{FF2B5EF4-FFF2-40B4-BE49-F238E27FC236}">
                <a16:creationId xmlns:a16="http://schemas.microsoft.com/office/drawing/2014/main" id="{67272B0C-463E-453F-4B18-DCF91D263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384" y="1813639"/>
            <a:ext cx="9577387" cy="2014998"/>
          </a:xfrm>
          <a:prstGeom prst="rect">
            <a:avLst/>
          </a:prstGeom>
        </p:spPr>
      </p:pic>
      <p:sp>
        <p:nvSpPr>
          <p:cNvPr id="6" name="Platshållare för innehåll 3">
            <a:extLst>
              <a:ext uri="{FF2B5EF4-FFF2-40B4-BE49-F238E27FC236}">
                <a16:creationId xmlns:a16="http://schemas.microsoft.com/office/drawing/2014/main" id="{82B89B79-FA06-B611-67A5-3D88E9687B64}"/>
              </a:ext>
            </a:extLst>
          </p:cNvPr>
          <p:cNvSpPr txBox="1">
            <a:spLocks/>
          </p:cNvSpPr>
          <p:nvPr/>
        </p:nvSpPr>
        <p:spPr>
          <a:xfrm>
            <a:off x="823957" y="655582"/>
            <a:ext cx="3466655" cy="567811"/>
          </a:xfrm>
          <a:prstGeom prst="rect">
            <a:avLst/>
          </a:prstGeom>
          <a:noFill/>
        </p:spPr>
        <p:txBody>
          <a:bodyPr vert="horz" wrap="none" lIns="0" tIns="288000" rIns="91440" bIns="0" rtlCol="0">
            <a:sp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Välj ”Registrera närvaro/anspråk”.</a:t>
            </a:r>
          </a:p>
        </p:txBody>
      </p:sp>
    </p:spTree>
    <p:extLst>
      <p:ext uri="{BB962C8B-B14F-4D97-AF65-F5344CB8AC3E}">
        <p14:creationId xmlns:p14="http://schemas.microsoft.com/office/powerpoint/2010/main" val="3248182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10646BCE-3D97-CEAC-5455-64835A5D3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76" y="1268467"/>
            <a:ext cx="9186041" cy="4321066"/>
          </a:xfrm>
          <a:prstGeom prst="rect">
            <a:avLst/>
          </a:prstGeom>
        </p:spPr>
      </p:pic>
      <p:sp>
        <p:nvSpPr>
          <p:cNvPr id="7" name="Platshållare för innehåll 3">
            <a:extLst>
              <a:ext uri="{FF2B5EF4-FFF2-40B4-BE49-F238E27FC236}">
                <a16:creationId xmlns:a16="http://schemas.microsoft.com/office/drawing/2014/main" id="{01049151-438E-217E-9275-7CC890F2EFD4}"/>
              </a:ext>
            </a:extLst>
          </p:cNvPr>
          <p:cNvSpPr txBox="1">
            <a:spLocks/>
          </p:cNvSpPr>
          <p:nvPr/>
        </p:nvSpPr>
        <p:spPr>
          <a:xfrm>
            <a:off x="483476" y="151086"/>
            <a:ext cx="3096360" cy="844810"/>
          </a:xfrm>
          <a:prstGeom prst="rect">
            <a:avLst/>
          </a:prstGeom>
          <a:noFill/>
        </p:spPr>
        <p:txBody>
          <a:bodyPr vert="horz" wrap="none" lIns="0" tIns="288000" rIns="91440" bIns="0" rtlCol="0">
            <a:sp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Välj datum.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Välj ”Registrera ny förrättning”</a:t>
            </a:r>
          </a:p>
        </p:txBody>
      </p:sp>
    </p:spTree>
    <p:extLst>
      <p:ext uri="{BB962C8B-B14F-4D97-AF65-F5344CB8AC3E}">
        <p14:creationId xmlns:p14="http://schemas.microsoft.com/office/powerpoint/2010/main" val="3306924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7E733D6F-DD45-096F-E48D-60EBA1501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43" y="1226197"/>
            <a:ext cx="10202452" cy="4405605"/>
          </a:xfrm>
          <a:prstGeom prst="rect">
            <a:avLst/>
          </a:prstGeom>
        </p:spPr>
      </p:pic>
      <p:sp>
        <p:nvSpPr>
          <p:cNvPr id="7" name="Platshållare för innehåll 3">
            <a:extLst>
              <a:ext uri="{FF2B5EF4-FFF2-40B4-BE49-F238E27FC236}">
                <a16:creationId xmlns:a16="http://schemas.microsoft.com/office/drawing/2014/main" id="{B198F8EC-7C3A-067E-B9C3-41575C2C2B37}"/>
              </a:ext>
            </a:extLst>
          </p:cNvPr>
          <p:cNvSpPr txBox="1">
            <a:spLocks/>
          </p:cNvSpPr>
          <p:nvPr/>
        </p:nvSpPr>
        <p:spPr>
          <a:xfrm>
            <a:off x="698643" y="0"/>
            <a:ext cx="11088933" cy="1121809"/>
          </a:xfrm>
          <a:prstGeom prst="rect">
            <a:avLst/>
          </a:prstGeom>
          <a:noFill/>
        </p:spPr>
        <p:txBody>
          <a:bodyPr vert="horz" wrap="none" lIns="0" tIns="288000" rIns="91440" bIns="0" rtlCol="0">
            <a:sp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Fyll i rutorna.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Välj uppdrag.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Bifoga underlag om du vill styrka din förrättning </a:t>
            </a:r>
            <a:r>
              <a:rPr lang="sv-SE" sz="1600" dirty="0"/>
              <a:t>(ordföranden rätt att kräva in underlag om den anser att det behövs.)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49066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4DC388E1-E54F-5F98-A23D-0C2AC118D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39" y="1114736"/>
            <a:ext cx="10887183" cy="2760729"/>
          </a:xfrm>
          <a:prstGeom prst="rect">
            <a:avLst/>
          </a:prstGeom>
        </p:spPr>
      </p:pic>
      <p:sp>
        <p:nvSpPr>
          <p:cNvPr id="7" name="Platshållare för innehåll 3">
            <a:extLst>
              <a:ext uri="{FF2B5EF4-FFF2-40B4-BE49-F238E27FC236}">
                <a16:creationId xmlns:a16="http://schemas.microsoft.com/office/drawing/2014/main" id="{72A18B7C-46A7-6763-BBA3-4134370CE961}"/>
              </a:ext>
            </a:extLst>
          </p:cNvPr>
          <p:cNvSpPr txBox="1">
            <a:spLocks/>
          </p:cNvSpPr>
          <p:nvPr/>
        </p:nvSpPr>
        <p:spPr>
          <a:xfrm>
            <a:off x="421239" y="123290"/>
            <a:ext cx="2641108" cy="567811"/>
          </a:xfrm>
          <a:prstGeom prst="rect">
            <a:avLst/>
          </a:prstGeom>
          <a:noFill/>
        </p:spPr>
        <p:txBody>
          <a:bodyPr vert="horz" wrap="none" lIns="0" tIns="288000" rIns="91440" bIns="0" rtlCol="0">
            <a:sp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Välj ”+Registrera närvaro”</a:t>
            </a:r>
          </a:p>
        </p:txBody>
      </p:sp>
    </p:spTree>
    <p:extLst>
      <p:ext uri="{BB962C8B-B14F-4D97-AF65-F5344CB8AC3E}">
        <p14:creationId xmlns:p14="http://schemas.microsoft.com/office/powerpoint/2010/main" val="1010165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BB0673CA-DCE8-5BED-0165-DB3C70B45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39" y="1162878"/>
            <a:ext cx="10750901" cy="4532243"/>
          </a:xfrm>
          <a:prstGeom prst="rect">
            <a:avLst/>
          </a:prstGeom>
        </p:spPr>
      </p:pic>
      <p:sp>
        <p:nvSpPr>
          <p:cNvPr id="7" name="Platshållare för innehåll 3">
            <a:extLst>
              <a:ext uri="{FF2B5EF4-FFF2-40B4-BE49-F238E27FC236}">
                <a16:creationId xmlns:a16="http://schemas.microsoft.com/office/drawing/2014/main" id="{E694D854-533B-E115-C2E3-04FD424835D6}"/>
              </a:ext>
            </a:extLst>
          </p:cNvPr>
          <p:cNvSpPr txBox="1">
            <a:spLocks/>
          </p:cNvSpPr>
          <p:nvPr/>
        </p:nvSpPr>
        <p:spPr>
          <a:xfrm>
            <a:off x="421239" y="123290"/>
            <a:ext cx="10180031" cy="844810"/>
          </a:xfrm>
          <a:prstGeom prst="rect">
            <a:avLst/>
          </a:prstGeom>
          <a:noFill/>
        </p:spPr>
        <p:txBody>
          <a:bodyPr vert="horz" wrap="none" lIns="0" tIns="288000" rIns="91440" bIns="0" rtlCol="0">
            <a:sp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Välj ”Rapportera” alternativt ”+Registrera nytt anspråk”.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Vid ”Registrera nytt anspråk” kan du välja att registrera reseersättning, förlorad arbetsinkomst, utlägg”</a:t>
            </a:r>
          </a:p>
        </p:txBody>
      </p:sp>
    </p:spTree>
    <p:extLst>
      <p:ext uri="{BB962C8B-B14F-4D97-AF65-F5344CB8AC3E}">
        <p14:creationId xmlns:p14="http://schemas.microsoft.com/office/powerpoint/2010/main" val="2692519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09317230-1816-7ACB-D2B6-9A055D72933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74713" y="2755092"/>
            <a:ext cx="6512406" cy="1755263"/>
          </a:xfrm>
        </p:spPr>
        <p:txBody>
          <a:bodyPr/>
          <a:lstStyle/>
          <a:p>
            <a:endParaRPr lang="sv-SE" dirty="0"/>
          </a:p>
          <a:p>
            <a:r>
              <a:rPr lang="sv-SE" dirty="0"/>
              <a:t>Om inte, anmäl detta till </a:t>
            </a:r>
            <a:r>
              <a:rPr lang="sv-SE" dirty="0">
                <a:hlinkClick r:id="rId3"/>
              </a:rPr>
              <a:t>kommunstyrelsen@helsingborg.se</a:t>
            </a:r>
            <a:r>
              <a:rPr lang="sv-SE" dirty="0"/>
              <a:t>.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4F0A4E30-B705-3904-4673-A1D1D58AB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Stämmer dina kontaktuppgifter?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6A461707-CD3D-FD91-2728-5F314A5B1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713" y="1968578"/>
            <a:ext cx="10681699" cy="50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318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4DD74F9F-A6B7-4F50-9B1B-26FF91020C1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sv-SE" dirty="0"/>
              <a:t>Förtroendevaldas intranät:                                </a:t>
            </a:r>
            <a:r>
              <a:rPr lang="sv-SE" dirty="0">
                <a:hlinkClick r:id="rId3"/>
              </a:rPr>
              <a:t>Ekonomisk ersättning | (helsingborg.se)</a:t>
            </a:r>
            <a:endParaRPr lang="sv-SE" dirty="0"/>
          </a:p>
          <a:p>
            <a:pPr marL="342900" indent="-342900">
              <a:buAutoNum type="arabicPeriod"/>
            </a:pPr>
            <a:r>
              <a:rPr lang="sv-SE" dirty="0"/>
              <a:t>Din nämndsekreterare</a:t>
            </a:r>
          </a:p>
          <a:p>
            <a:pPr marL="342900" indent="-342900">
              <a:buAutoNum type="arabicPeriod"/>
            </a:pPr>
            <a:r>
              <a:rPr lang="sv-SE" dirty="0"/>
              <a:t>”Ersättningsspecialisterna”: </a:t>
            </a:r>
            <a:r>
              <a:rPr lang="sv-SE" dirty="0">
                <a:hlinkClick r:id="rId4"/>
              </a:rPr>
              <a:t>karin.runhagen@helsingborg.se</a:t>
            </a:r>
            <a:r>
              <a:rPr lang="sv-SE" dirty="0"/>
              <a:t> alternativt </a:t>
            </a:r>
            <a:r>
              <a:rPr lang="sv-SE" dirty="0">
                <a:hlinkClick r:id="rId5"/>
              </a:rPr>
              <a:t>cecilia.holm@helsingborg.se</a:t>
            </a:r>
            <a:endParaRPr lang="sv-SE" dirty="0"/>
          </a:p>
          <a:p>
            <a:endParaRPr lang="sv-SE" dirty="0"/>
          </a:p>
          <a:p>
            <a:r>
              <a:rPr lang="sv-SE" dirty="0"/>
              <a:t>HRSC kan </a:t>
            </a:r>
            <a:r>
              <a:rPr lang="sv-SE" u="sng" dirty="0"/>
              <a:t>inte</a:t>
            </a:r>
            <a:r>
              <a:rPr lang="sv-SE" dirty="0"/>
              <a:t> vara dig behjälplig i frågor om Troman Politiker.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81D03684-FEC4-0211-FE24-5B11E3AD0D74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6"/>
          <a:stretch>
            <a:fillRect/>
          </a:stretch>
        </p:blipFill>
        <p:spPr>
          <a:xfrm>
            <a:off x="6406980" y="1660635"/>
            <a:ext cx="5314945" cy="2916908"/>
          </a:xfr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45994A42-9FCC-89E3-1AB3-28C6B0E30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 du behöver hjälp!</a:t>
            </a:r>
          </a:p>
        </p:txBody>
      </p:sp>
    </p:spTree>
    <p:extLst>
      <p:ext uri="{BB962C8B-B14F-4D97-AF65-F5344CB8AC3E}">
        <p14:creationId xmlns:p14="http://schemas.microsoft.com/office/powerpoint/2010/main" val="3610125952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512BB2-E732-436A-B277-2DBDCAA4D4D2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ab45f467-b5b2-40de-b0ea-a1591ac2096d"/>
    <ds:schemaRef ds:uri="http://schemas.openxmlformats.org/package/2006/metadata/core-properties"/>
    <ds:schemaRef ds:uri="http://purl.org/dc/dcmitype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HBG_PPT_Mall_01</Template>
  <TotalTime>1558</TotalTime>
  <Words>726</Words>
  <Application>Microsoft Office PowerPoint</Application>
  <PresentationFormat>Bredbild</PresentationFormat>
  <Paragraphs>130</Paragraphs>
  <Slides>25</Slides>
  <Notes>25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25</vt:i4>
      </vt:variant>
    </vt:vector>
  </HeadingPairs>
  <TitlesOfParts>
    <vt:vector size="36" baseType="lpstr">
      <vt:lpstr>Arial</vt:lpstr>
      <vt:lpstr>Calibri</vt:lpstr>
      <vt:lpstr>Helsingborg Sans</vt:lpstr>
      <vt:lpstr>Roboto Light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Så här ansöker du om ersättningar i Troman Politiker</vt:lpstr>
      <vt:lpstr>Nytt system från 1 augusti 2023</vt:lpstr>
      <vt:lpstr>Vem gör vad?</vt:lpstr>
      <vt:lpstr>Viktigt att tänka på:</vt:lpstr>
      <vt:lpstr>Två alternativ</vt:lpstr>
      <vt:lpstr>Logga in</vt:lpstr>
      <vt:lpstr>Ansöka om ersättning kopplat till ett sammanträde</vt:lpstr>
      <vt:lpstr>Startsidan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Ansöka om ersättning kopplat till en förrättning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Stämmer dina kontaktuppgifter?</vt:lpstr>
      <vt:lpstr>Om du behöver hjälp!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Så här ansöker du om ersättningar i Troman Politiker</dc:title>
  <dc:creator>Runhagen Karin - SLF</dc:creator>
  <cp:lastModifiedBy>Runhagen Karin - SLF</cp:lastModifiedBy>
  <cp:revision>5</cp:revision>
  <cp:lastPrinted>2023-08-22T09:18:02Z</cp:lastPrinted>
  <dcterms:created xsi:type="dcterms:W3CDTF">2023-08-18T07:34:12Z</dcterms:created>
  <dcterms:modified xsi:type="dcterms:W3CDTF">2023-08-22T15:24:46Z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