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 id="2147483660" r:id="rId5"/>
    <p:sldMasterId id="2147483689" r:id="rId6"/>
  </p:sldMasterIdLst>
  <p:notesMasterIdLst>
    <p:notesMasterId r:id="rId48"/>
  </p:notesMasterIdLst>
  <p:handoutMasterIdLst>
    <p:handoutMasterId r:id="rId49"/>
  </p:handoutMasterIdLst>
  <p:sldIdLst>
    <p:sldId id="261" r:id="rId7"/>
    <p:sldId id="282" r:id="rId8"/>
    <p:sldId id="300" r:id="rId9"/>
    <p:sldId id="288" r:id="rId10"/>
    <p:sldId id="273" r:id="rId11"/>
    <p:sldId id="272" r:id="rId12"/>
    <p:sldId id="287" r:id="rId13"/>
    <p:sldId id="301" r:id="rId14"/>
    <p:sldId id="302" r:id="rId15"/>
    <p:sldId id="284" r:id="rId16"/>
    <p:sldId id="303" r:id="rId17"/>
    <p:sldId id="286" r:id="rId18"/>
    <p:sldId id="304" r:id="rId19"/>
    <p:sldId id="285" r:id="rId20"/>
    <p:sldId id="299" r:id="rId21"/>
    <p:sldId id="289" r:id="rId22"/>
    <p:sldId id="298" r:id="rId23"/>
    <p:sldId id="290" r:id="rId24"/>
    <p:sldId id="305" r:id="rId25"/>
    <p:sldId id="292" r:id="rId26"/>
    <p:sldId id="281" r:id="rId27"/>
    <p:sldId id="293" r:id="rId28"/>
    <p:sldId id="306" r:id="rId29"/>
    <p:sldId id="263" r:id="rId30"/>
    <p:sldId id="264" r:id="rId31"/>
    <p:sldId id="294" r:id="rId32"/>
    <p:sldId id="307" r:id="rId33"/>
    <p:sldId id="295" r:id="rId34"/>
    <p:sldId id="308" r:id="rId35"/>
    <p:sldId id="296" r:id="rId36"/>
    <p:sldId id="309" r:id="rId37"/>
    <p:sldId id="283" r:id="rId38"/>
    <p:sldId id="310" r:id="rId39"/>
    <p:sldId id="279" r:id="rId40"/>
    <p:sldId id="311" r:id="rId41"/>
    <p:sldId id="312" r:id="rId42"/>
    <p:sldId id="313" r:id="rId43"/>
    <p:sldId id="314" r:id="rId44"/>
    <p:sldId id="315" r:id="rId45"/>
    <p:sldId id="316" r:id="rId46"/>
    <p:sldId id="317"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000F"/>
    <a:srgbClr val="0F81D3"/>
    <a:srgbClr val="65AE1E"/>
    <a:srgbClr val="93006D"/>
    <a:srgbClr val="CE000E"/>
    <a:srgbClr val="407015"/>
    <a:srgbClr val="90C044"/>
    <a:srgbClr val="199A29"/>
    <a:srgbClr val="A1C30A"/>
    <a:srgbClr val="08497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6" autoAdjust="0"/>
    <p:restoredTop sz="94754" autoAdjust="0"/>
  </p:normalViewPr>
  <p:slideViewPr>
    <p:cSldViewPr snapToGrid="0" snapToObjects="1">
      <p:cViewPr varScale="1">
        <p:scale>
          <a:sx n="155" d="100"/>
          <a:sy n="155" d="100"/>
        </p:scale>
        <p:origin x="1980" y="138"/>
      </p:cViewPr>
      <p:guideLst>
        <p:guide orient="horz" pos="400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E8DD2D-8089-CB4A-9CA2-D843C3E4E3A1}" type="datetimeFigureOut">
              <a:rPr lang="en-US" smtClean="0"/>
              <a:pPr/>
              <a:t>3/2/2020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60A6D2-622B-B147-BFC1-C7E2847060DB}" type="slidenum">
              <a:rPr lang="en-US" smtClean="0"/>
              <a:pPr/>
              <a:t>‹#›</a:t>
            </a:fld>
            <a:endParaRPr lang="en-US"/>
          </a:p>
        </p:txBody>
      </p:sp>
    </p:spTree>
    <p:extLst>
      <p:ext uri="{BB962C8B-B14F-4D97-AF65-F5344CB8AC3E}">
        <p14:creationId xmlns:p14="http://schemas.microsoft.com/office/powerpoint/2010/main" val="17191693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364AAF-72DB-F048-98F7-55EEB6F93801}" type="datetimeFigureOut">
              <a:rPr lang="en-US" smtClean="0"/>
              <a:pPr/>
              <a:t>3/2/2020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759761-9EC3-BC46-AA52-FD0C8C7C84B7}" type="slidenum">
              <a:rPr lang="en-US" smtClean="0"/>
              <a:pPr/>
              <a:t>‹#›</a:t>
            </a:fld>
            <a:endParaRPr lang="en-US"/>
          </a:p>
        </p:txBody>
      </p:sp>
    </p:spTree>
    <p:extLst>
      <p:ext uri="{BB962C8B-B14F-4D97-AF65-F5344CB8AC3E}">
        <p14:creationId xmlns:p14="http://schemas.microsoft.com/office/powerpoint/2010/main" val="261474326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spcAft>
                <a:spcPts val="0"/>
              </a:spcAft>
            </a:pPr>
            <a:r>
              <a:rPr lang="sv-SE" dirty="0" smtClean="0">
                <a:latin typeface="Times New Roman" panose="02020603050405020304" pitchFamily="18" charset="0"/>
                <a:ea typeface="Times New Roman" panose="02020603050405020304" pitchFamily="18" charset="0"/>
              </a:rPr>
              <a:t>Generell instruktion samtalsledare</a:t>
            </a:r>
          </a:p>
          <a:p>
            <a:pPr>
              <a:spcAft>
                <a:spcPts val="0"/>
              </a:spcAft>
            </a:pPr>
            <a:r>
              <a:rPr lang="sv-SE" dirty="0" smtClean="0">
                <a:latin typeface="Times New Roman" panose="02020603050405020304" pitchFamily="18" charset="0"/>
                <a:ea typeface="Times New Roman" panose="02020603050405020304" pitchFamily="18" charset="0"/>
              </a:rPr>
              <a:t> </a:t>
            </a:r>
          </a:p>
          <a:p>
            <a:pPr marL="342900" lvl="0" indent="-342900">
              <a:spcAft>
                <a:spcPts val="0"/>
              </a:spcAft>
              <a:buFont typeface="Symbol" panose="05050102010706020507" pitchFamily="18" charset="2"/>
              <a:buChar char=""/>
            </a:pPr>
            <a:r>
              <a:rPr lang="sv-SE" dirty="0" smtClean="0">
                <a:latin typeface="Times New Roman" panose="02020603050405020304" pitchFamily="18" charset="0"/>
                <a:ea typeface="Times New Roman" panose="02020603050405020304" pitchFamily="18" charset="0"/>
              </a:rPr>
              <a:t>Syftet är att samtala om informationssäkerhet. Det skadar inte att inledningsvis ha ett öppet närmande till begreppet ”risk” men samtalsledaren behöver fokusera samtalet på risker som åtminstone anknyter löst till ”informationssäkerhet”.</a:t>
            </a:r>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a:t>
            </a:fld>
            <a:endParaRPr lang="en-US"/>
          </a:p>
        </p:txBody>
      </p:sp>
    </p:spTree>
    <p:extLst>
      <p:ext uri="{BB962C8B-B14F-4D97-AF65-F5344CB8AC3E}">
        <p14:creationId xmlns:p14="http://schemas.microsoft.com/office/powerpoint/2010/main" val="484621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Kalle C har larmtelefonen idag och blir tvungen att ta ett akut hembesök. Det gör att han blir försenad till nästa planerade hembesök. Han rusar inom grupplokalen för att hinna dokumentera några viktiga uppgifter från akutbesöket som kvällspatrullen måste känna till. Försenad till nästa hembesök hastar han vidare utan att logga ut från datorn.</a:t>
            </a:r>
          </a:p>
          <a:p>
            <a:r>
              <a:rPr lang="sv-SE" sz="1200" kern="1200" dirty="0" smtClean="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a:t>
            </a:fld>
            <a:endParaRPr lang="en-US"/>
          </a:p>
        </p:txBody>
      </p:sp>
    </p:spTree>
    <p:extLst>
      <p:ext uri="{BB962C8B-B14F-4D97-AF65-F5344CB8AC3E}">
        <p14:creationId xmlns:p14="http://schemas.microsoft.com/office/powerpoint/2010/main" val="3410347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Om någon annan använder datorn för att registrera i </a:t>
            </a:r>
            <a:r>
              <a:rPr lang="sv-SE" sz="1200" kern="1200" dirty="0" err="1" smtClean="0">
                <a:solidFill>
                  <a:schemeClr val="tx1"/>
                </a:solidFill>
                <a:effectLst/>
                <a:latin typeface="+mn-lt"/>
                <a:ea typeface="+mn-ea"/>
                <a:cs typeface="+mn-cs"/>
              </a:rPr>
              <a:t>ProCapita</a:t>
            </a:r>
            <a:r>
              <a:rPr lang="sv-SE" sz="1200" kern="1200" dirty="0" smtClean="0">
                <a:solidFill>
                  <a:schemeClr val="tx1"/>
                </a:solidFill>
                <a:effectLst/>
                <a:latin typeface="+mn-lt"/>
                <a:ea typeface="+mn-ea"/>
                <a:cs typeface="+mn-cs"/>
              </a:rPr>
              <a:t>, så kommer Kalle att stå som ansvarig för den registreringen</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Obehörig åtkomst till personuppgifter (läsa, printa, förstöra)</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Identitetsstöld (någon annan kan uppträda i Kalles kläder och till exempel skicka </a:t>
            </a:r>
            <a:r>
              <a:rPr lang="sv-SE" sz="1200" kern="1200" dirty="0" err="1" smtClean="0">
                <a:solidFill>
                  <a:schemeClr val="tx1"/>
                </a:solidFill>
                <a:effectLst/>
                <a:latin typeface="+mn-lt"/>
                <a:ea typeface="+mn-ea"/>
                <a:cs typeface="+mn-cs"/>
              </a:rPr>
              <a:t>ePost</a:t>
            </a:r>
            <a:r>
              <a:rPr lang="sv-SE" sz="1200" kern="1200" dirty="0" smtClean="0">
                <a:solidFill>
                  <a:schemeClr val="tx1"/>
                </a:solidFill>
                <a:effectLst/>
                <a:latin typeface="+mn-lt"/>
                <a:ea typeface="+mn-ea"/>
                <a:cs typeface="+mn-cs"/>
              </a:rPr>
              <a:t>, skriva inlägg, </a:t>
            </a:r>
            <a:r>
              <a:rPr lang="sv-SE" sz="1200" kern="1200" dirty="0" err="1" smtClean="0">
                <a:solidFill>
                  <a:schemeClr val="tx1"/>
                </a:solidFill>
                <a:effectLst/>
                <a:latin typeface="+mn-lt"/>
                <a:ea typeface="+mn-ea"/>
                <a:cs typeface="+mn-cs"/>
              </a:rPr>
              <a:t>lönerapportera</a:t>
            </a:r>
            <a:r>
              <a:rPr lang="sv-SE" sz="1200" kern="1200" dirty="0" smtClean="0">
                <a:solidFill>
                  <a:schemeClr val="tx1"/>
                </a:solidFill>
                <a:effectLst/>
                <a:latin typeface="+mn-lt"/>
                <a:ea typeface="+mn-ea"/>
                <a:cs typeface="+mn-cs"/>
              </a:rPr>
              <a:t> med mera i Kalles namn)</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Kalle har begått ett fel i tjänsten och kan drabbas av disciplinära åtgärder om konsekvenserna är allvarliga</a:t>
            </a:r>
            <a:br>
              <a:rPr lang="sv-SE" sz="1200" kern="1200" dirty="0" smtClean="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a:t>
            </a:fld>
            <a:endParaRPr lang="en-US"/>
          </a:p>
        </p:txBody>
      </p:sp>
    </p:spTree>
    <p:extLst>
      <p:ext uri="{BB962C8B-B14F-4D97-AF65-F5344CB8AC3E}">
        <p14:creationId xmlns:p14="http://schemas.microsoft.com/office/powerpoint/2010/main" val="1782563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Det är osedvanligt stökigt i hemvårdslokalen idag. Alla väntar på sin tur vid datorn för att kunna dokumentera sina hembesök. Som om inte det vore nog, är datakommunikationen segare än vanligt. Vikarien Sara ser hur alla blir irriterade över att det tar så lång tid att logga in med sitt eget användar-ID. Eftersom hon skall vara kvar i lokalen en stund, så erbjuder hon sig vänligt att logga in och låta kollegorna göra sin dokumentation i hennes session. Kollegorna tar tacksamt emot erbjudandet.</a:t>
            </a:r>
          </a:p>
          <a:p>
            <a:pPr lvl="0"/>
            <a:r>
              <a:rPr lang="sv-SE" sz="1200" kern="1200" dirty="0" smtClean="0">
                <a:solidFill>
                  <a:schemeClr val="tx1"/>
                </a:solidFill>
                <a:effectLst/>
                <a:latin typeface="+mn-lt"/>
                <a:ea typeface="+mn-ea"/>
                <a:cs typeface="+mn-cs"/>
              </a:rPr>
              <a:t> </a:t>
            </a:r>
            <a:br>
              <a:rPr lang="sv-SE" sz="1200" kern="1200" dirty="0" smtClean="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4</a:t>
            </a:fld>
            <a:endParaRPr lang="en-US"/>
          </a:p>
        </p:txBody>
      </p:sp>
    </p:spTree>
    <p:extLst>
      <p:ext uri="{BB962C8B-B14F-4D97-AF65-F5344CB8AC3E}">
        <p14:creationId xmlns:p14="http://schemas.microsoft.com/office/powerpoint/2010/main" val="2962100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Om någon annan använder datorn för att registrera i </a:t>
            </a:r>
            <a:r>
              <a:rPr lang="sv-SE" sz="1200" kern="1200" dirty="0" err="1" smtClean="0">
                <a:solidFill>
                  <a:schemeClr val="tx1"/>
                </a:solidFill>
                <a:effectLst/>
                <a:latin typeface="+mn-lt"/>
                <a:ea typeface="+mn-ea"/>
                <a:cs typeface="+mn-cs"/>
              </a:rPr>
              <a:t>ProCapita</a:t>
            </a:r>
            <a:r>
              <a:rPr lang="sv-SE" sz="1200" kern="1200" dirty="0" smtClean="0">
                <a:solidFill>
                  <a:schemeClr val="tx1"/>
                </a:solidFill>
                <a:effectLst/>
                <a:latin typeface="+mn-lt"/>
                <a:ea typeface="+mn-ea"/>
                <a:cs typeface="+mn-cs"/>
              </a:rPr>
              <a:t>, så kommer Lisa att stå som ansvarig för den registreringen</a:t>
            </a:r>
          </a:p>
          <a:p>
            <a:pPr lvl="0"/>
            <a:r>
              <a:rPr lang="sv-SE" sz="1200" kern="1200" dirty="0" smtClean="0">
                <a:solidFill>
                  <a:schemeClr val="tx1"/>
                </a:solidFill>
                <a:effectLst/>
                <a:latin typeface="+mn-lt"/>
                <a:ea typeface="+mn-ea"/>
                <a:cs typeface="+mn-cs"/>
              </a:rPr>
              <a:t/>
            </a:r>
            <a:br>
              <a:rPr lang="sv-SE" sz="1200" kern="1200" dirty="0" smtClean="0">
                <a:solidFill>
                  <a:schemeClr val="tx1"/>
                </a:solidFill>
                <a:effectLst/>
                <a:latin typeface="+mn-lt"/>
                <a:ea typeface="+mn-ea"/>
                <a:cs typeface="+mn-cs"/>
              </a:rPr>
            </a:br>
            <a:r>
              <a:rPr lang="sv-SE" sz="1200" kern="1200" dirty="0" smtClean="0">
                <a:solidFill>
                  <a:schemeClr val="tx1"/>
                </a:solidFill>
                <a:effectLst/>
                <a:latin typeface="+mn-lt"/>
                <a:ea typeface="+mn-ea"/>
                <a:cs typeface="+mn-cs"/>
              </a:rPr>
              <a:t>Obehörig åtkomst till personuppgifter (läsa, printa, förstöra)</a:t>
            </a:r>
          </a:p>
          <a:p>
            <a:pPr lvl="0"/>
            <a:r>
              <a:rPr lang="sv-SE" sz="1200" kern="1200" dirty="0" smtClean="0">
                <a:solidFill>
                  <a:schemeClr val="tx1"/>
                </a:solidFill>
                <a:effectLst/>
                <a:latin typeface="+mn-lt"/>
                <a:ea typeface="+mn-ea"/>
                <a:cs typeface="+mn-cs"/>
              </a:rPr>
              <a:t/>
            </a:r>
            <a:br>
              <a:rPr lang="sv-SE" sz="1200" kern="1200" dirty="0" smtClean="0">
                <a:solidFill>
                  <a:schemeClr val="tx1"/>
                </a:solidFill>
                <a:effectLst/>
                <a:latin typeface="+mn-lt"/>
                <a:ea typeface="+mn-ea"/>
                <a:cs typeface="+mn-cs"/>
              </a:rPr>
            </a:br>
            <a:r>
              <a:rPr lang="sv-SE" sz="1200" kern="1200" dirty="0" smtClean="0">
                <a:solidFill>
                  <a:schemeClr val="tx1"/>
                </a:solidFill>
                <a:effectLst/>
                <a:latin typeface="+mn-lt"/>
                <a:ea typeface="+mn-ea"/>
                <a:cs typeface="+mn-cs"/>
              </a:rPr>
              <a:t>Även om Lisa finns kvar i lokalen finns viss risk för identitetsstöld (någon annan kan uppträda i Lisa kläder och till exempel skicka </a:t>
            </a:r>
            <a:r>
              <a:rPr lang="sv-SE" sz="1200" kern="1200" dirty="0" err="1" smtClean="0">
                <a:solidFill>
                  <a:schemeClr val="tx1"/>
                </a:solidFill>
                <a:effectLst/>
                <a:latin typeface="+mn-lt"/>
                <a:ea typeface="+mn-ea"/>
                <a:cs typeface="+mn-cs"/>
              </a:rPr>
              <a:t>ePost</a:t>
            </a:r>
            <a:r>
              <a:rPr lang="sv-SE" sz="1200" kern="1200" dirty="0" smtClean="0">
                <a:solidFill>
                  <a:schemeClr val="tx1"/>
                </a:solidFill>
                <a:effectLst/>
                <a:latin typeface="+mn-lt"/>
                <a:ea typeface="+mn-ea"/>
                <a:cs typeface="+mn-cs"/>
              </a:rPr>
              <a:t>, skriva inlägg, </a:t>
            </a:r>
            <a:r>
              <a:rPr lang="sv-SE" sz="1200" kern="1200" dirty="0" err="1" smtClean="0">
                <a:solidFill>
                  <a:schemeClr val="tx1"/>
                </a:solidFill>
                <a:effectLst/>
                <a:latin typeface="+mn-lt"/>
                <a:ea typeface="+mn-ea"/>
                <a:cs typeface="+mn-cs"/>
              </a:rPr>
              <a:t>lönerapportera</a:t>
            </a:r>
            <a:r>
              <a:rPr lang="sv-SE" sz="1200" kern="1200" dirty="0" smtClean="0">
                <a:solidFill>
                  <a:schemeClr val="tx1"/>
                </a:solidFill>
                <a:effectLst/>
                <a:latin typeface="+mn-lt"/>
                <a:ea typeface="+mn-ea"/>
                <a:cs typeface="+mn-cs"/>
              </a:rPr>
              <a:t> med mera i Lisas namn)</a:t>
            </a:r>
          </a:p>
          <a:p>
            <a:r>
              <a:rPr lang="sv-SE" sz="1200" kern="1200" dirty="0" smtClean="0">
                <a:solidFill>
                  <a:schemeClr val="tx1"/>
                </a:solidFill>
                <a:effectLst/>
                <a:latin typeface="+mn-lt"/>
                <a:ea typeface="+mn-ea"/>
                <a:cs typeface="+mn-cs"/>
              </a:rPr>
              <a:t/>
            </a:r>
            <a:br>
              <a:rPr lang="sv-SE" sz="1200" kern="1200" dirty="0" smtClean="0">
                <a:solidFill>
                  <a:schemeClr val="tx1"/>
                </a:solidFill>
                <a:effectLst/>
                <a:latin typeface="+mn-lt"/>
                <a:ea typeface="+mn-ea"/>
                <a:cs typeface="+mn-cs"/>
              </a:rPr>
            </a:br>
            <a:r>
              <a:rPr lang="sv-SE" sz="1200" kern="1200" dirty="0" smtClean="0">
                <a:solidFill>
                  <a:schemeClr val="tx1"/>
                </a:solidFill>
                <a:effectLst/>
                <a:latin typeface="+mn-lt"/>
                <a:ea typeface="+mn-ea"/>
                <a:cs typeface="+mn-cs"/>
              </a:rPr>
              <a:t>Lisa har begått ett fel i tjänsten och kan drabbas av disciplinära åtgärder om konsekvenserna är allvarliga</a:t>
            </a:r>
          </a:p>
          <a:p>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5</a:t>
            </a:fld>
            <a:endParaRPr lang="en-US"/>
          </a:p>
        </p:txBody>
      </p:sp>
    </p:spTree>
    <p:extLst>
      <p:ext uri="{BB962C8B-B14F-4D97-AF65-F5344CB8AC3E}">
        <p14:creationId xmlns:p14="http://schemas.microsoft.com/office/powerpoint/2010/main" val="3257107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Scenario att samtala om</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Britta och Kalle träffas i trappuppgången på X-vägen 11, där deras hemvårdsgrupp har flera kunder med omfattande vård- och omsorgsbehov. Många i hemvårdsgruppen har därför kontakt med dessa personer. Britta är bekymrad över fru N-sons hälsotillstånd och pratar med Kalle om saken när de ändå ses. Det visar sig att Kalle också har gjort iakttagelser som stämmer med Brittas, så samtalet blir lite längre än de från början tänkt sig. </a:t>
            </a:r>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6</a:t>
            </a:fld>
            <a:endParaRPr lang="en-US"/>
          </a:p>
        </p:txBody>
      </p:sp>
    </p:spTree>
    <p:extLst>
      <p:ext uri="{BB962C8B-B14F-4D97-AF65-F5344CB8AC3E}">
        <p14:creationId xmlns:p14="http://schemas.microsoft.com/office/powerpoint/2010/main" val="3668469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r>
              <a:rPr lang="sv-SE" sz="1200" kern="1200" dirty="0" smtClean="0">
                <a:solidFill>
                  <a:schemeClr val="tx1"/>
                </a:solidFill>
                <a:effectLst/>
                <a:latin typeface="+mn-lt"/>
                <a:ea typeface="+mn-ea"/>
                <a:cs typeface="+mn-cs"/>
              </a:rPr>
              <a:t/>
            </a:r>
            <a:br>
              <a:rPr lang="sv-SE" sz="1200" kern="1200" dirty="0" smtClean="0">
                <a:solidFill>
                  <a:schemeClr val="tx1"/>
                </a:solidFill>
                <a:effectLst/>
                <a:latin typeface="+mn-lt"/>
                <a:ea typeface="+mn-ea"/>
                <a:cs typeface="+mn-cs"/>
              </a:rPr>
            </a:br>
            <a:r>
              <a:rPr lang="sv-SE" sz="1200" kern="1200" dirty="0" smtClean="0">
                <a:solidFill>
                  <a:schemeClr val="tx1"/>
                </a:solidFill>
                <a:effectLst/>
                <a:latin typeface="+mn-lt"/>
                <a:ea typeface="+mn-ea"/>
                <a:cs typeface="+mn-cs"/>
              </a:rPr>
              <a:t>Risk för ”överhörning”, känsliga personuppgifter sprids till obehörig</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Under vilka omständigheter går det att ha öppna samtal i ”det offentliga rummet”? Vad gör man om man behöver rådgöra? Vilka krav måste vara uppfyllda?</a:t>
            </a:r>
            <a:br>
              <a:rPr lang="sv-SE" sz="1200" kern="1200" dirty="0" smtClean="0">
                <a:solidFill>
                  <a:schemeClr val="tx1"/>
                </a:solidFill>
                <a:effectLst/>
                <a:latin typeface="+mn-lt"/>
                <a:ea typeface="+mn-ea"/>
                <a:cs typeface="+mn-cs"/>
              </a:rPr>
            </a:b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 </a:t>
            </a:r>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7</a:t>
            </a:fld>
            <a:endParaRPr lang="en-US"/>
          </a:p>
        </p:txBody>
      </p:sp>
    </p:spTree>
    <p:extLst>
      <p:ext uri="{BB962C8B-B14F-4D97-AF65-F5344CB8AC3E}">
        <p14:creationId xmlns:p14="http://schemas.microsoft.com/office/powerpoint/2010/main" val="822672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Gruppledaren Asta är noggrann i sitt arbete och angelägen att inte glömma bort något. Hon för anteckningar i sitt kollegieblock i samband med alla rapporter i grupplokalen och vid sina telefonsamtal. Kollegieblocket ligger alltid framme på skrivbordet så att hon har det lätt tillgängligt.</a:t>
            </a:r>
          </a:p>
          <a:p>
            <a:r>
              <a:rPr lang="sv-SE" sz="1200" kern="1200" dirty="0" smtClean="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8</a:t>
            </a:fld>
            <a:endParaRPr lang="en-US"/>
          </a:p>
        </p:txBody>
      </p:sp>
    </p:spTree>
    <p:extLst>
      <p:ext uri="{BB962C8B-B14F-4D97-AF65-F5344CB8AC3E}">
        <p14:creationId xmlns:p14="http://schemas.microsoft.com/office/powerpoint/2010/main" val="2842057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Asta kan glömma bort att låsa in blocket.</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Risk för obehörig åtkomst till personuppgifter (eller andra känsliga uppgifter som portkoder med mera)</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Risk för att kollega tar del av inaktuella eller oriktiga uppgifter</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Förstöring av uppgifterna när de inte längre behövs?</a:t>
            </a:r>
            <a:br>
              <a:rPr lang="sv-SE" sz="1200" kern="1200" dirty="0" smtClean="0">
                <a:solidFill>
                  <a:schemeClr val="tx1"/>
                </a:solidFill>
                <a:effectLst/>
                <a:latin typeface="+mn-lt"/>
                <a:ea typeface="+mn-ea"/>
                <a:cs typeface="+mn-cs"/>
              </a:rPr>
            </a:b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9</a:t>
            </a:fld>
            <a:endParaRPr lang="en-US"/>
          </a:p>
        </p:txBody>
      </p:sp>
    </p:spTree>
    <p:extLst>
      <p:ext uri="{BB962C8B-B14F-4D97-AF65-F5344CB8AC3E}">
        <p14:creationId xmlns:p14="http://schemas.microsoft.com/office/powerpoint/2010/main" val="4279573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Här och där på vårdboendet Lillhagen, i våningskök och korridorer, hänger det skrivtavlor. Skrivtavlor används för många ändamål och fungerar som ”kom-ihåg-listor” för avdelningspersonalen. De är noggranna i sitt arbete och angelägna att inte glömma bort något. I samband med rapporter och överlämningar gör de små notiser på skrivtavlorna. Idag kan vi se följande anteckningar: ”Kalle till doktorn”, ”OBS Gunhild duscha idag”,  ”</a:t>
            </a:r>
            <a:r>
              <a:rPr lang="sv-SE" sz="1200" kern="1200" dirty="0" err="1" smtClean="0">
                <a:solidFill>
                  <a:schemeClr val="tx1"/>
                </a:solidFill>
                <a:effectLst/>
                <a:latin typeface="+mn-lt"/>
                <a:ea typeface="+mn-ea"/>
                <a:cs typeface="+mn-cs"/>
              </a:rPr>
              <a:t>xxxx</a:t>
            </a:r>
            <a:r>
              <a:rPr lang="sv-SE" sz="1200" kern="1200" dirty="0" smtClean="0">
                <a:solidFill>
                  <a:schemeClr val="tx1"/>
                </a:solidFill>
                <a:effectLst/>
                <a:latin typeface="+mn-lt"/>
                <a:ea typeface="+mn-ea"/>
                <a:cs typeface="+mn-cs"/>
              </a:rPr>
              <a:t>”, ”</a:t>
            </a:r>
            <a:r>
              <a:rPr lang="sv-SE" sz="1200" kern="1200" dirty="0" err="1" smtClean="0">
                <a:solidFill>
                  <a:schemeClr val="tx1"/>
                </a:solidFill>
                <a:effectLst/>
                <a:latin typeface="+mn-lt"/>
                <a:ea typeface="+mn-ea"/>
                <a:cs typeface="+mn-cs"/>
              </a:rPr>
              <a:t>xxxxx</a:t>
            </a:r>
            <a:r>
              <a:rPr lang="sv-SE" sz="1200" kern="1200" dirty="0" smtClean="0">
                <a:solidFill>
                  <a:schemeClr val="tx1"/>
                </a:solidFill>
                <a:effectLst/>
                <a:latin typeface="+mn-lt"/>
                <a:ea typeface="+mn-ea"/>
                <a:cs typeface="+mn-cs"/>
              </a:rPr>
              <a:t>” (vad är realistiskt?)</a:t>
            </a:r>
          </a:p>
          <a:p>
            <a:r>
              <a:rPr lang="sv-SE" sz="1200" kern="1200" dirty="0" smtClean="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10</a:t>
            </a:fld>
            <a:endParaRPr lang="en-US"/>
          </a:p>
        </p:txBody>
      </p:sp>
    </p:spTree>
    <p:extLst>
      <p:ext uri="{BB962C8B-B14F-4D97-AF65-F5344CB8AC3E}">
        <p14:creationId xmlns:p14="http://schemas.microsoft.com/office/powerpoint/2010/main" val="1084182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r>
              <a:rPr lang="sv-SE" sz="1200" kern="1200" dirty="0" smtClean="0">
                <a:solidFill>
                  <a:schemeClr val="tx1"/>
                </a:solidFill>
                <a:effectLst/>
                <a:latin typeface="+mn-lt"/>
                <a:ea typeface="+mn-ea"/>
                <a:cs typeface="+mn-cs"/>
              </a:rPr>
              <a:t>Risk för obehörig åtkomst till personuppgifter. Alla som passerar skrivtavlan kan läsa (fotografera!!) vad det står </a:t>
            </a:r>
          </a:p>
          <a:p>
            <a:pPr lvl="0"/>
            <a:r>
              <a:rPr lang="sv-SE" sz="1200" kern="1200" dirty="0" smtClean="0">
                <a:solidFill>
                  <a:schemeClr val="tx1"/>
                </a:solidFill>
                <a:effectLst/>
                <a:latin typeface="+mn-lt"/>
                <a:ea typeface="+mn-ea"/>
                <a:cs typeface="+mn-cs"/>
              </a:rPr>
              <a:t>Alla som passerar tavlan kan ändra i eller sudda bort informationen.</a:t>
            </a:r>
          </a:p>
          <a:p>
            <a:pPr lvl="0"/>
            <a:r>
              <a:rPr lang="sv-SE" sz="1200" kern="1200" dirty="0" smtClean="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11</a:t>
            </a:fld>
            <a:endParaRPr lang="en-US"/>
          </a:p>
        </p:txBody>
      </p:sp>
    </p:spTree>
    <p:extLst>
      <p:ext uri="{BB962C8B-B14F-4D97-AF65-F5344CB8AC3E}">
        <p14:creationId xmlns:p14="http://schemas.microsoft.com/office/powerpoint/2010/main" val="3369511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Scenario att samtala om</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Stefan är vikarie, ny i jobbet och orolig för att glömma bort vad han skall göra under dagen. Därför tycker han att det är jättebra att han varje morgon får ett papper med en lista över sina besök och de insatser hon skall utföra. Han ser alltid till att ha listan lätt åtkomlig i jackfickan.</a:t>
            </a:r>
            <a:r>
              <a:rPr lang="sv-SE" sz="1200" u="sng" kern="1200" dirty="0" smtClean="0">
                <a:solidFill>
                  <a:schemeClr val="tx1"/>
                </a:solidFill>
                <a:effectLst/>
                <a:latin typeface="+mn-lt"/>
                <a:ea typeface="+mn-ea"/>
                <a:cs typeface="+mn-cs"/>
              </a:rPr>
              <a:t> </a:t>
            </a:r>
          </a:p>
          <a:p>
            <a:endParaRPr lang="sv-SE" sz="1200" u="sng" kern="1200" dirty="0" smtClean="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12</a:t>
            </a:fld>
            <a:endParaRPr lang="en-US"/>
          </a:p>
        </p:txBody>
      </p:sp>
    </p:spTree>
    <p:extLst>
      <p:ext uri="{BB962C8B-B14F-4D97-AF65-F5344CB8AC3E}">
        <p14:creationId xmlns:p14="http://schemas.microsoft.com/office/powerpoint/2010/main" val="2400546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Lätt att papperet ramlar ur fickan, risk för att obehörig hittar det och läser informationen (all information som kan härledas till viss person på viss adress utgör en risk för ”åldersbrottlighet”)</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Informationsförlust: Tappar Lisa lappen, så riskerar hon att förlora viktig information. Förlusten kan påverka hennes förmåga att fullgöra sina uppgifter.</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Vad ska Lisa göra om hon är medveten om att hon tappat bort sitt </a:t>
            </a:r>
            <a:r>
              <a:rPr lang="sv-SE" sz="1200" kern="1200" dirty="0" err="1" smtClean="0">
                <a:solidFill>
                  <a:schemeClr val="tx1"/>
                </a:solidFill>
                <a:effectLst/>
                <a:latin typeface="+mn-lt"/>
                <a:ea typeface="+mn-ea"/>
                <a:cs typeface="+mn-cs"/>
              </a:rPr>
              <a:t>arbetskort</a:t>
            </a:r>
            <a:r>
              <a:rPr lang="sv-SE" sz="1200" kern="1200" dirty="0" smtClean="0">
                <a:solidFill>
                  <a:schemeClr val="tx1"/>
                </a:solidFill>
                <a:effectLst/>
                <a:latin typeface="+mn-lt"/>
                <a:ea typeface="+mn-ea"/>
                <a:cs typeface="+mn-cs"/>
              </a:rPr>
              <a:t>?</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13</a:t>
            </a:fld>
            <a:endParaRPr lang="en-US"/>
          </a:p>
        </p:txBody>
      </p:sp>
    </p:spTree>
    <p:extLst>
      <p:ext uri="{BB962C8B-B14F-4D97-AF65-F5344CB8AC3E}">
        <p14:creationId xmlns:p14="http://schemas.microsoft.com/office/powerpoint/2010/main" val="3690681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Scenario att samtala om</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Elsa är ilsken som ett bi. Trots att hon vid upprepade tillfällen sagt till sin arbetsledare att herr P-mark på Y-vägen behöver mer hjälp, så har det inte lett till att hon tilldelas mer tidsutrymme för besöken hos honom. På kvällen berättar hon för sin man om hur upprörd hon är. </a:t>
            </a:r>
          </a:p>
          <a:p>
            <a:r>
              <a:rPr lang="sv-SE" sz="1200" kern="1200" dirty="0" smtClean="0">
                <a:solidFill>
                  <a:schemeClr val="tx1"/>
                </a:solidFill>
                <a:effectLst/>
                <a:latin typeface="+mn-lt"/>
                <a:ea typeface="+mn-ea"/>
                <a:cs typeface="+mn-cs"/>
              </a:rPr>
              <a:t> </a:t>
            </a:r>
          </a:p>
          <a:p>
            <a:endParaRPr lang="sv-SE" sz="1200" kern="1200" dirty="0" smtClean="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14</a:t>
            </a:fld>
            <a:endParaRPr lang="en-US"/>
          </a:p>
        </p:txBody>
      </p:sp>
    </p:spTree>
    <p:extLst>
      <p:ext uri="{BB962C8B-B14F-4D97-AF65-F5344CB8AC3E}">
        <p14:creationId xmlns:p14="http://schemas.microsoft.com/office/powerpoint/2010/main" val="2718800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Råd till samtalsledaren:</a:t>
            </a:r>
          </a:p>
          <a:p>
            <a:pPr lvl="0"/>
            <a:r>
              <a:rPr lang="sv-SE" dirty="0" smtClean="0"/>
              <a:t>Risk för informationsläckage: Får maken tillgång till information om enskilds personliga uppgifter i samtalet (obs brott mot sekretessbestämmelser)?</a:t>
            </a:r>
          </a:p>
          <a:p>
            <a:pPr lvl="0"/>
            <a:r>
              <a:rPr lang="sv-SE" dirty="0" smtClean="0"/>
              <a:t>Byt ut maken mot väninna, bekant, kollega. Diskutera.</a:t>
            </a:r>
          </a:p>
          <a:p>
            <a:pPr lvl="0"/>
            <a:r>
              <a:rPr lang="sv-SE" dirty="0" smtClean="0"/>
              <a:t>Det är mänskligt och begripligt att ha ett behov av att prata av sig efter arbetsdagens slut: Hur skall Elsa göra? Vad ska hon tänka på när hon berättar? Hur mycket kan Lisa berätta för sin make?</a:t>
            </a:r>
          </a:p>
          <a:p>
            <a:pPr lvl="0"/>
            <a:r>
              <a:rPr lang="sv-SE" dirty="0" smtClean="0"/>
              <a:t>Lisa kan berätta mycket MEN: Hon kan inte berätta något som bidrar till att lyssnaren kan identifiera enskild.</a:t>
            </a:r>
            <a:br>
              <a:rPr lang="sv-SE" dirty="0" smtClean="0"/>
            </a:br>
            <a:endParaRPr lang="sv-SE" dirty="0" smtClean="0"/>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15</a:t>
            </a:fld>
            <a:endParaRPr lang="en-US"/>
          </a:p>
        </p:txBody>
      </p:sp>
    </p:spTree>
    <p:extLst>
      <p:ext uri="{BB962C8B-B14F-4D97-AF65-F5344CB8AC3E}">
        <p14:creationId xmlns:p14="http://schemas.microsoft.com/office/powerpoint/2010/main" val="909969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Scenario att samtala om</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Ibland inträffar det dråpliga situationer i vårdboendet. Philippe tycker väldigt bra om gamle Oscar och tar väl hand om honom men det går inte att förneka att Oscars sviktande minne och förvirring ibland tar sig komiska uttryck. Som den gången han blandade ihop sin solkiga hatt med den något ampra fru L-hagens vackra kreation. Philippe gör alltid stor lycka på personalfester när han berättar den historien.</a:t>
            </a:r>
          </a:p>
          <a:p>
            <a:r>
              <a:rPr lang="sv-SE" sz="1200" kern="1200" dirty="0" smtClean="0">
                <a:solidFill>
                  <a:schemeClr val="tx1"/>
                </a:solidFill>
                <a:effectLst/>
                <a:latin typeface="+mn-lt"/>
                <a:ea typeface="+mn-ea"/>
                <a:cs typeface="+mn-cs"/>
              </a:rPr>
              <a:t> </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16</a:t>
            </a:fld>
            <a:endParaRPr lang="en-US"/>
          </a:p>
        </p:txBody>
      </p:sp>
    </p:spTree>
    <p:extLst>
      <p:ext uri="{BB962C8B-B14F-4D97-AF65-F5344CB8AC3E}">
        <p14:creationId xmlns:p14="http://schemas.microsoft.com/office/powerpoint/2010/main" val="3453232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Råd till samtalsledaren:</a:t>
            </a:r>
          </a:p>
          <a:p>
            <a:pPr lvl="0"/>
            <a:r>
              <a:rPr lang="sv-SE" dirty="0" smtClean="0"/>
              <a:t>Risk för informationsläckage: Får åhörarna på festen tillgång till information om enskilds personliga uppgifter i samtalet (obs brott mot sekretessbestämmelser)?</a:t>
            </a:r>
          </a:p>
          <a:p>
            <a:pPr lvl="0"/>
            <a:r>
              <a:rPr lang="sv-SE" dirty="0" smtClean="0"/>
              <a:t>Philippe kan berätta mycket MEN: Han får inte berätta något som bidrar till att lyssnaren kan identifiera enskild.</a:t>
            </a:r>
          </a:p>
          <a:p>
            <a:pPr lvl="0"/>
            <a:r>
              <a:rPr lang="sv-SE" dirty="0" smtClean="0"/>
              <a:t>Scenariot innehåller också intressanta frågor som faller utanför området informationssäkerhet: Vad är etiskt försvarbart när det gäller att återge berättelser från vardagen?</a:t>
            </a:r>
            <a:br>
              <a:rPr lang="sv-SE" dirty="0" smtClean="0"/>
            </a:b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17</a:t>
            </a:fld>
            <a:endParaRPr lang="en-US"/>
          </a:p>
        </p:txBody>
      </p:sp>
    </p:spTree>
    <p:extLst>
      <p:ext uri="{BB962C8B-B14F-4D97-AF65-F5344CB8AC3E}">
        <p14:creationId xmlns:p14="http://schemas.microsoft.com/office/powerpoint/2010/main" val="25086041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Scenario att samtala om</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Linda är undersköterska i hemvården och arbetar i grupp Ettan i enhetschefsområdet </a:t>
            </a:r>
            <a:r>
              <a:rPr lang="sv-SE" sz="1200" kern="1200" dirty="0" err="1" smtClean="0">
                <a:solidFill>
                  <a:schemeClr val="tx1"/>
                </a:solidFill>
                <a:effectLst/>
                <a:latin typeface="+mn-lt"/>
                <a:ea typeface="+mn-ea"/>
                <a:cs typeface="+mn-cs"/>
              </a:rPr>
              <a:t>Tallgården</a:t>
            </a:r>
            <a:r>
              <a:rPr lang="sv-SE" sz="1200" kern="1200" dirty="0" smtClean="0">
                <a:solidFill>
                  <a:schemeClr val="tx1"/>
                </a:solidFill>
                <a:effectLst/>
                <a:latin typeface="+mn-lt"/>
                <a:ea typeface="+mn-ea"/>
                <a:cs typeface="+mn-cs"/>
              </a:rPr>
              <a:t>. En ledig lördag får Linda besök av en nära väninna som är bekymrad över sin 85-åriga granne som verkar ha svårigheter att klara sitt dagliga liv i det egna hemmet. Väninnan bor själv i </a:t>
            </a:r>
            <a:r>
              <a:rPr lang="sv-SE" sz="1200" kern="1200" dirty="0" err="1" smtClean="0">
                <a:solidFill>
                  <a:schemeClr val="tx1"/>
                </a:solidFill>
                <a:effectLst/>
                <a:latin typeface="+mn-lt"/>
                <a:ea typeface="+mn-ea"/>
                <a:cs typeface="+mn-cs"/>
              </a:rPr>
              <a:t>Tallgården</a:t>
            </a:r>
            <a:r>
              <a:rPr lang="sv-SE" sz="1200" kern="1200" dirty="0" smtClean="0">
                <a:solidFill>
                  <a:schemeClr val="tx1"/>
                </a:solidFill>
                <a:effectLst/>
                <a:latin typeface="+mn-lt"/>
                <a:ea typeface="+mn-ea"/>
                <a:cs typeface="+mn-cs"/>
              </a:rPr>
              <a:t> och undrar om grannen verkligen får den hjälp han behöver från grupp Trean som arbetar i ett annat av </a:t>
            </a:r>
            <a:r>
              <a:rPr lang="sv-SE" sz="1200" kern="1200" dirty="0" err="1" smtClean="0">
                <a:solidFill>
                  <a:schemeClr val="tx1"/>
                </a:solidFill>
                <a:effectLst/>
                <a:latin typeface="+mn-lt"/>
                <a:ea typeface="+mn-ea"/>
                <a:cs typeface="+mn-cs"/>
              </a:rPr>
              <a:t>Tallgårdens</a:t>
            </a:r>
            <a:r>
              <a:rPr lang="sv-SE" sz="1200" kern="1200" dirty="0" smtClean="0">
                <a:solidFill>
                  <a:schemeClr val="tx1"/>
                </a:solidFill>
                <a:effectLst/>
                <a:latin typeface="+mn-lt"/>
                <a:ea typeface="+mn-ea"/>
                <a:cs typeface="+mn-cs"/>
              </a:rPr>
              <a:t> gruppområden. Linda bestämmer sig för att omedelbart kolla upp saken.</a:t>
            </a:r>
          </a:p>
          <a:p>
            <a:r>
              <a:rPr lang="sv-SE" sz="1200" kern="1200" dirty="0" smtClean="0">
                <a:solidFill>
                  <a:schemeClr val="tx1"/>
                </a:solidFill>
                <a:effectLst/>
                <a:latin typeface="+mn-lt"/>
                <a:ea typeface="+mn-ea"/>
                <a:cs typeface="+mn-cs"/>
              </a:rPr>
              <a:t> </a:t>
            </a:r>
          </a:p>
          <a:p>
            <a:r>
              <a:rPr lang="sv-SE" sz="1200" u="sng" kern="1200" dirty="0" smtClean="0">
                <a:solidFill>
                  <a:schemeClr val="tx1"/>
                </a:solidFill>
                <a:effectLst/>
                <a:latin typeface="+mn-lt"/>
                <a:ea typeface="+mn-ea"/>
                <a:cs typeface="+mn-cs"/>
              </a:rPr>
              <a:t>Frågor:</a:t>
            </a:r>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Finns det några risker i beskrivningen ovan? Vilka i så fall?</a:t>
            </a:r>
          </a:p>
          <a:p>
            <a:pPr lvl="0"/>
            <a:r>
              <a:rPr lang="sv-SE" sz="1200" kern="1200" dirty="0" smtClean="0">
                <a:solidFill>
                  <a:schemeClr val="tx1"/>
                </a:solidFill>
                <a:effectLst/>
                <a:latin typeface="+mn-lt"/>
                <a:ea typeface="+mn-ea"/>
                <a:cs typeface="+mn-cs"/>
              </a:rPr>
              <a:t>Vem blir drabbad av konsekvenserna om någon av riskerna förvandlas till en händelse? Kunden/brukaren/patienten, personalen, staden?</a:t>
            </a:r>
          </a:p>
          <a:p>
            <a:pPr lvl="0"/>
            <a:r>
              <a:rPr lang="sv-SE" sz="1200" kern="1200" dirty="0" smtClean="0">
                <a:solidFill>
                  <a:schemeClr val="tx1"/>
                </a:solidFill>
                <a:effectLst/>
                <a:latin typeface="+mn-lt"/>
                <a:ea typeface="+mn-ea"/>
                <a:cs typeface="+mn-cs"/>
              </a:rPr>
              <a:t>Vilka risker/händelser tycker gruppen är allvarliga?</a:t>
            </a:r>
          </a:p>
          <a:p>
            <a:pPr lvl="0"/>
            <a:r>
              <a:rPr lang="sv-SE" sz="1200" kern="1200" dirty="0" smtClean="0">
                <a:solidFill>
                  <a:schemeClr val="tx1"/>
                </a:solidFill>
                <a:effectLst/>
                <a:latin typeface="+mn-lt"/>
                <a:ea typeface="+mn-ea"/>
                <a:cs typeface="+mn-cs"/>
              </a:rPr>
              <a:t>Vad kan ni själva göra för att undanröja risken?</a:t>
            </a:r>
          </a:p>
          <a:p>
            <a:pPr lvl="0"/>
            <a:r>
              <a:rPr lang="sv-SE" sz="1200" kern="1200" dirty="0" smtClean="0">
                <a:solidFill>
                  <a:schemeClr val="tx1"/>
                </a:solidFill>
                <a:effectLst/>
                <a:latin typeface="+mn-lt"/>
                <a:ea typeface="+mn-ea"/>
                <a:cs typeface="+mn-cs"/>
              </a:rPr>
              <a:t>Vilka förslag till förbättringar vill ni rikta till ledningen?</a:t>
            </a:r>
            <a:br>
              <a:rPr lang="sv-SE" sz="1200" kern="1200" dirty="0" smtClean="0">
                <a:solidFill>
                  <a:schemeClr val="tx1"/>
                </a:solidFill>
                <a:effectLst/>
                <a:latin typeface="+mn-lt"/>
                <a:ea typeface="+mn-ea"/>
                <a:cs typeface="+mn-cs"/>
              </a:rPr>
            </a:b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Råd till samtalsledaren:</a:t>
            </a:r>
          </a:p>
          <a:p>
            <a:pPr lvl="0"/>
            <a:r>
              <a:rPr lang="sv-SE" sz="1200" kern="1200" dirty="0" smtClean="0">
                <a:solidFill>
                  <a:schemeClr val="tx1"/>
                </a:solidFill>
                <a:effectLst/>
                <a:latin typeface="+mn-lt"/>
                <a:ea typeface="+mn-ea"/>
                <a:cs typeface="+mn-cs"/>
              </a:rPr>
              <a:t>Om Linda använder </a:t>
            </a:r>
            <a:r>
              <a:rPr lang="sv-SE" sz="1200" kern="1200" dirty="0" err="1" smtClean="0">
                <a:solidFill>
                  <a:schemeClr val="tx1"/>
                </a:solidFill>
                <a:effectLst/>
                <a:latin typeface="+mn-lt"/>
                <a:ea typeface="+mn-ea"/>
                <a:cs typeface="+mn-cs"/>
              </a:rPr>
              <a:t>ProCapita</a:t>
            </a:r>
            <a:r>
              <a:rPr lang="sv-SE" sz="1200" kern="1200" dirty="0" smtClean="0">
                <a:solidFill>
                  <a:schemeClr val="tx1"/>
                </a:solidFill>
                <a:effectLst/>
                <a:latin typeface="+mn-lt"/>
                <a:ea typeface="+mn-ea"/>
                <a:cs typeface="+mn-cs"/>
              </a:rPr>
              <a:t> för att ”kolla upp”, kan det hända att hon därmed tar befattning med uppgifter som hon inte har rätt att läsa. Bara för att behörigheten räcker till för läsningen, så är det inte samma sak som att läsningen är tillåten. ”Behörig” är inte samma sak som ”berättigad”.</a:t>
            </a:r>
          </a:p>
          <a:p>
            <a:pPr lvl="0"/>
            <a:r>
              <a:rPr lang="sv-SE" sz="1200" kern="1200" dirty="0" smtClean="0">
                <a:solidFill>
                  <a:schemeClr val="tx1"/>
                </a:solidFill>
                <a:effectLst/>
                <a:latin typeface="+mn-lt"/>
                <a:ea typeface="+mn-ea"/>
                <a:cs typeface="+mn-cs"/>
              </a:rPr>
              <a:t>Delger Linda uppgifter tillbaka till väninnan? Sekretessbrott!</a:t>
            </a:r>
          </a:p>
          <a:p>
            <a:pPr lvl="0"/>
            <a:r>
              <a:rPr lang="sv-SE" sz="1200" kern="1200" dirty="0" smtClean="0">
                <a:solidFill>
                  <a:schemeClr val="tx1"/>
                </a:solidFill>
                <a:effectLst/>
                <a:latin typeface="+mn-lt"/>
                <a:ea typeface="+mn-ea"/>
                <a:cs typeface="+mn-cs"/>
              </a:rPr>
              <a:t>Vad borde Linda göra?</a:t>
            </a:r>
            <a:br>
              <a:rPr lang="sv-SE" sz="1200" kern="1200" dirty="0" smtClean="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18</a:t>
            </a:fld>
            <a:endParaRPr lang="en-US"/>
          </a:p>
        </p:txBody>
      </p:sp>
    </p:spTree>
    <p:extLst>
      <p:ext uri="{BB962C8B-B14F-4D97-AF65-F5344CB8AC3E}">
        <p14:creationId xmlns:p14="http://schemas.microsoft.com/office/powerpoint/2010/main" val="2767246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200" kern="1200" dirty="0" smtClean="0">
                <a:solidFill>
                  <a:schemeClr val="tx1"/>
                </a:solidFill>
                <a:effectLst/>
                <a:latin typeface="+mn-lt"/>
                <a:ea typeface="+mn-ea"/>
                <a:cs typeface="+mn-cs"/>
              </a:rPr>
              <a:t>Om Linda använder </a:t>
            </a:r>
            <a:r>
              <a:rPr lang="sv-SE" sz="1200" kern="1200" dirty="0" err="1" smtClean="0">
                <a:solidFill>
                  <a:schemeClr val="tx1"/>
                </a:solidFill>
                <a:effectLst/>
                <a:latin typeface="+mn-lt"/>
                <a:ea typeface="+mn-ea"/>
                <a:cs typeface="+mn-cs"/>
              </a:rPr>
              <a:t>ProCapita</a:t>
            </a:r>
            <a:r>
              <a:rPr lang="sv-SE" sz="1200" kern="1200" dirty="0" smtClean="0">
                <a:solidFill>
                  <a:schemeClr val="tx1"/>
                </a:solidFill>
                <a:effectLst/>
                <a:latin typeface="+mn-lt"/>
                <a:ea typeface="+mn-ea"/>
                <a:cs typeface="+mn-cs"/>
              </a:rPr>
              <a:t> för att ”kolla upp”, kan det hända att hon därmed tar befattning med uppgifter som hon inte har rätt att läsa. Bara för att behörigheten räcker till för läsningen, så är det inte samma sak som att läsningen är tillåten. ”Behörig” är inte samma sak som ”berättigad”.</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Delger Linda uppgifter tillbaka till väninnan? Sekretessbrott!</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Vad borde Linda göra?</a:t>
            </a:r>
            <a:br>
              <a:rPr lang="sv-SE" sz="1200" kern="1200" dirty="0" smtClean="0">
                <a:solidFill>
                  <a:schemeClr val="tx1"/>
                </a:solidFill>
                <a:effectLst/>
                <a:latin typeface="+mn-lt"/>
                <a:ea typeface="+mn-ea"/>
                <a:cs typeface="+mn-cs"/>
              </a:rPr>
            </a:b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19</a:t>
            </a:fld>
            <a:endParaRPr lang="en-US"/>
          </a:p>
        </p:txBody>
      </p:sp>
    </p:spTree>
    <p:extLst>
      <p:ext uri="{BB962C8B-B14F-4D97-AF65-F5344CB8AC3E}">
        <p14:creationId xmlns:p14="http://schemas.microsoft.com/office/powerpoint/2010/main" val="3806485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På LSS-boendet </a:t>
            </a:r>
            <a:r>
              <a:rPr lang="sv-SE" sz="1200" kern="1200" dirty="0" err="1" smtClean="0">
                <a:solidFill>
                  <a:schemeClr val="tx1"/>
                </a:solidFill>
                <a:effectLst/>
                <a:latin typeface="+mn-lt"/>
                <a:ea typeface="+mn-ea"/>
                <a:cs typeface="+mn-cs"/>
              </a:rPr>
              <a:t>Almgatan</a:t>
            </a:r>
            <a:r>
              <a:rPr lang="sv-SE" sz="1200" kern="1200" dirty="0" smtClean="0">
                <a:solidFill>
                  <a:schemeClr val="tx1"/>
                </a:solidFill>
                <a:effectLst/>
                <a:latin typeface="+mn-lt"/>
                <a:ea typeface="+mn-ea"/>
                <a:cs typeface="+mn-cs"/>
              </a:rPr>
              <a:t> hjälper man brukarna att skapa ”metodböcker” för olika situationer. ”Böckerna” är ett viktigt hjälpmedel i den enskildes dagliga liv och utgör samtidigt ett stöd för tillfällig personal när de skall anpassa sina insatser till den enskildes behov och önskemål. Det är viktigt att informationen alltid är tillgänglig och att den är rätt. Beroende på behoven i det enskilda fallet förvaras ”böckerna” på olika sätt i den enskildes lägenhet och i gemensamma utrymmen.</a:t>
            </a:r>
          </a:p>
          <a:p>
            <a:r>
              <a:rPr lang="sv-SE" sz="1200" kern="1200" dirty="0" smtClean="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20</a:t>
            </a:fld>
            <a:endParaRPr lang="en-US"/>
          </a:p>
        </p:txBody>
      </p:sp>
    </p:spTree>
    <p:extLst>
      <p:ext uri="{BB962C8B-B14F-4D97-AF65-F5344CB8AC3E}">
        <p14:creationId xmlns:p14="http://schemas.microsoft.com/office/powerpoint/2010/main" val="19967124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200" kern="1200" dirty="0" smtClean="0">
                <a:solidFill>
                  <a:schemeClr val="tx1"/>
                </a:solidFill>
                <a:effectLst/>
                <a:latin typeface="+mn-lt"/>
                <a:ea typeface="+mn-ea"/>
                <a:cs typeface="+mn-cs"/>
              </a:rPr>
              <a:t>Kan informationen alltid härledas till enskild person?</a:t>
            </a:r>
          </a:p>
          <a:p>
            <a:pPr lvl="0"/>
            <a:r>
              <a:rPr lang="sv-SE" sz="1200" kern="1200" dirty="0" smtClean="0">
                <a:solidFill>
                  <a:schemeClr val="tx1"/>
                </a:solidFill>
                <a:effectLst/>
                <a:latin typeface="+mn-lt"/>
                <a:ea typeface="+mn-ea"/>
                <a:cs typeface="+mn-cs"/>
              </a:rPr>
              <a:t>Är informationen känslig? Alltid? Ibland?</a:t>
            </a:r>
          </a:p>
          <a:p>
            <a:pPr lvl="0"/>
            <a:r>
              <a:rPr lang="sv-SE" sz="1200" kern="1200" dirty="0" smtClean="0">
                <a:solidFill>
                  <a:schemeClr val="tx1"/>
                </a:solidFill>
                <a:effectLst/>
                <a:latin typeface="+mn-lt"/>
                <a:ea typeface="+mn-ea"/>
                <a:cs typeface="+mn-cs"/>
              </a:rPr>
              <a:t>Vem kan ändra informationen?</a:t>
            </a:r>
          </a:p>
          <a:p>
            <a:pPr lvl="0"/>
            <a:r>
              <a:rPr lang="sv-SE" sz="1200" kern="1200" dirty="0" smtClean="0">
                <a:solidFill>
                  <a:schemeClr val="tx1"/>
                </a:solidFill>
                <a:effectLst/>
                <a:latin typeface="+mn-lt"/>
                <a:ea typeface="+mn-ea"/>
                <a:cs typeface="+mn-cs"/>
              </a:rPr>
              <a:t>Hur förstör ni informationen när den inte längre är aktuell?</a:t>
            </a:r>
          </a:p>
          <a:p>
            <a:r>
              <a:rPr lang="sv-SE" sz="1200" kern="1200" dirty="0" smtClean="0">
                <a:solidFill>
                  <a:schemeClr val="tx1"/>
                </a:solidFill>
                <a:effectLst/>
                <a:latin typeface="+mn-lt"/>
                <a:ea typeface="+mn-ea"/>
                <a:cs typeface="+mn-cs"/>
              </a:rPr>
              <a:t>Finns det kopior av informationen som boendet inte har kontroll över?</a:t>
            </a: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21</a:t>
            </a:fld>
            <a:endParaRPr lang="en-US"/>
          </a:p>
        </p:txBody>
      </p:sp>
    </p:spTree>
    <p:extLst>
      <p:ext uri="{BB962C8B-B14F-4D97-AF65-F5344CB8AC3E}">
        <p14:creationId xmlns:p14="http://schemas.microsoft.com/office/powerpoint/2010/main" val="5127607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Scenario att samtala om</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Under pågående utredning, har biståndshandläggaren Robert för vana att lagra undan sina minnesanteckningar i ”Mina dokument” i datorn. När det sedan blir dags att slutligen dokumentera utredningen i </a:t>
            </a:r>
            <a:r>
              <a:rPr lang="sv-SE" sz="1200" kern="1200" dirty="0" err="1" smtClean="0">
                <a:solidFill>
                  <a:schemeClr val="tx1"/>
                </a:solidFill>
                <a:effectLst/>
                <a:latin typeface="+mn-lt"/>
                <a:ea typeface="+mn-ea"/>
                <a:cs typeface="+mn-cs"/>
              </a:rPr>
              <a:t>ProCapita</a:t>
            </a:r>
            <a:r>
              <a:rPr lang="sv-SE" sz="1200" kern="1200" dirty="0" smtClean="0">
                <a:solidFill>
                  <a:schemeClr val="tx1"/>
                </a:solidFill>
                <a:effectLst/>
                <a:latin typeface="+mn-lt"/>
                <a:ea typeface="+mn-ea"/>
                <a:cs typeface="+mn-cs"/>
              </a:rPr>
              <a:t>, klipper och klistrar han den information som han tycker har relevans i ärendet.</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22</a:t>
            </a:fld>
            <a:endParaRPr lang="en-US"/>
          </a:p>
        </p:txBody>
      </p:sp>
    </p:spTree>
    <p:extLst>
      <p:ext uri="{BB962C8B-B14F-4D97-AF65-F5344CB8AC3E}">
        <p14:creationId xmlns:p14="http://schemas.microsoft.com/office/powerpoint/2010/main" val="3234671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r>
              <a:rPr lang="sv-SE" sz="1200" kern="1200" dirty="0" smtClean="0">
                <a:solidFill>
                  <a:schemeClr val="tx1"/>
                </a:solidFill>
                <a:effectLst/>
                <a:latin typeface="+mn-lt"/>
                <a:ea typeface="+mn-ea"/>
                <a:cs typeface="+mn-cs"/>
              </a:rPr>
              <a:t>Arbetsanteckning ska inte ligga kvar sedan de inarbetats i ett utredningsdokument och de ska avgjort inte finnas i medarbetarnas personliga ”ytor” i det gemensamma filsystemet.</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När texter lagras undan, är det angeläget att alla som tar befattning med dem har versionshistoriken klar för sig.</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Kan det förekomma att texterna delas med andra (utanför </a:t>
            </a:r>
            <a:r>
              <a:rPr lang="sv-SE" sz="1200" kern="1200" dirty="0" err="1" smtClean="0">
                <a:solidFill>
                  <a:schemeClr val="tx1"/>
                </a:solidFill>
                <a:effectLst/>
                <a:latin typeface="+mn-lt"/>
                <a:ea typeface="+mn-ea"/>
                <a:cs typeface="+mn-cs"/>
              </a:rPr>
              <a:t>ProCapita</a:t>
            </a:r>
            <a:r>
              <a:rPr lang="sv-SE" sz="1200" kern="1200" dirty="0" smtClean="0">
                <a:solidFill>
                  <a:schemeClr val="tx1"/>
                </a:solidFill>
                <a:effectLst/>
                <a:latin typeface="+mn-lt"/>
                <a:ea typeface="+mn-ea"/>
                <a:cs typeface="+mn-cs"/>
              </a:rPr>
              <a:t>)? Hur går det till i så fall?</a:t>
            </a:r>
            <a:br>
              <a:rPr lang="sv-SE" sz="1200" kern="1200" dirty="0" smtClean="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23</a:t>
            </a:fld>
            <a:endParaRPr lang="en-US"/>
          </a:p>
        </p:txBody>
      </p:sp>
    </p:spTree>
    <p:extLst>
      <p:ext uri="{BB962C8B-B14F-4D97-AF65-F5344CB8AC3E}">
        <p14:creationId xmlns:p14="http://schemas.microsoft.com/office/powerpoint/2010/main" val="28107197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Under pågående utredning, har biståndshandläggaren Robert för vana att lagra undan sina minnesanteckningar i ett anteckningsblock. Oftast bär han det i sin ”</a:t>
            </a:r>
            <a:r>
              <a:rPr lang="sv-SE" dirty="0" err="1" smtClean="0"/>
              <a:t>message</a:t>
            </a:r>
            <a:r>
              <a:rPr lang="sv-SE" dirty="0" smtClean="0"/>
              <a:t> bag” så att han säkert har det lättillgängligt vid hembesök. När det är dags för dokumentation av utredningen i </a:t>
            </a:r>
            <a:r>
              <a:rPr lang="sv-SE" dirty="0" err="1" smtClean="0"/>
              <a:t>ProCapita</a:t>
            </a:r>
            <a:r>
              <a:rPr lang="sv-SE" dirty="0" smtClean="0"/>
              <a:t>, fungerar blocket som ”pro </a:t>
            </a:r>
            <a:r>
              <a:rPr lang="sv-SE" dirty="0" err="1" smtClean="0"/>
              <a:t>memoria</a:t>
            </a:r>
            <a:r>
              <a:rPr lang="sv-SE" dirty="0" smtClean="0"/>
              <a:t>”.</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24</a:t>
            </a:fld>
            <a:endParaRPr lang="en-US"/>
          </a:p>
        </p:txBody>
      </p:sp>
    </p:spTree>
    <p:extLst>
      <p:ext uri="{BB962C8B-B14F-4D97-AF65-F5344CB8AC3E}">
        <p14:creationId xmlns:p14="http://schemas.microsoft.com/office/powerpoint/2010/main" val="41471344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r>
              <a:rPr lang="sv-SE" sz="1200" kern="1200" dirty="0" smtClean="0">
                <a:solidFill>
                  <a:schemeClr val="tx1"/>
                </a:solidFill>
                <a:effectLst/>
                <a:latin typeface="+mn-lt"/>
                <a:ea typeface="+mn-ea"/>
                <a:cs typeface="+mn-cs"/>
              </a:rPr>
              <a:t>Hur lätt kan en utomstående härleda informationen till Roberts ”vårdtagare” med hjälp av uppgifterna i anteckningsblocket?</a:t>
            </a:r>
          </a:p>
          <a:p>
            <a:pPr lvl="0"/>
            <a:r>
              <a:rPr lang="sv-SE" sz="1200" kern="1200" dirty="0" smtClean="0">
                <a:solidFill>
                  <a:schemeClr val="tx1"/>
                </a:solidFill>
                <a:effectLst/>
                <a:latin typeface="+mn-lt"/>
                <a:ea typeface="+mn-ea"/>
                <a:cs typeface="+mn-cs"/>
              </a:rPr>
              <a:t>Hur förvarar Robert sina anteckningar?</a:t>
            </a:r>
          </a:p>
          <a:p>
            <a:pPr lvl="0"/>
            <a:r>
              <a:rPr lang="sv-SE" sz="1200" kern="1200" dirty="0" smtClean="0">
                <a:solidFill>
                  <a:schemeClr val="tx1"/>
                </a:solidFill>
                <a:effectLst/>
                <a:latin typeface="+mn-lt"/>
                <a:ea typeface="+mn-ea"/>
                <a:cs typeface="+mn-cs"/>
              </a:rPr>
              <a:t>Har någon annan än Robert tillgång till anteckningarna?</a:t>
            </a:r>
          </a:p>
          <a:p>
            <a:pPr lvl="0"/>
            <a:r>
              <a:rPr lang="sv-SE" sz="1200" kern="1200" dirty="0" smtClean="0">
                <a:solidFill>
                  <a:schemeClr val="tx1"/>
                </a:solidFill>
                <a:effectLst/>
                <a:latin typeface="+mn-lt"/>
                <a:ea typeface="+mn-ea"/>
                <a:cs typeface="+mn-cs"/>
              </a:rPr>
              <a:t>Hur förstör Robert anteckningarna när de inte längre behövs?</a:t>
            </a:r>
            <a:br>
              <a:rPr lang="sv-SE" sz="1200" kern="1200" dirty="0" smtClean="0">
                <a:solidFill>
                  <a:schemeClr val="tx1"/>
                </a:solidFill>
                <a:effectLst/>
                <a:latin typeface="+mn-lt"/>
                <a:ea typeface="+mn-ea"/>
                <a:cs typeface="+mn-cs"/>
              </a:rPr>
            </a:br>
            <a:endParaRPr lang="sv-SE" sz="1200" kern="1200" dirty="0" smtClean="0">
              <a:solidFill>
                <a:schemeClr val="tx1"/>
              </a:solidFill>
              <a:effectLst/>
              <a:latin typeface="+mn-lt"/>
              <a:ea typeface="+mn-ea"/>
              <a:cs typeface="+mn-cs"/>
            </a:endParaRPr>
          </a:p>
          <a:p>
            <a:endParaRPr lang="sv-SE" dirty="0" smtClean="0"/>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25</a:t>
            </a:fld>
            <a:endParaRPr lang="en-US"/>
          </a:p>
        </p:txBody>
      </p:sp>
    </p:spTree>
    <p:extLst>
      <p:ext uri="{BB962C8B-B14F-4D97-AF65-F5344CB8AC3E}">
        <p14:creationId xmlns:p14="http://schemas.microsoft.com/office/powerpoint/2010/main" val="3532797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Scenario att samtala om</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Pelle har många vänner på Facebook och låter alla följa honom i spåren. Alla kan läsa vad han skriver. Pelle gör en statusuppdatering och berättar om sin arbetsdag i lite ironisk ton. Flera vänner kommenterar hans roliga beskrivning av ”gnällkäringarna på X-gatan”. Förutom denna beskrivning visar Pelle upp sitt stora intresse för orkidéer genom att på Facebook publicera mycket fina bilder. Han har bland annat tagit blombilder under sina hembesök, givetvis med ägarnas godkännande. Flera vänner använder sig av funktionen ”besökta platser” när de beundrar bilderna.</a:t>
            </a:r>
          </a:p>
          <a:p>
            <a:r>
              <a:rPr lang="sv-SE" sz="1200" kern="1200" dirty="0" smtClean="0">
                <a:solidFill>
                  <a:schemeClr val="tx1"/>
                </a:solidFill>
                <a:effectLst/>
                <a:latin typeface="+mn-lt"/>
                <a:ea typeface="+mn-ea"/>
                <a:cs typeface="+mn-cs"/>
              </a:rPr>
              <a:t> </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26</a:t>
            </a:fld>
            <a:endParaRPr lang="en-US"/>
          </a:p>
        </p:txBody>
      </p:sp>
    </p:spTree>
    <p:extLst>
      <p:ext uri="{BB962C8B-B14F-4D97-AF65-F5344CB8AC3E}">
        <p14:creationId xmlns:p14="http://schemas.microsoft.com/office/powerpoint/2010/main" val="1637852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r>
              <a:rPr lang="sv-SE" sz="1200" kern="1200" dirty="0" smtClean="0">
                <a:solidFill>
                  <a:schemeClr val="tx1"/>
                </a:solidFill>
                <a:effectLst/>
                <a:latin typeface="+mn-lt"/>
                <a:ea typeface="+mn-ea"/>
                <a:cs typeface="+mn-cs"/>
              </a:rPr>
              <a:t>Röjer Pelle information som kan användas för att härleda uppgifterna till enskild person (notera det komplicerade systemet för ”behörighetskontroll” i Facebook: Många användare är inte medvetna om konsekvenserna av olika val när det gäller inställningar och behörigheter i kontot)?</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Facebook och övriga sociala medier (Twitter, </a:t>
            </a:r>
            <a:r>
              <a:rPr lang="sv-SE" sz="1200" kern="1200" dirty="0" err="1" smtClean="0">
                <a:solidFill>
                  <a:schemeClr val="tx1"/>
                </a:solidFill>
                <a:effectLst/>
                <a:latin typeface="+mn-lt"/>
                <a:ea typeface="+mn-ea"/>
                <a:cs typeface="+mn-cs"/>
              </a:rPr>
              <a:t>Instagram</a:t>
            </a:r>
            <a:r>
              <a:rPr lang="sv-SE" sz="1200" kern="1200" dirty="0" smtClean="0">
                <a:solidFill>
                  <a:schemeClr val="tx1"/>
                </a:solidFill>
                <a:effectLst/>
                <a:latin typeface="+mn-lt"/>
                <a:ea typeface="+mn-ea"/>
                <a:cs typeface="+mn-cs"/>
              </a:rPr>
              <a:t>, Skype, </a:t>
            </a:r>
            <a:r>
              <a:rPr lang="sv-SE" sz="1200" kern="1200" dirty="0" err="1" smtClean="0">
                <a:solidFill>
                  <a:schemeClr val="tx1"/>
                </a:solidFill>
                <a:effectLst/>
                <a:latin typeface="+mn-lt"/>
                <a:ea typeface="+mn-ea"/>
                <a:cs typeface="+mn-cs"/>
              </a:rPr>
              <a:t>WhatsApp</a:t>
            </a:r>
            <a:r>
              <a:rPr lang="sv-SE" sz="1200" kern="1200" dirty="0" smtClean="0">
                <a:solidFill>
                  <a:schemeClr val="tx1"/>
                </a:solidFill>
                <a:effectLst/>
                <a:latin typeface="+mn-lt"/>
                <a:ea typeface="+mn-ea"/>
                <a:cs typeface="+mn-cs"/>
              </a:rPr>
              <a:t> med flera) liksom olika publika molntjänster, är utmärkta verktyg för sitt ändamål men de är </a:t>
            </a:r>
            <a:r>
              <a:rPr lang="sv-SE" sz="1200" i="1" kern="1200" dirty="0" smtClean="0">
                <a:solidFill>
                  <a:schemeClr val="tx1"/>
                </a:solidFill>
                <a:effectLst/>
                <a:latin typeface="+mn-lt"/>
                <a:ea typeface="+mn-ea"/>
                <a:cs typeface="+mn-cs"/>
              </a:rPr>
              <a:t>inte</a:t>
            </a:r>
            <a:r>
              <a:rPr lang="sv-SE" sz="1200" kern="1200" dirty="0" smtClean="0">
                <a:solidFill>
                  <a:schemeClr val="tx1"/>
                </a:solidFill>
                <a:effectLst/>
                <a:latin typeface="+mn-lt"/>
                <a:ea typeface="+mn-ea"/>
                <a:cs typeface="+mn-cs"/>
              </a:rPr>
              <a:t> skapade för att hantera uppgifter om enskilds personliga förhållande på ett säkert och </a:t>
            </a:r>
            <a:r>
              <a:rPr lang="sv-SE" sz="1200" kern="1200" dirty="0" err="1" smtClean="0">
                <a:solidFill>
                  <a:schemeClr val="tx1"/>
                </a:solidFill>
                <a:effectLst/>
                <a:latin typeface="+mn-lt"/>
                <a:ea typeface="+mn-ea"/>
                <a:cs typeface="+mn-cs"/>
              </a:rPr>
              <a:t>integritetsskyddat</a:t>
            </a:r>
            <a:r>
              <a:rPr lang="sv-SE" sz="1200" kern="1200" dirty="0" smtClean="0">
                <a:solidFill>
                  <a:schemeClr val="tx1"/>
                </a:solidFill>
                <a:effectLst/>
                <a:latin typeface="+mn-lt"/>
                <a:ea typeface="+mn-ea"/>
                <a:cs typeface="+mn-cs"/>
              </a:rPr>
              <a:t> sätt. Det finns anledning att råda till försiktighet när det gäller användning av dessa tjänster inom ramen för arbetet.</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Scenariot innehåller också intressanta frågor som faller utanför området informationssäkerhet: Vad är etiskt försvarbart när det gäller fotografering under arbetsdagen?</a:t>
            </a:r>
            <a:br>
              <a:rPr lang="sv-SE" sz="1200" kern="1200" dirty="0" smtClean="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27</a:t>
            </a:fld>
            <a:endParaRPr lang="en-US"/>
          </a:p>
        </p:txBody>
      </p:sp>
    </p:spTree>
    <p:extLst>
      <p:ext uri="{BB962C8B-B14F-4D97-AF65-F5344CB8AC3E}">
        <p14:creationId xmlns:p14="http://schemas.microsoft.com/office/powerpoint/2010/main" val="31095792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Scenario att samtala om</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När biståndshandläggaren Karin en morgon startar Outlook, så hittar hon ett meddelande från en annan användare i kommunen. Meddelandet har följande lydelse:</a:t>
            </a:r>
          </a:p>
          <a:p>
            <a:r>
              <a:rPr lang="sv-SE" sz="1200" kern="1200" dirty="0" smtClean="0">
                <a:solidFill>
                  <a:schemeClr val="tx1"/>
                </a:solidFill>
                <a:effectLst/>
                <a:latin typeface="+mn-lt"/>
                <a:ea typeface="+mn-ea"/>
                <a:cs typeface="+mn-cs"/>
              </a:rPr>
              <a:t> </a:t>
            </a:r>
          </a:p>
          <a:p>
            <a:r>
              <a:rPr lang="sv-SE" sz="1200" kern="1200" dirty="0" smtClean="0">
                <a:solidFill>
                  <a:schemeClr val="tx1"/>
                </a:solidFill>
                <a:effectLst/>
                <a:latin typeface="+mn-lt"/>
                <a:ea typeface="+mn-ea"/>
                <a:cs typeface="+mn-cs"/>
              </a:rPr>
              <a:t>”Din brevlåda har överskridit det av administratören beslutade lagringsutrymmet. För att kunna fortsätta använda ditt epost-konto, måste du klicka på nedanstående länk och fylla i uppgifterna på skärmen.”</a:t>
            </a:r>
          </a:p>
          <a:p>
            <a:r>
              <a:rPr lang="sv-SE" sz="1200" kern="1200" dirty="0" smtClean="0">
                <a:solidFill>
                  <a:schemeClr val="tx1"/>
                </a:solidFill>
                <a:effectLst/>
                <a:latin typeface="+mn-lt"/>
                <a:ea typeface="+mn-ea"/>
                <a:cs typeface="+mn-cs"/>
              </a:rPr>
              <a:t> </a:t>
            </a:r>
          </a:p>
          <a:p>
            <a:r>
              <a:rPr lang="sv-SE" sz="1200" kern="1200" dirty="0" smtClean="0">
                <a:solidFill>
                  <a:schemeClr val="tx1"/>
                </a:solidFill>
                <a:effectLst/>
                <a:latin typeface="+mn-lt"/>
                <a:ea typeface="+mn-ea"/>
                <a:cs typeface="+mn-cs"/>
              </a:rPr>
              <a:t>Karin följer instruktionerna.</a:t>
            </a:r>
          </a:p>
          <a:p>
            <a:r>
              <a:rPr lang="sv-SE" sz="1200" kern="1200" dirty="0" smtClean="0">
                <a:solidFill>
                  <a:schemeClr val="tx1"/>
                </a:solidFill>
                <a:effectLst/>
                <a:latin typeface="+mn-lt"/>
                <a:ea typeface="+mn-ea"/>
                <a:cs typeface="+mn-cs"/>
              </a:rPr>
              <a:t> </a:t>
            </a: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28</a:t>
            </a:fld>
            <a:endParaRPr lang="en-US"/>
          </a:p>
        </p:txBody>
      </p:sp>
    </p:spTree>
    <p:extLst>
      <p:ext uri="{BB962C8B-B14F-4D97-AF65-F5344CB8AC3E}">
        <p14:creationId xmlns:p14="http://schemas.microsoft.com/office/powerpoint/2010/main" val="23808346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r>
              <a:rPr lang="sv-SE" sz="1200" kern="1200" dirty="0" smtClean="0">
                <a:solidFill>
                  <a:schemeClr val="tx1"/>
                </a:solidFill>
                <a:effectLst/>
                <a:latin typeface="+mn-lt"/>
                <a:ea typeface="+mn-ea"/>
                <a:cs typeface="+mn-cs"/>
              </a:rPr>
              <a:t>En användare skall aldrig (varken i arbetet eller privat) lämna ut sitt lösenord, inte ens till chef eller representant för IT-avdelningen. ”Fiske” efter inloggningsuppgifter till bank och andra resurser är vanligt.</a:t>
            </a:r>
          </a:p>
          <a:p>
            <a:pPr lvl="0"/>
            <a:r>
              <a:rPr lang="sv-SE" sz="1200" kern="1200" dirty="0" smtClean="0">
                <a:solidFill>
                  <a:schemeClr val="tx1"/>
                </a:solidFill>
                <a:effectLst/>
                <a:latin typeface="+mn-lt"/>
                <a:ea typeface="+mn-ea"/>
                <a:cs typeface="+mn-cs"/>
              </a:rPr>
              <a:t>Om man lämnar ut sitt lösenord i ett skärmformulär (som inte är avsett för inloggning), så kan någon annan sedan använda uppgifterna för inloggning och ge sken av att vara den riktiga användaren.</a:t>
            </a:r>
          </a:p>
          <a:p>
            <a:pPr lvl="0"/>
            <a:r>
              <a:rPr lang="sv-SE" sz="1200" kern="1200" dirty="0" smtClean="0">
                <a:solidFill>
                  <a:schemeClr val="tx1"/>
                </a:solidFill>
                <a:effectLst/>
                <a:latin typeface="+mn-lt"/>
                <a:ea typeface="+mn-ea"/>
                <a:cs typeface="+mn-cs"/>
              </a:rPr>
              <a:t>Har en användare råkat ut för det här, så skall man omedelbart byta sitt lösenord och anmäla händelsen till närmaste chef.</a:t>
            </a:r>
            <a:br>
              <a:rPr lang="sv-SE" sz="1200" kern="1200" dirty="0" smtClean="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29</a:t>
            </a:fld>
            <a:endParaRPr lang="en-US"/>
          </a:p>
        </p:txBody>
      </p:sp>
    </p:spTree>
    <p:extLst>
      <p:ext uri="{BB962C8B-B14F-4D97-AF65-F5344CB8AC3E}">
        <p14:creationId xmlns:p14="http://schemas.microsoft.com/office/powerpoint/2010/main" val="2853951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Scenario att samtala om</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Enhetschefen Sigrid sitter och arbetar vid datorn i sitt tjänsterum när hennes assistent ropar på henne från korridoren och vill visa ett dokument. ”Det går snabbt”, lovar hon. Sigrid går ut och samtalar med assistenten. När de är klara ringer telefonen. En anhörig ställer en fråga. Sigrid måste få tag på en av sjuksköterskorna för att kunna besvara frågan och går iväg till en av boendeflyglarna.</a:t>
            </a:r>
          </a:p>
          <a:p>
            <a:r>
              <a:rPr lang="sv-SE" sz="1200" kern="1200" dirty="0" smtClean="0">
                <a:solidFill>
                  <a:schemeClr val="tx1"/>
                </a:solidFill>
                <a:effectLst/>
                <a:latin typeface="+mn-lt"/>
                <a:ea typeface="+mn-ea"/>
                <a:cs typeface="+mn-cs"/>
              </a:rPr>
              <a:t> </a:t>
            </a:r>
          </a:p>
          <a:p>
            <a:r>
              <a:rPr lang="sv-SE" sz="1200" u="sng" kern="1200" dirty="0" smtClean="0">
                <a:solidFill>
                  <a:schemeClr val="tx1"/>
                </a:solidFill>
                <a:effectLst/>
                <a:latin typeface="+mn-lt"/>
                <a:ea typeface="+mn-ea"/>
                <a:cs typeface="+mn-cs"/>
              </a:rPr>
              <a:t>Frågor:</a:t>
            </a:r>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Finns det några risker i beskrivningen ovan? Vilka i så fall?</a:t>
            </a:r>
          </a:p>
          <a:p>
            <a:pPr lvl="0"/>
            <a:r>
              <a:rPr lang="sv-SE" sz="1200" kern="1200" dirty="0" smtClean="0">
                <a:solidFill>
                  <a:schemeClr val="tx1"/>
                </a:solidFill>
                <a:effectLst/>
                <a:latin typeface="+mn-lt"/>
                <a:ea typeface="+mn-ea"/>
                <a:cs typeface="+mn-cs"/>
              </a:rPr>
              <a:t>Vem blir drabbad av konsekvenserna om någon av riskerna förvandlas till en händelse? Kunden/patienten, personalen, staden?</a:t>
            </a:r>
          </a:p>
          <a:p>
            <a:pPr lvl="0"/>
            <a:r>
              <a:rPr lang="sv-SE" sz="1200" kern="1200" dirty="0" smtClean="0">
                <a:solidFill>
                  <a:schemeClr val="tx1"/>
                </a:solidFill>
                <a:effectLst/>
                <a:latin typeface="+mn-lt"/>
                <a:ea typeface="+mn-ea"/>
                <a:cs typeface="+mn-cs"/>
              </a:rPr>
              <a:t>Vilka risker/händelser tycker gruppen är allvarliga?</a:t>
            </a:r>
          </a:p>
          <a:p>
            <a:pPr lvl="0"/>
            <a:r>
              <a:rPr lang="sv-SE" sz="1200" kern="1200" dirty="0" smtClean="0">
                <a:solidFill>
                  <a:schemeClr val="tx1"/>
                </a:solidFill>
                <a:effectLst/>
                <a:latin typeface="+mn-lt"/>
                <a:ea typeface="+mn-ea"/>
                <a:cs typeface="+mn-cs"/>
              </a:rPr>
              <a:t>Vad kan ni själva göra för att undanröja risken?</a:t>
            </a:r>
          </a:p>
          <a:p>
            <a:pPr lvl="0"/>
            <a:r>
              <a:rPr lang="sv-SE" sz="1200" kern="1200" dirty="0" smtClean="0">
                <a:solidFill>
                  <a:schemeClr val="tx1"/>
                </a:solidFill>
                <a:effectLst/>
                <a:latin typeface="+mn-lt"/>
                <a:ea typeface="+mn-ea"/>
                <a:cs typeface="+mn-cs"/>
              </a:rPr>
              <a:t>Vilka förslag till förbättringar vill ni rikta till ledningen?</a:t>
            </a:r>
            <a:br>
              <a:rPr lang="sv-SE" sz="1200" kern="1200" dirty="0" smtClean="0">
                <a:solidFill>
                  <a:schemeClr val="tx1"/>
                </a:solidFill>
                <a:effectLst/>
                <a:latin typeface="+mn-lt"/>
                <a:ea typeface="+mn-ea"/>
                <a:cs typeface="+mn-cs"/>
              </a:rPr>
            </a:br>
            <a:endParaRPr lang="sv-SE" sz="1200" kern="1200" dirty="0" smtClean="0">
              <a:solidFill>
                <a:schemeClr val="tx1"/>
              </a:solidFill>
              <a:effectLst/>
              <a:latin typeface="+mn-lt"/>
              <a:ea typeface="+mn-ea"/>
              <a:cs typeface="+mn-cs"/>
            </a:endParaRPr>
          </a:p>
          <a:p>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r>
              <a:rPr lang="sv-SE" sz="1200" kern="1200" dirty="0" smtClean="0">
                <a:solidFill>
                  <a:schemeClr val="tx1"/>
                </a:solidFill>
                <a:effectLst/>
                <a:latin typeface="+mn-lt"/>
                <a:ea typeface="+mn-ea"/>
                <a:cs typeface="+mn-cs"/>
              </a:rPr>
              <a:t>Att lämna sin dator utan att låsa den för annan användare, är som att lämna känsliga papper framme på bordet i ett olåst rum.</a:t>
            </a:r>
          </a:p>
          <a:p>
            <a:pPr lvl="0"/>
            <a:r>
              <a:rPr lang="sv-SE" sz="1200" kern="1200" dirty="0" smtClean="0">
                <a:solidFill>
                  <a:schemeClr val="tx1"/>
                </a:solidFill>
                <a:effectLst/>
                <a:latin typeface="+mn-lt"/>
                <a:ea typeface="+mn-ea"/>
                <a:cs typeface="+mn-cs"/>
              </a:rPr>
              <a:t>Uppmana alla medarbetare att oavsett ärende och föreställningar om hur lång tid det tar, låsa datorn vid frånvaro från skrivbordet.</a:t>
            </a:r>
          </a:p>
          <a:p>
            <a:pPr lvl="0"/>
            <a:r>
              <a:rPr lang="sv-SE" sz="1200" kern="1200" dirty="0" smtClean="0">
                <a:solidFill>
                  <a:schemeClr val="tx1"/>
                </a:solidFill>
                <a:effectLst/>
                <a:latin typeface="+mn-lt"/>
                <a:ea typeface="+mn-ea"/>
                <a:cs typeface="+mn-cs"/>
              </a:rPr>
              <a:t>Det är enkelt att låsa datorn: </a:t>
            </a:r>
            <a:r>
              <a:rPr lang="sv-SE" sz="1200" kern="1200" dirty="0" err="1" smtClean="0">
                <a:solidFill>
                  <a:schemeClr val="tx1"/>
                </a:solidFill>
                <a:effectLst/>
                <a:latin typeface="+mn-lt"/>
                <a:ea typeface="+mn-ea"/>
                <a:cs typeface="+mn-cs"/>
              </a:rPr>
              <a:t>Ctrl</a:t>
            </a:r>
            <a:r>
              <a:rPr lang="sv-SE" sz="1200" kern="1200" dirty="0" smtClean="0">
                <a:solidFill>
                  <a:schemeClr val="tx1"/>
                </a:solidFill>
                <a:effectLst/>
                <a:latin typeface="+mn-lt"/>
                <a:ea typeface="+mn-ea"/>
                <a:cs typeface="+mn-cs"/>
              </a:rPr>
              <a:t>-Alt-</a:t>
            </a:r>
            <a:r>
              <a:rPr lang="sv-SE" sz="1200" kern="1200" dirty="0" err="1" smtClean="0">
                <a:solidFill>
                  <a:schemeClr val="tx1"/>
                </a:solidFill>
                <a:effectLst/>
                <a:latin typeface="+mn-lt"/>
                <a:ea typeface="+mn-ea"/>
                <a:cs typeface="+mn-cs"/>
              </a:rPr>
              <a:t>Delete</a:t>
            </a:r>
            <a:r>
              <a:rPr lang="sv-SE" sz="1200" kern="1200" dirty="0" smtClean="0">
                <a:solidFill>
                  <a:schemeClr val="tx1"/>
                </a:solidFill>
                <a:effectLst/>
                <a:latin typeface="+mn-lt"/>
                <a:ea typeface="+mn-ea"/>
                <a:cs typeface="+mn-cs"/>
              </a:rPr>
              <a:t>-</a:t>
            </a:r>
            <a:r>
              <a:rPr lang="sv-SE" sz="1200" kern="1200" dirty="0" err="1" smtClean="0">
                <a:solidFill>
                  <a:schemeClr val="tx1"/>
                </a:solidFill>
                <a:effectLst/>
                <a:latin typeface="+mn-lt"/>
                <a:ea typeface="+mn-ea"/>
                <a:cs typeface="+mn-cs"/>
              </a:rPr>
              <a:t>Enter</a:t>
            </a:r>
            <a:r>
              <a:rPr lang="sv-SE" sz="1200" kern="1200" dirty="0" smtClean="0">
                <a:solidFill>
                  <a:schemeClr val="tx1"/>
                </a:solidFill>
                <a:effectLst/>
                <a:latin typeface="+mn-lt"/>
                <a:ea typeface="+mn-ea"/>
                <a:cs typeface="+mn-cs"/>
              </a:rPr>
              <a:t/>
            </a:r>
            <a:br>
              <a:rPr lang="sv-SE" sz="1200" kern="1200" dirty="0" smtClean="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30</a:t>
            </a:fld>
            <a:endParaRPr lang="en-US"/>
          </a:p>
        </p:txBody>
      </p:sp>
    </p:spTree>
    <p:extLst>
      <p:ext uri="{BB962C8B-B14F-4D97-AF65-F5344CB8AC3E}">
        <p14:creationId xmlns:p14="http://schemas.microsoft.com/office/powerpoint/2010/main" val="6354773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200" kern="1200" dirty="0" smtClean="0">
                <a:solidFill>
                  <a:schemeClr val="tx1"/>
                </a:solidFill>
                <a:effectLst/>
                <a:latin typeface="+mn-lt"/>
                <a:ea typeface="+mn-ea"/>
                <a:cs typeface="+mn-cs"/>
              </a:rPr>
              <a:t>Att lämna sin dator utan att låsa den för annan användare, är som att lämna känsliga papper framme på bordet i ett olåst rum.</a:t>
            </a:r>
          </a:p>
          <a:p>
            <a:pPr lvl="0"/>
            <a:r>
              <a:rPr lang="sv-SE" sz="1200" kern="1200" dirty="0" smtClean="0">
                <a:solidFill>
                  <a:schemeClr val="tx1"/>
                </a:solidFill>
                <a:effectLst/>
                <a:latin typeface="+mn-lt"/>
                <a:ea typeface="+mn-ea"/>
                <a:cs typeface="+mn-cs"/>
              </a:rPr>
              <a:t>Uppmana alla medarbetare att oavsett ärende och föreställningar om hur lång tid det tar, låsa datorn vid frånvaro från skrivbordet.</a:t>
            </a:r>
          </a:p>
          <a:p>
            <a:r>
              <a:rPr lang="sv-SE" sz="1200" kern="1200" dirty="0" smtClean="0">
                <a:solidFill>
                  <a:schemeClr val="tx1"/>
                </a:solidFill>
                <a:effectLst/>
                <a:latin typeface="+mn-lt"/>
                <a:ea typeface="+mn-ea"/>
                <a:cs typeface="+mn-cs"/>
              </a:rPr>
              <a:t>Det är enkelt att låsa datorn: </a:t>
            </a:r>
            <a:r>
              <a:rPr lang="sv-SE" sz="1200" kern="1200" dirty="0" err="1" smtClean="0">
                <a:solidFill>
                  <a:schemeClr val="tx1"/>
                </a:solidFill>
                <a:effectLst/>
                <a:latin typeface="+mn-lt"/>
                <a:ea typeface="+mn-ea"/>
                <a:cs typeface="+mn-cs"/>
              </a:rPr>
              <a:t>Ctrl</a:t>
            </a:r>
            <a:r>
              <a:rPr lang="sv-SE" sz="1200" kern="1200" dirty="0" smtClean="0">
                <a:solidFill>
                  <a:schemeClr val="tx1"/>
                </a:solidFill>
                <a:effectLst/>
                <a:latin typeface="+mn-lt"/>
                <a:ea typeface="+mn-ea"/>
                <a:cs typeface="+mn-cs"/>
              </a:rPr>
              <a:t>-Alt-</a:t>
            </a:r>
            <a:r>
              <a:rPr lang="sv-SE" sz="1200" kern="1200" dirty="0" err="1" smtClean="0">
                <a:solidFill>
                  <a:schemeClr val="tx1"/>
                </a:solidFill>
                <a:effectLst/>
                <a:latin typeface="+mn-lt"/>
                <a:ea typeface="+mn-ea"/>
                <a:cs typeface="+mn-cs"/>
              </a:rPr>
              <a:t>Delete</a:t>
            </a:r>
            <a:r>
              <a:rPr lang="sv-SE" sz="1200" kern="1200" dirty="0" smtClean="0">
                <a:solidFill>
                  <a:schemeClr val="tx1"/>
                </a:solidFill>
                <a:effectLst/>
                <a:latin typeface="+mn-lt"/>
                <a:ea typeface="+mn-ea"/>
                <a:cs typeface="+mn-cs"/>
              </a:rPr>
              <a:t>-</a:t>
            </a:r>
            <a:r>
              <a:rPr lang="sv-SE" sz="1200" kern="1200" dirty="0" err="1" smtClean="0">
                <a:solidFill>
                  <a:schemeClr val="tx1"/>
                </a:solidFill>
                <a:effectLst/>
                <a:latin typeface="+mn-lt"/>
                <a:ea typeface="+mn-ea"/>
                <a:cs typeface="+mn-cs"/>
              </a:rPr>
              <a:t>Enter</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31</a:t>
            </a:fld>
            <a:endParaRPr lang="en-US"/>
          </a:p>
        </p:txBody>
      </p:sp>
    </p:spTree>
    <p:extLst>
      <p:ext uri="{BB962C8B-B14F-4D97-AF65-F5344CB8AC3E}">
        <p14:creationId xmlns:p14="http://schemas.microsoft.com/office/powerpoint/2010/main" val="24587942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Sjuksköterskan Emma från bemanningsföretaget Y-Pers AB är tillfälligt placerad på vårdboendet Rönngatan. Hon sitter på sjuksköterskeexpeditionen när telefonen ringer. Den uppringande presenterar sig som Bengt Karlsson, sonen till Nisse Karlsson som bor i lägenhet 3604 i flygel A. Bengt K vill samtala om faderns hälsotillstånd och har en lång rad frågor som han ställer till Emma. Emma tar fram journalen för att försäkra sig om att hon har aktuell information tillgänglig under samtalet.</a:t>
            </a:r>
          </a:p>
          <a:p>
            <a:r>
              <a:rPr lang="sv-SE" sz="1200" kern="1200" dirty="0" smtClean="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32</a:t>
            </a:fld>
            <a:endParaRPr lang="en-US"/>
          </a:p>
        </p:txBody>
      </p:sp>
    </p:spTree>
    <p:extLst>
      <p:ext uri="{BB962C8B-B14F-4D97-AF65-F5344CB8AC3E}">
        <p14:creationId xmlns:p14="http://schemas.microsoft.com/office/powerpoint/2010/main" val="28562908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r>
              <a:rPr lang="sv-SE" sz="1200" kern="1200" dirty="0" smtClean="0">
                <a:solidFill>
                  <a:schemeClr val="tx1"/>
                </a:solidFill>
                <a:effectLst/>
                <a:latin typeface="+mn-lt"/>
                <a:ea typeface="+mn-ea"/>
                <a:cs typeface="+mn-cs"/>
              </a:rPr>
              <a:t>Vem är uppringaren? Rutiner för att fastställa att vi lämnar ut uppgifter till rätt person?</a:t>
            </a:r>
          </a:p>
          <a:p>
            <a:pPr lvl="0"/>
            <a:r>
              <a:rPr lang="sv-SE" sz="1200" kern="1200" dirty="0" smtClean="0">
                <a:solidFill>
                  <a:schemeClr val="tx1"/>
                </a:solidFill>
                <a:effectLst/>
                <a:latin typeface="+mn-lt"/>
                <a:ea typeface="+mn-ea"/>
                <a:cs typeface="+mn-cs"/>
              </a:rPr>
              <a:t>Vem har rätt att få ut uppgifter om Nisse Karlsson? Hur har ni bestämt det?</a:t>
            </a:r>
            <a:br>
              <a:rPr lang="sv-SE" sz="1200" kern="1200" dirty="0" smtClean="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33</a:t>
            </a:fld>
            <a:endParaRPr lang="en-US"/>
          </a:p>
        </p:txBody>
      </p:sp>
    </p:spTree>
    <p:extLst>
      <p:ext uri="{BB962C8B-B14F-4D97-AF65-F5344CB8AC3E}">
        <p14:creationId xmlns:p14="http://schemas.microsoft.com/office/powerpoint/2010/main" val="21943388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Scenario att samtala om</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När biståndshandläggaren Margit anländer till sitt arbete efter ett hembesök, blir hon upphunnen av två kvinnor som följer med henne in genom dörren och går tillsammans med henne bort mot myndighetens korridor. På vägen till sitt tjänsterum erinrar sig Margit att det är kaffedags och svänger inom Kafeterian. Där sitter de flesta av hennes kollegor. Hon slår sig ner och är snart deltagare i en spännande diskussion om vilken låt som borde ha vunnit i sista ”Mellon”.</a:t>
            </a:r>
          </a:p>
          <a:p>
            <a:r>
              <a:rPr lang="sv-SE" sz="1200" kern="1200" dirty="0" smtClean="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34</a:t>
            </a:fld>
            <a:endParaRPr lang="en-US"/>
          </a:p>
        </p:txBody>
      </p:sp>
    </p:spTree>
    <p:extLst>
      <p:ext uri="{BB962C8B-B14F-4D97-AF65-F5344CB8AC3E}">
        <p14:creationId xmlns:p14="http://schemas.microsoft.com/office/powerpoint/2010/main" val="24973192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r>
              <a:rPr lang="sv-SE" sz="1200" kern="1200" dirty="0" smtClean="0">
                <a:solidFill>
                  <a:schemeClr val="tx1"/>
                </a:solidFill>
                <a:effectLst/>
                <a:latin typeface="+mn-lt"/>
                <a:ea typeface="+mn-ea"/>
                <a:cs typeface="+mn-cs"/>
              </a:rPr>
              <a:t>Hur ser besökshanteringen ut på er arbetsplats? Vad gör medarbetare som möter okända personer i korridoren?</a:t>
            </a:r>
          </a:p>
          <a:p>
            <a:pPr lvl="0"/>
            <a:r>
              <a:rPr lang="sv-SE" sz="1200" kern="1200" dirty="0" smtClean="0">
                <a:solidFill>
                  <a:schemeClr val="tx1"/>
                </a:solidFill>
                <a:effectLst/>
                <a:latin typeface="+mn-lt"/>
                <a:ea typeface="+mn-ea"/>
                <a:cs typeface="+mn-cs"/>
              </a:rPr>
              <a:t>Risken för i och för sig legitima besökare som rör sig fritt är stor. Kommentera vikten av att skydda information genom att låsa in handlingar och låsa datorn vid frånvaro.</a:t>
            </a:r>
          </a:p>
          <a:p>
            <a:pPr lvl="0"/>
            <a:r>
              <a:rPr lang="sv-SE" sz="1200" kern="1200" dirty="0" smtClean="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35</a:t>
            </a:fld>
            <a:endParaRPr lang="en-US"/>
          </a:p>
        </p:txBody>
      </p:sp>
    </p:spTree>
    <p:extLst>
      <p:ext uri="{BB962C8B-B14F-4D97-AF65-F5344CB8AC3E}">
        <p14:creationId xmlns:p14="http://schemas.microsoft.com/office/powerpoint/2010/main" val="13503876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Scenario att samtala om</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Fru Andersson har ansökt om en vårdboendeplats i Höganäs. Hon har sedan tidigare hemvård i sin bostad Helsingborg. Biståndshandläggaren i Höganäs begär och får tillstånd av fru Andersson att ta del av utredningsuppgifter från ÄO-myndigheten i hemorten. Biståndshandläggaren i Helsingborg sammanställer de begärda uppgifterna och skickar över dem i </a:t>
            </a:r>
            <a:r>
              <a:rPr lang="sv-SE" sz="1200" kern="1200" dirty="0" err="1" smtClean="0">
                <a:solidFill>
                  <a:schemeClr val="tx1"/>
                </a:solidFill>
                <a:effectLst/>
                <a:latin typeface="+mn-lt"/>
                <a:ea typeface="+mn-ea"/>
                <a:cs typeface="+mn-cs"/>
              </a:rPr>
              <a:t>ePosten</a:t>
            </a:r>
            <a:r>
              <a:rPr lang="sv-SE" sz="1200" kern="1200" dirty="0" smtClean="0">
                <a:solidFill>
                  <a:schemeClr val="tx1"/>
                </a:solidFill>
                <a:effectLst/>
                <a:latin typeface="+mn-lt"/>
                <a:ea typeface="+mn-ea"/>
                <a:cs typeface="+mn-cs"/>
              </a:rPr>
              <a:t>.</a:t>
            </a:r>
          </a:p>
          <a:p>
            <a:r>
              <a:rPr lang="sv-SE" sz="1200" kern="1200" dirty="0" smtClean="0">
                <a:solidFill>
                  <a:schemeClr val="tx1"/>
                </a:solidFill>
                <a:effectLst/>
                <a:latin typeface="+mn-lt"/>
                <a:ea typeface="+mn-ea"/>
                <a:cs typeface="+mn-cs"/>
              </a:rPr>
              <a:t> </a:t>
            </a:r>
          </a:p>
          <a:p>
            <a:r>
              <a:rPr lang="sv-SE" sz="1200" kern="1200" dirty="0" smtClean="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36</a:t>
            </a:fld>
            <a:endParaRPr lang="en-US"/>
          </a:p>
        </p:txBody>
      </p:sp>
    </p:spTree>
    <p:extLst>
      <p:ext uri="{BB962C8B-B14F-4D97-AF65-F5344CB8AC3E}">
        <p14:creationId xmlns:p14="http://schemas.microsoft.com/office/powerpoint/2010/main" val="20999043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r>
              <a:rPr lang="sv-SE" sz="1200" kern="1200" dirty="0" smtClean="0">
                <a:solidFill>
                  <a:schemeClr val="tx1"/>
                </a:solidFill>
                <a:effectLst/>
                <a:latin typeface="+mn-lt"/>
                <a:ea typeface="+mn-ea"/>
                <a:cs typeface="+mn-cs"/>
              </a:rPr>
              <a:t>Risken för misstag vid adressering är avsevärd (även internt i kommunen).</a:t>
            </a:r>
          </a:p>
          <a:p>
            <a:pPr lvl="0"/>
            <a:r>
              <a:rPr lang="sv-SE" sz="1200" kern="1200" dirty="0" smtClean="0">
                <a:solidFill>
                  <a:schemeClr val="tx1"/>
                </a:solidFill>
                <a:effectLst/>
                <a:latin typeface="+mn-lt"/>
                <a:ea typeface="+mn-ea"/>
                <a:cs typeface="+mn-cs"/>
              </a:rPr>
              <a:t>Det format (SMTP) som används för meddelanden över internet är inte alls säkert</a:t>
            </a:r>
          </a:p>
          <a:p>
            <a:r>
              <a:rPr lang="sv-SE" sz="1200" kern="1200" dirty="0" smtClean="0">
                <a:solidFill>
                  <a:schemeClr val="tx1"/>
                </a:solidFill>
                <a:effectLst/>
                <a:latin typeface="+mn-lt"/>
                <a:ea typeface="+mn-ea"/>
                <a:cs typeface="+mn-cs"/>
              </a:rPr>
              <a:t>Det är därför inte tillåtet att skicka känsliga uppgifter om enskilds personliga förhållanden i eposten.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37</a:t>
            </a:fld>
            <a:endParaRPr lang="en-US"/>
          </a:p>
        </p:txBody>
      </p:sp>
    </p:spTree>
    <p:extLst>
      <p:ext uri="{BB962C8B-B14F-4D97-AF65-F5344CB8AC3E}">
        <p14:creationId xmlns:p14="http://schemas.microsoft.com/office/powerpoint/2010/main" val="40014303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Scenario att samtala om</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Sjuksköterskan Lisas chef har begärt att hon skall yttra sig över ett Lex Sarah-ärende som handlar om missförhållanden. Hon skriver sitt yttrande i ett Word-dokument, lagrar originalet i ”Mina dokument” och skickar över en kopia av filen till sin chef.</a:t>
            </a:r>
          </a:p>
          <a:p>
            <a:r>
              <a:rPr lang="sv-SE" sz="1200" kern="1200" dirty="0" smtClean="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38</a:t>
            </a:fld>
            <a:endParaRPr lang="en-US"/>
          </a:p>
        </p:txBody>
      </p:sp>
    </p:spTree>
    <p:extLst>
      <p:ext uri="{BB962C8B-B14F-4D97-AF65-F5344CB8AC3E}">
        <p14:creationId xmlns:p14="http://schemas.microsoft.com/office/powerpoint/2010/main" val="39260842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r>
              <a:rPr lang="sv-SE" sz="1200" kern="1200" dirty="0" smtClean="0">
                <a:solidFill>
                  <a:schemeClr val="tx1"/>
                </a:solidFill>
                <a:effectLst/>
                <a:latin typeface="+mn-lt"/>
                <a:ea typeface="+mn-ea"/>
                <a:cs typeface="+mn-cs"/>
              </a:rPr>
              <a:t>Risken för misstag vid adressering är avsevärd (även internt i kommunen).</a:t>
            </a:r>
          </a:p>
          <a:p>
            <a:pPr lvl="0"/>
            <a:r>
              <a:rPr lang="sv-SE" sz="1200" kern="1200" dirty="0" smtClean="0">
                <a:solidFill>
                  <a:schemeClr val="tx1"/>
                </a:solidFill>
                <a:effectLst/>
                <a:latin typeface="+mn-lt"/>
                <a:ea typeface="+mn-ea"/>
                <a:cs typeface="+mn-cs"/>
              </a:rPr>
              <a:t>Det format (SMTP) som används för meddelanden över internet är inte alls säkert</a:t>
            </a:r>
          </a:p>
          <a:p>
            <a:pPr lvl="0"/>
            <a:r>
              <a:rPr lang="sv-SE" sz="1200" kern="1200" dirty="0" smtClean="0">
                <a:solidFill>
                  <a:schemeClr val="tx1"/>
                </a:solidFill>
                <a:effectLst/>
                <a:latin typeface="+mn-lt"/>
                <a:ea typeface="+mn-ea"/>
                <a:cs typeface="+mn-cs"/>
              </a:rPr>
              <a:t>Det är därför inte tillåtet att skicka känsliga uppgifter om enskilds personliga förhållanden i eposten.</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39</a:t>
            </a:fld>
            <a:endParaRPr lang="en-US"/>
          </a:p>
        </p:txBody>
      </p:sp>
    </p:spTree>
    <p:extLst>
      <p:ext uri="{BB962C8B-B14F-4D97-AF65-F5344CB8AC3E}">
        <p14:creationId xmlns:p14="http://schemas.microsoft.com/office/powerpoint/2010/main" val="38891333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Scenario att samtala om</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HR-konsulten Max är angelägen om att ha bra på fötterna när han ska diskutera ett personalvårdsärende vid ett möte. För att ha tillgång till alla fakta skriver han ut väsentliga delar av informationen på papper. Han blir avbruten av ett kort telefonsamtal men går sedan till skrivaren för att hämta utskrifterna. Under tiden har hans kollegor gjort en lång rad utskrifter. Max hittar sitt dokument i en hög med papper i facket vid sidan om skrivaren.</a:t>
            </a:r>
          </a:p>
          <a:p>
            <a:r>
              <a:rPr lang="sv-SE" sz="1200" kern="1200" dirty="0" smtClean="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40</a:t>
            </a:fld>
            <a:endParaRPr lang="en-US"/>
          </a:p>
        </p:txBody>
      </p:sp>
    </p:spTree>
    <p:extLst>
      <p:ext uri="{BB962C8B-B14F-4D97-AF65-F5344CB8AC3E}">
        <p14:creationId xmlns:p14="http://schemas.microsoft.com/office/powerpoint/2010/main" val="41870812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u="sng" kern="1200" dirty="0" smtClean="0">
                <a:solidFill>
                  <a:schemeClr val="tx1"/>
                </a:solidFill>
                <a:effectLst/>
                <a:latin typeface="+mn-lt"/>
                <a:ea typeface="+mn-ea"/>
                <a:cs typeface="+mn-cs"/>
              </a:rPr>
              <a:t>Råd till samtalsledaren</a:t>
            </a:r>
            <a:r>
              <a:rPr lang="sv-SE" sz="1200" kern="1200" dirty="0" smtClean="0">
                <a:solidFill>
                  <a:schemeClr val="tx1"/>
                </a:solidFill>
                <a:effectLst/>
                <a:latin typeface="+mn-lt"/>
                <a:ea typeface="+mn-ea"/>
                <a:cs typeface="+mn-cs"/>
              </a:rPr>
              <a:t>:</a:t>
            </a:r>
          </a:p>
          <a:p>
            <a:pPr lvl="0"/>
            <a:r>
              <a:rPr lang="sv-SE" sz="1200" kern="1200" dirty="0" smtClean="0">
                <a:solidFill>
                  <a:schemeClr val="tx1"/>
                </a:solidFill>
                <a:effectLst/>
                <a:latin typeface="+mn-lt"/>
                <a:ea typeface="+mn-ea"/>
                <a:cs typeface="+mn-cs"/>
              </a:rPr>
              <a:t>Tänk på att det kan finnas obehöriga personer vid skrivaren</a:t>
            </a:r>
          </a:p>
          <a:p>
            <a:pPr lvl="0"/>
            <a:r>
              <a:rPr lang="sv-SE" sz="1200" kern="1200" dirty="0" smtClean="0">
                <a:solidFill>
                  <a:schemeClr val="tx1"/>
                </a:solidFill>
                <a:effectLst/>
                <a:latin typeface="+mn-lt"/>
                <a:ea typeface="+mn-ea"/>
                <a:cs typeface="+mn-cs"/>
              </a:rPr>
              <a:t>Använd skyddad utskrift!</a:t>
            </a:r>
          </a:p>
          <a:p>
            <a:pPr lvl="0"/>
            <a:r>
              <a:rPr lang="sv-SE" sz="1200" kern="1200" dirty="0" smtClean="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41</a:t>
            </a:fld>
            <a:endParaRPr lang="en-US"/>
          </a:p>
        </p:txBody>
      </p:sp>
    </p:spTree>
    <p:extLst>
      <p:ext uri="{BB962C8B-B14F-4D97-AF65-F5344CB8AC3E}">
        <p14:creationId xmlns:p14="http://schemas.microsoft.com/office/powerpoint/2010/main" val="4139546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 sida med grön bakgrund">
    <p:bg>
      <p:bgPr>
        <a:solidFill>
          <a:srgbClr val="65AE1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704168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24191719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pic>
        <p:nvPicPr>
          <p:cNvPr id="17" name="Bildobjekt 16" descr="HBG_logo_liggande_VI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5950" y="233335"/>
            <a:ext cx="1861185" cy="536158"/>
          </a:xfrm>
          <a:prstGeom prst="rect">
            <a:avLst/>
          </a:prstGeom>
        </p:spPr>
      </p:pic>
      <p:sp>
        <p:nvSpPr>
          <p:cNvPr id="20" name="TextBox 14"/>
          <p:cNvSpPr txBox="1"/>
          <p:nvPr/>
        </p:nvSpPr>
        <p:spPr>
          <a:xfrm>
            <a:off x="1113585" y="629803"/>
            <a:ext cx="3960440" cy="337446"/>
          </a:xfrm>
          <a:prstGeom prst="rect">
            <a:avLst/>
          </a:prstGeom>
          <a:noFill/>
        </p:spPr>
        <p:txBody>
          <a:bodyPr wrap="none" lIns="0" tIns="0" rIns="0" bIns="0" rtlCol="0" anchor="t" anchorCtr="0">
            <a:noAutofit/>
          </a:bodyPr>
          <a:lstStyle/>
          <a:p>
            <a:pPr>
              <a:lnSpc>
                <a:spcPts val="1500"/>
              </a:lnSpc>
            </a:pPr>
            <a:r>
              <a:rPr lang="sv-SE" sz="1050" b="1" i="0" u="none" kern="100" cap="none" spc="0" baseline="0" noProof="0" dirty="0" smtClean="0">
                <a:solidFill>
                  <a:schemeClr val="bg1"/>
                </a:solidFill>
                <a:latin typeface="Arial"/>
                <a:cs typeface="Arial"/>
              </a:rPr>
              <a:t>Vård- och omsorgsförvaltningen</a:t>
            </a:r>
            <a:endParaRPr lang="sv-SE" sz="900" b="1" i="0" u="none" kern="100" cap="none" spc="0" baseline="0" noProof="0" dirty="0">
              <a:solidFill>
                <a:schemeClr val="bg1"/>
              </a:solidFill>
              <a:latin typeface="Arial"/>
              <a:cs typeface="Arial"/>
            </a:endParaRPr>
          </a:p>
        </p:txBody>
      </p:sp>
    </p:spTree>
    <p:extLst>
      <p:ext uri="{BB962C8B-B14F-4D97-AF65-F5344CB8AC3E}">
        <p14:creationId xmlns:p14="http://schemas.microsoft.com/office/powerpoint/2010/main" val="4188822141"/>
      </p:ext>
    </p:extLst>
  </p:cSld>
  <p:clrMap bg1="lt1" tx1="dk1" bg2="lt2" tx2="dk2" accent1="accent1" accent2="accent2" accent3="accent3" accent4="accent4" accent5="accent5" accent6="accent6" hlink="hlink" folHlink="folHlink"/>
  <p:sldLayoutIdLst>
    <p:sldLayoutId id="2147483715" r:id="rId1"/>
  </p:sldLayoutIdLst>
  <p:timing>
    <p:tnLst>
      <p:par>
        <p:cTn id="1" dur="indefinite" restart="never" nodeType="tmRoot"/>
      </p:par>
    </p:tnLst>
  </p:timing>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10154"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2020-03-02</a:t>
            </a:fld>
            <a:endParaRPr lang="en-US" b="1" dirty="0">
              <a:solidFill>
                <a:schemeClr val="bg1"/>
              </a:solidFill>
              <a:effectLst/>
              <a:latin typeface="HelveticaNeueLT Std" pitchFamily="34" charset="0"/>
            </a:endParaRPr>
          </a:p>
        </p:txBody>
      </p:sp>
      <p:pic>
        <p:nvPicPr>
          <p:cNvPr id="4" name="Bildobjekt 3"/>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8072270" y="5994399"/>
            <a:ext cx="626400" cy="662400"/>
          </a:xfrm>
          <a:prstGeom prst="rect">
            <a:avLst/>
          </a:prstGeom>
        </p:spPr>
      </p:pic>
    </p:spTree>
    <p:extLst>
      <p:ext uri="{BB962C8B-B14F-4D97-AF65-F5344CB8AC3E}">
        <p14:creationId xmlns:p14="http://schemas.microsoft.com/office/powerpoint/2010/main" val="2892551757"/>
      </p:ext>
    </p:extLst>
  </p:cSld>
  <p:clrMap bg1="lt1" tx1="dk1" bg2="lt2" tx2="dk2" accent1="accent1" accent2="accent2" accent3="accent3" accent4="accent4" accent5="accent5" accent6="accent6" hlink="hlink" folHlink="folHlink"/>
  <p:sldLayoutIdLst>
    <p:sldLayoutId id="2147483678" r:id="rId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sp>
        <p:nvSpPr>
          <p:cNvPr id="6" name="textruta 5"/>
          <p:cNvSpPr txBox="1"/>
          <p:nvPr/>
        </p:nvSpPr>
        <p:spPr>
          <a:xfrm>
            <a:off x="1064683" y="6483350"/>
            <a:ext cx="2847975"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smtClean="0">
                <a:ln>
                  <a:noFill/>
                </a:ln>
                <a:solidFill>
                  <a:srgbClr val="FFFFFF"/>
                </a:solidFill>
                <a:effectLst/>
                <a:uLnTx/>
                <a:uFillTx/>
                <a:latin typeface="Arial"/>
                <a:cs typeface="Arial"/>
              </a:rPr>
              <a:t>Presentationsnamn</a:t>
            </a:r>
            <a:endParaRPr kumimoji="0" lang="sv-SE" sz="1000" b="0" i="0" u="none" strike="noStrike" kern="0" cap="none" spc="0" normalizeH="0" baseline="0" noProof="0" dirty="0" smtClean="0">
              <a:ln>
                <a:noFill/>
              </a:ln>
              <a:solidFill>
                <a:srgbClr val="FFFFFF"/>
              </a:solidFill>
              <a:effectLst/>
              <a:uLnTx/>
              <a:uFillTx/>
              <a:latin typeface="Arial"/>
              <a:cs typeface="Arial"/>
            </a:endParaRPr>
          </a:p>
        </p:txBody>
      </p:sp>
      <p:pic>
        <p:nvPicPr>
          <p:cNvPr id="4" name="Bildobjekt 3"/>
          <p:cNvPicPr>
            <a:picLocks/>
          </p:cNvPicPr>
          <p:nvPr/>
        </p:nvPicPr>
        <p:blipFill>
          <a:blip r:embed="rId2" cstate="screen">
            <a:extLst>
              <a:ext uri="{28A0092B-C50C-407E-A947-70E740481C1C}">
                <a14:useLocalDpi xmlns:a14="http://schemas.microsoft.com/office/drawing/2010/main"/>
              </a:ext>
            </a:extLst>
          </a:blip>
          <a:stretch>
            <a:fillRect/>
          </a:stretch>
        </p:blipFill>
        <p:spPr>
          <a:xfrm>
            <a:off x="8077640" y="6002866"/>
            <a:ext cx="626400" cy="662400"/>
          </a:xfrm>
          <a:prstGeom prst="rect">
            <a:avLst/>
          </a:prstGeom>
        </p:spPr>
      </p:pic>
    </p:spTree>
    <p:extLst>
      <p:ext uri="{BB962C8B-B14F-4D97-AF65-F5344CB8AC3E}">
        <p14:creationId xmlns:p14="http://schemas.microsoft.com/office/powerpoint/2010/main" val="820715918"/>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ctrTitle"/>
          </p:nvPr>
        </p:nvSpPr>
        <p:spPr/>
        <p:txBody>
          <a:bodyPr/>
          <a:lstStyle/>
          <a:p>
            <a:r>
              <a:rPr lang="sv-SE" dirty="0" smtClean="0"/>
              <a:t>Är du säker? </a:t>
            </a:r>
            <a:endParaRPr lang="sv-SE" dirty="0"/>
          </a:p>
        </p:txBody>
      </p:sp>
      <p:sp>
        <p:nvSpPr>
          <p:cNvPr id="7" name="Underrubrik 6"/>
          <p:cNvSpPr>
            <a:spLocks noGrp="1"/>
          </p:cNvSpPr>
          <p:nvPr>
            <p:ph type="subTitle" idx="1"/>
          </p:nvPr>
        </p:nvSpPr>
        <p:spPr/>
        <p:txBody>
          <a:bodyPr/>
          <a:lstStyle/>
          <a:p>
            <a:r>
              <a:rPr lang="sv-SE" dirty="0" smtClean="0"/>
              <a:t>Om informationssäkerhet i vård- och omsorgsförvaltningen</a:t>
            </a:r>
            <a:endParaRPr lang="sv-SE" dirty="0"/>
          </a:p>
        </p:txBody>
      </p:sp>
    </p:spTree>
    <p:extLst>
      <p:ext uri="{BB962C8B-B14F-4D97-AF65-F5344CB8AC3E}">
        <p14:creationId xmlns:p14="http://schemas.microsoft.com/office/powerpoint/2010/main" val="1218399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0" y="-5338917"/>
            <a:ext cx="9800915" cy="14453671"/>
          </a:xfrm>
          <a:prstGeom prst="rect">
            <a:avLst/>
          </a:prstGeom>
        </p:spPr>
      </p:pic>
      <p:sp>
        <p:nvSpPr>
          <p:cNvPr id="7" name="Rubrik 7"/>
          <p:cNvSpPr>
            <a:spLocks noGrp="1"/>
          </p:cNvSpPr>
          <p:nvPr>
            <p:ph type="title"/>
          </p:nvPr>
        </p:nvSpPr>
        <p:spPr>
          <a:xfrm>
            <a:off x="5418637" y="3906498"/>
            <a:ext cx="10211887" cy="467888"/>
          </a:xfrm>
        </p:spPr>
        <p:txBody>
          <a:bodyPr/>
          <a:lstStyle/>
          <a:p>
            <a:r>
              <a:rPr lang="sv-SE" b="0" dirty="0" smtClean="0">
                <a:solidFill>
                  <a:schemeClr val="bg1"/>
                </a:solidFill>
              </a:rPr>
              <a:t>CASE 1: </a:t>
            </a:r>
            <a:r>
              <a:rPr lang="sv-SE" b="0" dirty="0" smtClean="0"/>
              <a:t/>
            </a:r>
            <a:br>
              <a:rPr lang="sv-SE" b="0" dirty="0" smtClean="0"/>
            </a:br>
            <a:r>
              <a:rPr lang="sv-SE" sz="5200" dirty="0" smtClean="0"/>
              <a:t>Kalle på </a:t>
            </a:r>
            <a:br>
              <a:rPr lang="sv-SE" sz="5200" dirty="0" smtClean="0"/>
            </a:br>
            <a:r>
              <a:rPr lang="sv-SE" sz="5200" dirty="0" smtClean="0"/>
              <a:t>språng </a:t>
            </a:r>
            <a:endParaRPr lang="sv-SE" sz="5200" dirty="0"/>
          </a:p>
        </p:txBody>
      </p:sp>
    </p:spTree>
    <p:extLst>
      <p:ext uri="{BB962C8B-B14F-4D97-AF65-F5344CB8AC3E}">
        <p14:creationId xmlns:p14="http://schemas.microsoft.com/office/powerpoint/2010/main" val="292149632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a:t>Frågor</a:t>
            </a:r>
            <a:r>
              <a:rPr lang="sv-SE" dirty="0" smtClean="0"/>
              <a:t>:</a:t>
            </a:r>
            <a:endParaRPr lang="sv-SE" dirty="0"/>
          </a:p>
        </p:txBody>
      </p:sp>
      <p:sp>
        <p:nvSpPr>
          <p:cNvPr id="11" name="Platshållare för innehåll 10"/>
          <p:cNvSpPr>
            <a:spLocks noGrp="1"/>
          </p:cNvSpPr>
          <p:nvPr>
            <p:ph idx="1"/>
          </p:nvPr>
        </p:nvSpPr>
        <p:spPr/>
        <p:txBody>
          <a:bodyPr/>
          <a:lstStyle/>
          <a:p>
            <a:pPr marL="342900" lvl="0" indent="-342900">
              <a:buFont typeface="Arial" panose="020B0604020202020204" pitchFamily="34" charset="0"/>
              <a:buChar char="•"/>
            </a:pPr>
            <a:r>
              <a:rPr lang="sv-SE" dirty="0"/>
              <a:t>Finns det några risker i beskrivningen ovan? Vilka i så fall?</a:t>
            </a:r>
          </a:p>
          <a:p>
            <a:pPr marL="342900" lvl="0" indent="-342900">
              <a:buFont typeface="Arial" panose="020B0604020202020204" pitchFamily="34" charset="0"/>
              <a:buChar char="•"/>
            </a:pPr>
            <a:r>
              <a:rPr lang="sv-SE" dirty="0"/>
              <a:t>Vem blir drabbad av konsekvenserna om någon av riskerna förvandlas till en händelse? Kunden/brukaren/patienten, personalen, staden?</a:t>
            </a:r>
          </a:p>
          <a:p>
            <a:pPr marL="342900" lvl="0" indent="-342900">
              <a:buFont typeface="Arial" panose="020B0604020202020204" pitchFamily="34" charset="0"/>
              <a:buChar char="•"/>
            </a:pPr>
            <a:r>
              <a:rPr lang="sv-SE" dirty="0"/>
              <a:t>Vilka risker/händelser tycker gruppen är allvarliga?</a:t>
            </a:r>
          </a:p>
          <a:p>
            <a:pPr marL="342900" lvl="0" indent="-342900">
              <a:buFont typeface="Arial" panose="020B0604020202020204" pitchFamily="34" charset="0"/>
              <a:buChar char="•"/>
            </a:pPr>
            <a:r>
              <a:rPr lang="sv-SE" dirty="0"/>
              <a:t>Vad kan ni själva göra för att undanröja risken?</a:t>
            </a:r>
          </a:p>
          <a:p>
            <a:pPr marL="342900" indent="-342900">
              <a:buFont typeface="Arial" panose="020B0604020202020204" pitchFamily="34" charset="0"/>
              <a:buChar char="•"/>
            </a:pPr>
            <a:r>
              <a:rPr lang="sv-SE" dirty="0"/>
              <a:t>Vilka förslag till förbättringar vill ni rikta till ledningen?</a:t>
            </a:r>
            <a:r>
              <a:rPr lang="sv-SE" b="1" dirty="0" smtClean="0"/>
              <a:t/>
            </a:r>
            <a:br>
              <a:rPr lang="sv-SE" b="1" dirty="0" smtClean="0"/>
            </a:br>
            <a:endParaRPr lang="sv-SE" dirty="0" smtClean="0"/>
          </a:p>
          <a:p>
            <a:endParaRPr lang="sv-SE" dirty="0"/>
          </a:p>
        </p:txBody>
      </p:sp>
    </p:spTree>
    <p:extLst>
      <p:ext uri="{BB962C8B-B14F-4D97-AF65-F5344CB8AC3E}">
        <p14:creationId xmlns:p14="http://schemas.microsoft.com/office/powerpoint/2010/main" val="353441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856" y="-10500190"/>
            <a:ext cx="11858170" cy="17778311"/>
          </a:xfrm>
          <a:prstGeom prst="rect">
            <a:avLst/>
          </a:prstGeom>
        </p:spPr>
      </p:pic>
      <p:sp>
        <p:nvSpPr>
          <p:cNvPr id="7" name="Rubrik 7"/>
          <p:cNvSpPr>
            <a:spLocks noGrp="1"/>
          </p:cNvSpPr>
          <p:nvPr>
            <p:ph type="title"/>
          </p:nvPr>
        </p:nvSpPr>
        <p:spPr>
          <a:xfrm>
            <a:off x="144780" y="6417552"/>
            <a:ext cx="8336280" cy="339810"/>
          </a:xfrm>
        </p:spPr>
        <p:txBody>
          <a:bodyPr/>
          <a:lstStyle/>
          <a:p>
            <a:r>
              <a:rPr lang="sv-SE" b="0" dirty="0" smtClean="0">
                <a:solidFill>
                  <a:schemeClr val="bg1"/>
                </a:solidFill>
              </a:rPr>
              <a:t>CASE 2: </a:t>
            </a:r>
            <a:br>
              <a:rPr lang="sv-SE" b="0" dirty="0" smtClean="0">
                <a:solidFill>
                  <a:schemeClr val="bg1"/>
                </a:solidFill>
              </a:rPr>
            </a:br>
            <a:r>
              <a:rPr lang="sv-SE" sz="5200" dirty="0" smtClean="0">
                <a:solidFill>
                  <a:schemeClr val="bg1"/>
                </a:solidFill>
              </a:rPr>
              <a:t>Snälla Sara</a:t>
            </a:r>
            <a:endParaRPr lang="sv-SE" sz="5200" dirty="0">
              <a:solidFill>
                <a:schemeClr val="bg1"/>
              </a:solidFill>
            </a:endParaRPr>
          </a:p>
        </p:txBody>
      </p:sp>
    </p:spTree>
    <p:extLst>
      <p:ext uri="{BB962C8B-B14F-4D97-AF65-F5344CB8AC3E}">
        <p14:creationId xmlns:p14="http://schemas.microsoft.com/office/powerpoint/2010/main" val="2971896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Frågor</a:t>
            </a:r>
            <a:endParaRPr lang="sv-SE" dirty="0"/>
          </a:p>
        </p:txBody>
      </p:sp>
      <p:sp>
        <p:nvSpPr>
          <p:cNvPr id="6" name="Platshållare för innehåll 5"/>
          <p:cNvSpPr>
            <a:spLocks noGrp="1"/>
          </p:cNvSpPr>
          <p:nvPr>
            <p:ph idx="1"/>
          </p:nvPr>
        </p:nvSpPr>
        <p:spPr/>
        <p:txBody>
          <a:bodyPr/>
          <a:lstStyle/>
          <a:p>
            <a:pPr marL="342900" lvl="0" indent="-342900">
              <a:buFont typeface="Arial" panose="020B0604020202020204" pitchFamily="34" charset="0"/>
              <a:buChar char="•"/>
            </a:pPr>
            <a:r>
              <a:rPr lang="sv-SE" dirty="0" smtClean="0"/>
              <a:t>Finns </a:t>
            </a:r>
            <a:r>
              <a:rPr lang="sv-SE" dirty="0"/>
              <a:t>det några risker i beskrivningen ovan? Vilka i så fall?</a:t>
            </a:r>
          </a:p>
          <a:p>
            <a:pPr marL="342900" lvl="0" indent="-342900">
              <a:buFont typeface="Arial" panose="020B0604020202020204" pitchFamily="34" charset="0"/>
              <a:buChar char="•"/>
            </a:pPr>
            <a:r>
              <a:rPr lang="sv-SE" dirty="0"/>
              <a:t>Vem blir drabbad av konsekvenserna om någon av riskerna förvandlas till en händelse? Kunden/brukaren/patienten, personalen, staden?</a:t>
            </a:r>
          </a:p>
          <a:p>
            <a:pPr marL="342900" lvl="0" indent="-342900">
              <a:buFont typeface="Arial" panose="020B0604020202020204" pitchFamily="34" charset="0"/>
              <a:buChar char="•"/>
            </a:pPr>
            <a:r>
              <a:rPr lang="sv-SE" dirty="0"/>
              <a:t>Vilka risker/händelser tycker gruppen är allvarliga?</a:t>
            </a:r>
          </a:p>
          <a:p>
            <a:pPr marL="342900" lvl="0" indent="-342900">
              <a:buFont typeface="Arial" panose="020B0604020202020204" pitchFamily="34" charset="0"/>
              <a:buChar char="•"/>
            </a:pPr>
            <a:r>
              <a:rPr lang="sv-SE" dirty="0"/>
              <a:t>Vad kan ni själva göra för att undanröja risken?</a:t>
            </a:r>
          </a:p>
          <a:p>
            <a:pPr marL="342900" lvl="0" indent="-342900">
              <a:buFont typeface="Arial" panose="020B0604020202020204" pitchFamily="34" charset="0"/>
              <a:buChar char="•"/>
            </a:pPr>
            <a:r>
              <a:rPr lang="sv-SE" dirty="0"/>
              <a:t>Vilka förslag till förbättringar vill ni rikta till ledningen</a:t>
            </a:r>
            <a:r>
              <a:rPr lang="sv-SE" dirty="0" smtClean="0"/>
              <a:t>?</a:t>
            </a:r>
            <a:endParaRPr lang="sv-SE" dirty="0"/>
          </a:p>
        </p:txBody>
      </p:sp>
    </p:spTree>
    <p:extLst>
      <p:ext uri="{BB962C8B-B14F-4D97-AF65-F5344CB8AC3E}">
        <p14:creationId xmlns:p14="http://schemas.microsoft.com/office/powerpoint/2010/main" val="3014936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6308" y="0"/>
            <a:ext cx="10361139" cy="6907426"/>
          </a:xfrm>
          <a:prstGeom prst="rect">
            <a:avLst/>
          </a:prstGeom>
        </p:spPr>
      </p:pic>
      <p:sp>
        <p:nvSpPr>
          <p:cNvPr id="7" name="Rubrik 7"/>
          <p:cNvSpPr>
            <a:spLocks noGrp="1"/>
          </p:cNvSpPr>
          <p:nvPr>
            <p:ph type="title"/>
          </p:nvPr>
        </p:nvSpPr>
        <p:spPr>
          <a:xfrm>
            <a:off x="248782" y="2607894"/>
            <a:ext cx="8336280" cy="339810"/>
          </a:xfrm>
        </p:spPr>
        <p:txBody>
          <a:bodyPr/>
          <a:lstStyle/>
          <a:p>
            <a:r>
              <a:rPr lang="sv-SE" b="0" dirty="0" smtClean="0">
                <a:solidFill>
                  <a:schemeClr val="bg1"/>
                </a:solidFill>
              </a:rPr>
              <a:t>CASE 3:</a:t>
            </a:r>
            <a:br>
              <a:rPr lang="sv-SE" b="0" dirty="0" smtClean="0">
                <a:solidFill>
                  <a:schemeClr val="bg1"/>
                </a:solidFill>
              </a:rPr>
            </a:br>
            <a:r>
              <a:rPr lang="sv-SE" sz="5200" dirty="0" smtClean="0">
                <a:solidFill>
                  <a:schemeClr val="bg1"/>
                </a:solidFill>
              </a:rPr>
              <a:t>Trappuppgångar</a:t>
            </a:r>
            <a:r>
              <a:rPr lang="sv-SE" sz="5200" dirty="0">
                <a:solidFill>
                  <a:schemeClr val="bg1"/>
                </a:solidFill>
              </a:rPr>
              <a:t/>
            </a:r>
            <a:br>
              <a:rPr lang="sv-SE" sz="5200" dirty="0">
                <a:solidFill>
                  <a:schemeClr val="bg1"/>
                </a:solidFill>
              </a:rPr>
            </a:br>
            <a:r>
              <a:rPr lang="sv-SE" sz="5200" dirty="0" smtClean="0">
                <a:solidFill>
                  <a:schemeClr val="bg1"/>
                </a:solidFill>
              </a:rPr>
              <a:t>har också öron</a:t>
            </a:r>
          </a:p>
        </p:txBody>
      </p:sp>
    </p:spTree>
    <p:extLst>
      <p:ext uri="{BB962C8B-B14F-4D97-AF65-F5344CB8AC3E}">
        <p14:creationId xmlns:p14="http://schemas.microsoft.com/office/powerpoint/2010/main" val="85702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Frågor</a:t>
            </a:r>
            <a:endParaRPr lang="sv-SE" dirty="0"/>
          </a:p>
        </p:txBody>
      </p:sp>
      <p:sp>
        <p:nvSpPr>
          <p:cNvPr id="2" name="Platshållare för innehåll 1"/>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p>
          <a:p>
            <a:pPr marL="342900" indent="-342900" fontAlgn="t">
              <a:buFont typeface="Arial" panose="020B0604020202020204" pitchFamily="34" charset="0"/>
              <a:buChar char="•"/>
            </a:pPr>
            <a:r>
              <a:rPr lang="sv-SE" dirty="0"/>
              <a:t>Vem blir drabbad av konsekvenserna om någon av riskerna förvandlas till en händelse? Kunden/brukaren/patienten, personalen, staden?</a:t>
            </a:r>
          </a:p>
          <a:p>
            <a:pPr marL="342900" indent="-342900" fontAlgn="t">
              <a:buFont typeface="Arial" panose="020B0604020202020204" pitchFamily="34" charset="0"/>
              <a:buChar char="•"/>
            </a:pPr>
            <a:r>
              <a:rPr lang="sv-SE" dirty="0"/>
              <a:t>Vilka risker/händelser tycker gruppen är allvarliga?</a:t>
            </a:r>
          </a:p>
          <a:p>
            <a:pPr marL="342900" indent="-342900" fontAlgn="t">
              <a:buFont typeface="Arial" panose="020B0604020202020204" pitchFamily="34" charset="0"/>
              <a:buChar char="•"/>
            </a:pPr>
            <a:r>
              <a:rPr lang="sv-SE" dirty="0"/>
              <a:t>Vad kan ni själva göra för att undanröja risken?</a:t>
            </a:r>
          </a:p>
          <a:p>
            <a:pPr marL="342900" indent="-342900" fontAlgn="t">
              <a:buFont typeface="Arial" panose="020B0604020202020204" pitchFamily="34" charset="0"/>
              <a:buChar char="•"/>
            </a:pPr>
            <a:r>
              <a:rPr lang="sv-SE" dirty="0"/>
              <a:t>Vilka förslag till förbättringar vill ni rikta till ledningen?</a:t>
            </a:r>
            <a:br>
              <a:rPr lang="sv-SE" dirty="0"/>
            </a:br>
            <a:endParaRPr lang="sv-SE" dirty="0"/>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4219768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47926" y="0"/>
            <a:ext cx="11963097" cy="7986003"/>
          </a:xfrm>
          <a:prstGeom prst="rect">
            <a:avLst/>
          </a:prstGeom>
        </p:spPr>
      </p:pic>
      <p:sp>
        <p:nvSpPr>
          <p:cNvPr id="12" name="Rubrik 7"/>
          <p:cNvSpPr>
            <a:spLocks noGrp="1"/>
          </p:cNvSpPr>
          <p:nvPr>
            <p:ph type="title"/>
          </p:nvPr>
        </p:nvSpPr>
        <p:spPr>
          <a:xfrm>
            <a:off x="4133396" y="2347353"/>
            <a:ext cx="4794422" cy="730941"/>
          </a:xfrm>
        </p:spPr>
        <p:txBody>
          <a:bodyPr/>
          <a:lstStyle/>
          <a:p>
            <a:pPr algn="ctr"/>
            <a:r>
              <a:rPr lang="sv-SE" b="0" dirty="0" smtClean="0">
                <a:solidFill>
                  <a:schemeClr val="bg1"/>
                </a:solidFill>
              </a:rPr>
              <a:t>CASE 4: </a:t>
            </a:r>
            <a:r>
              <a:rPr lang="sv-SE" sz="3300" b="0" dirty="0" smtClean="0">
                <a:solidFill>
                  <a:schemeClr val="bg1"/>
                </a:solidFill>
              </a:rPr>
              <a:t/>
            </a:r>
            <a:br>
              <a:rPr lang="sv-SE" sz="3300" b="0" dirty="0" smtClean="0">
                <a:solidFill>
                  <a:schemeClr val="bg1"/>
                </a:solidFill>
              </a:rPr>
            </a:br>
            <a:r>
              <a:rPr lang="sv-SE" sz="5200" dirty="0" smtClean="0">
                <a:solidFill>
                  <a:schemeClr val="bg1"/>
                </a:solidFill>
              </a:rPr>
              <a:t>Astas </a:t>
            </a:r>
            <a:br>
              <a:rPr lang="sv-SE" sz="5200" dirty="0" smtClean="0">
                <a:solidFill>
                  <a:schemeClr val="bg1"/>
                </a:solidFill>
              </a:rPr>
            </a:br>
            <a:r>
              <a:rPr lang="sv-SE" sz="5200" dirty="0" smtClean="0">
                <a:solidFill>
                  <a:schemeClr val="bg1"/>
                </a:solidFill>
              </a:rPr>
              <a:t>anteckningar</a:t>
            </a:r>
            <a:endParaRPr lang="sv-SE" sz="5200" dirty="0">
              <a:solidFill>
                <a:schemeClr val="bg1"/>
              </a:solidFill>
            </a:endParaRPr>
          </a:p>
        </p:txBody>
      </p:sp>
    </p:spTree>
    <p:extLst>
      <p:ext uri="{BB962C8B-B14F-4D97-AF65-F5344CB8AC3E}">
        <p14:creationId xmlns:p14="http://schemas.microsoft.com/office/powerpoint/2010/main" val="2905972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a:t>Frågor</a:t>
            </a:r>
            <a:r>
              <a:rPr lang="sv-SE" dirty="0" smtClean="0"/>
              <a:t>:</a:t>
            </a:r>
            <a:endParaRPr lang="sv-SE" dirty="0"/>
          </a:p>
        </p:txBody>
      </p:sp>
      <p:sp>
        <p:nvSpPr>
          <p:cNvPr id="11" name="Platshållare för innehåll 10"/>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r>
              <a:rPr lang="sv-SE" dirty="0" smtClean="0"/>
              <a:t>?</a:t>
            </a:r>
          </a:p>
          <a:p>
            <a:pPr marL="342900" indent="-342900" fontAlgn="t">
              <a:buFont typeface="Arial" panose="020B0604020202020204" pitchFamily="34" charset="0"/>
              <a:buChar char="•"/>
            </a:pPr>
            <a:endParaRPr lang="sv-SE" dirty="0" smtClean="0"/>
          </a:p>
          <a:p>
            <a:pPr marL="342900" indent="-342900" fontAlgn="t">
              <a:buFont typeface="Arial" panose="020B0604020202020204" pitchFamily="34" charset="0"/>
              <a:buChar char="•"/>
            </a:pPr>
            <a:r>
              <a:rPr lang="sv-SE" dirty="0" smtClean="0"/>
              <a:t>Vem blir drabbad av konsekvenserna om någon av riskerna förvandlas till en händelse? Kunden/patienten, personalen, staden?</a:t>
            </a:r>
          </a:p>
          <a:p>
            <a:pPr marL="342900" indent="-342900" fontAlgn="t">
              <a:buFont typeface="Arial" panose="020B0604020202020204" pitchFamily="34" charset="0"/>
              <a:buChar char="•"/>
            </a:pPr>
            <a:endParaRPr lang="sv-SE" dirty="0" smtClean="0"/>
          </a:p>
          <a:p>
            <a:pPr marL="342900" indent="-342900" fontAlgn="t">
              <a:buFont typeface="Arial" panose="020B0604020202020204" pitchFamily="34" charset="0"/>
              <a:buChar char="•"/>
            </a:pPr>
            <a:r>
              <a:rPr lang="sv-SE" dirty="0" smtClean="0"/>
              <a:t>Vilka risker/händelser tycker gruppen är allvarliga?</a:t>
            </a:r>
          </a:p>
          <a:p>
            <a:pPr marL="342900" indent="-342900" fontAlgn="t">
              <a:buFont typeface="Arial" panose="020B0604020202020204" pitchFamily="34" charset="0"/>
              <a:buChar char="•"/>
            </a:pPr>
            <a:endParaRPr lang="sv-SE" dirty="0" smtClean="0"/>
          </a:p>
          <a:p>
            <a:pPr marL="342900" indent="-342900" fontAlgn="t">
              <a:buFont typeface="Arial" panose="020B0604020202020204" pitchFamily="34" charset="0"/>
              <a:buChar char="•"/>
            </a:pPr>
            <a:r>
              <a:rPr lang="sv-SE" dirty="0" smtClean="0"/>
              <a:t>Vad kan ni själva göra för att undanröja risken?</a:t>
            </a:r>
          </a:p>
          <a:p>
            <a:pPr marL="342900" indent="-342900" fontAlgn="t">
              <a:buFont typeface="Arial" panose="020B0604020202020204" pitchFamily="34" charset="0"/>
              <a:buChar char="•"/>
            </a:pPr>
            <a:endParaRPr lang="sv-SE" dirty="0" smtClean="0"/>
          </a:p>
          <a:p>
            <a:pPr marL="342900" indent="-342900" fontAlgn="t">
              <a:buFont typeface="Arial" panose="020B0604020202020204" pitchFamily="34" charset="0"/>
              <a:buChar char="•"/>
            </a:pPr>
            <a:r>
              <a:rPr lang="sv-SE" dirty="0" smtClean="0"/>
              <a:t>Vilka förslag till förbättringar vill ni rikta till ledningen</a:t>
            </a:r>
            <a:r>
              <a:rPr lang="sv-SE" b="1" dirty="0" smtClean="0"/>
              <a:t>?</a:t>
            </a:r>
            <a:br>
              <a:rPr lang="sv-SE" b="1" dirty="0" smtClean="0"/>
            </a:br>
            <a:endParaRPr lang="sv-SE" dirty="0" smtClean="0"/>
          </a:p>
          <a:p>
            <a:endParaRPr lang="sv-SE" dirty="0"/>
          </a:p>
        </p:txBody>
      </p:sp>
    </p:spTree>
    <p:extLst>
      <p:ext uri="{BB962C8B-B14F-4D97-AF65-F5344CB8AC3E}">
        <p14:creationId xmlns:p14="http://schemas.microsoft.com/office/powerpoint/2010/main" val="281115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9151" y="-123540"/>
            <a:ext cx="10644757" cy="7095839"/>
          </a:xfrm>
          <a:prstGeom prst="rect">
            <a:avLst/>
          </a:prstGeom>
        </p:spPr>
      </p:pic>
      <p:sp>
        <p:nvSpPr>
          <p:cNvPr id="8" name="Rubrik 7"/>
          <p:cNvSpPr txBox="1">
            <a:spLocks/>
          </p:cNvSpPr>
          <p:nvPr/>
        </p:nvSpPr>
        <p:spPr>
          <a:xfrm>
            <a:off x="-291195" y="6622206"/>
            <a:ext cx="9616170" cy="45719"/>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pPr algn="ctr"/>
            <a:r>
              <a:rPr lang="sv-SE" b="0" dirty="0" smtClean="0">
                <a:solidFill>
                  <a:schemeClr val="bg1"/>
                </a:solidFill>
              </a:rPr>
              <a:t>CASE 5: </a:t>
            </a:r>
            <a:r>
              <a:rPr lang="sv-SE" sz="3300" b="0" dirty="0" smtClean="0">
                <a:solidFill>
                  <a:schemeClr val="bg1"/>
                </a:solidFill>
              </a:rPr>
              <a:t/>
            </a:r>
            <a:br>
              <a:rPr lang="sv-SE" sz="3300" b="0" dirty="0" smtClean="0">
                <a:solidFill>
                  <a:schemeClr val="bg1"/>
                </a:solidFill>
              </a:rPr>
            </a:br>
            <a:r>
              <a:rPr lang="sv-SE" sz="5200" dirty="0" smtClean="0">
                <a:solidFill>
                  <a:schemeClr val="bg1"/>
                </a:solidFill>
              </a:rPr>
              <a:t>Vårdboendets skrivtavla</a:t>
            </a:r>
            <a:endParaRPr lang="sv-SE" sz="5200" dirty="0">
              <a:solidFill>
                <a:schemeClr val="bg1"/>
              </a:solidFill>
            </a:endParaRPr>
          </a:p>
        </p:txBody>
      </p:sp>
    </p:spTree>
    <p:extLst>
      <p:ext uri="{BB962C8B-B14F-4D97-AF65-F5344CB8AC3E}">
        <p14:creationId xmlns:p14="http://schemas.microsoft.com/office/powerpoint/2010/main" val="1512077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a:t>Frågor</a:t>
            </a:r>
            <a:r>
              <a:rPr lang="sv-SE" dirty="0" smtClean="0"/>
              <a:t>:</a:t>
            </a:r>
            <a:endParaRPr lang="sv-SE" dirty="0"/>
          </a:p>
        </p:txBody>
      </p:sp>
      <p:sp>
        <p:nvSpPr>
          <p:cNvPr id="11" name="Platshållare för innehåll 10"/>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r>
              <a:rPr lang="sv-SE" dirty="0" smtClean="0"/>
              <a:t>?</a:t>
            </a:r>
          </a:p>
          <a:p>
            <a:pPr marL="342900" indent="-342900" fontAlgn="t">
              <a:buFont typeface="Arial" panose="020B0604020202020204" pitchFamily="34" charset="0"/>
              <a:buChar char="•"/>
            </a:pPr>
            <a:endParaRPr lang="sv-SE" dirty="0" smtClean="0"/>
          </a:p>
          <a:p>
            <a:pPr marL="342900" indent="-342900" fontAlgn="t">
              <a:buFont typeface="Arial" panose="020B0604020202020204" pitchFamily="34" charset="0"/>
              <a:buChar char="•"/>
            </a:pPr>
            <a:r>
              <a:rPr lang="sv-SE" dirty="0" smtClean="0"/>
              <a:t>Vem blir drabbad av konsekvenserna om någon av riskerna förvandlas till en händelse? Kunden/patienten, personalen, staden?</a:t>
            </a:r>
          </a:p>
          <a:p>
            <a:pPr marL="342900" indent="-342900" fontAlgn="t">
              <a:buFont typeface="Arial" panose="020B0604020202020204" pitchFamily="34" charset="0"/>
              <a:buChar char="•"/>
            </a:pPr>
            <a:endParaRPr lang="sv-SE" dirty="0" smtClean="0"/>
          </a:p>
          <a:p>
            <a:pPr marL="342900" indent="-342900" fontAlgn="t">
              <a:buFont typeface="Arial" panose="020B0604020202020204" pitchFamily="34" charset="0"/>
              <a:buChar char="•"/>
            </a:pPr>
            <a:r>
              <a:rPr lang="sv-SE" dirty="0" smtClean="0"/>
              <a:t>Vilka risker/händelser tycker gruppen är allvarliga?</a:t>
            </a:r>
          </a:p>
          <a:p>
            <a:pPr marL="342900" indent="-342900" fontAlgn="t">
              <a:buFont typeface="Arial" panose="020B0604020202020204" pitchFamily="34" charset="0"/>
              <a:buChar char="•"/>
            </a:pPr>
            <a:endParaRPr lang="sv-SE" dirty="0" smtClean="0"/>
          </a:p>
          <a:p>
            <a:pPr marL="342900" indent="-342900" fontAlgn="t">
              <a:buFont typeface="Arial" panose="020B0604020202020204" pitchFamily="34" charset="0"/>
              <a:buChar char="•"/>
            </a:pPr>
            <a:r>
              <a:rPr lang="sv-SE" dirty="0" smtClean="0"/>
              <a:t>Vad kan ni själva göra för att undanröja risken?</a:t>
            </a:r>
          </a:p>
          <a:p>
            <a:pPr marL="342900" indent="-342900" fontAlgn="t">
              <a:buFont typeface="Arial" panose="020B0604020202020204" pitchFamily="34" charset="0"/>
              <a:buChar char="•"/>
            </a:pPr>
            <a:endParaRPr lang="sv-SE" dirty="0" smtClean="0"/>
          </a:p>
          <a:p>
            <a:pPr marL="342900" indent="-342900" fontAlgn="t">
              <a:buFont typeface="Arial" panose="020B0604020202020204" pitchFamily="34" charset="0"/>
              <a:buChar char="•"/>
            </a:pPr>
            <a:r>
              <a:rPr lang="sv-SE" dirty="0" smtClean="0"/>
              <a:t>Vilka förslag till förbättringar vill ni rikta till ledningen</a:t>
            </a:r>
            <a:r>
              <a:rPr lang="sv-SE" b="1" dirty="0" smtClean="0"/>
              <a:t>?</a:t>
            </a:r>
            <a:br>
              <a:rPr lang="sv-SE" b="1" dirty="0" smtClean="0"/>
            </a:br>
            <a:endParaRPr lang="sv-SE" dirty="0" smtClean="0"/>
          </a:p>
          <a:p>
            <a:endParaRPr lang="sv-SE" dirty="0"/>
          </a:p>
        </p:txBody>
      </p:sp>
    </p:spTree>
    <p:extLst>
      <p:ext uri="{BB962C8B-B14F-4D97-AF65-F5344CB8AC3E}">
        <p14:creationId xmlns:p14="http://schemas.microsoft.com/office/powerpoint/2010/main" val="3505028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19632" y="-186246"/>
            <a:ext cx="11763632" cy="7842422"/>
          </a:xfrm>
          <a:prstGeom prst="rect">
            <a:avLst/>
          </a:prstGeom>
        </p:spPr>
      </p:pic>
      <p:sp>
        <p:nvSpPr>
          <p:cNvPr id="8" name="Rubrik 7"/>
          <p:cNvSpPr txBox="1">
            <a:spLocks/>
          </p:cNvSpPr>
          <p:nvPr/>
        </p:nvSpPr>
        <p:spPr>
          <a:xfrm>
            <a:off x="2022046" y="4206031"/>
            <a:ext cx="9616170" cy="1064469"/>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pPr algn="ctr"/>
            <a:r>
              <a:rPr lang="sv-SE" b="0" dirty="0" smtClean="0">
                <a:solidFill>
                  <a:schemeClr val="bg1"/>
                </a:solidFill>
              </a:rPr>
              <a:t>CASE 6: </a:t>
            </a:r>
            <a:r>
              <a:rPr lang="sv-SE" sz="3300" b="0" dirty="0" smtClean="0">
                <a:solidFill>
                  <a:schemeClr val="bg1"/>
                </a:solidFill>
              </a:rPr>
              <a:t/>
            </a:r>
            <a:br>
              <a:rPr lang="sv-SE" sz="3300" b="0" dirty="0" smtClean="0">
                <a:solidFill>
                  <a:schemeClr val="bg1"/>
                </a:solidFill>
              </a:rPr>
            </a:br>
            <a:r>
              <a:rPr lang="sv-SE" sz="5200" dirty="0" smtClean="0">
                <a:solidFill>
                  <a:schemeClr val="bg1"/>
                </a:solidFill>
              </a:rPr>
              <a:t>Fickan</a:t>
            </a:r>
            <a:endParaRPr lang="sv-SE" sz="5200" dirty="0">
              <a:solidFill>
                <a:schemeClr val="bg1"/>
              </a:solidFill>
            </a:endParaRPr>
          </a:p>
        </p:txBody>
      </p:sp>
    </p:spTree>
    <p:extLst>
      <p:ext uri="{BB962C8B-B14F-4D97-AF65-F5344CB8AC3E}">
        <p14:creationId xmlns:p14="http://schemas.microsoft.com/office/powerpoint/2010/main" val="1831867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a:t>Frågor</a:t>
            </a:r>
            <a:r>
              <a:rPr lang="sv-SE" dirty="0" smtClean="0"/>
              <a:t>:</a:t>
            </a:r>
            <a:endParaRPr lang="sv-SE" dirty="0"/>
          </a:p>
        </p:txBody>
      </p:sp>
      <p:sp>
        <p:nvSpPr>
          <p:cNvPr id="11" name="Platshållare för innehåll 10"/>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r>
              <a:rPr lang="sv-SE" dirty="0" smtClean="0"/>
              <a:t>?</a:t>
            </a:r>
          </a:p>
          <a:p>
            <a:pPr marL="342900" indent="-342900" fontAlgn="t">
              <a:buFont typeface="Arial" panose="020B0604020202020204" pitchFamily="34" charset="0"/>
              <a:buChar char="•"/>
            </a:pPr>
            <a:endParaRPr lang="sv-SE" dirty="0" smtClean="0"/>
          </a:p>
          <a:p>
            <a:pPr marL="342900" indent="-342900" fontAlgn="t">
              <a:buFont typeface="Arial" panose="020B0604020202020204" pitchFamily="34" charset="0"/>
              <a:buChar char="•"/>
            </a:pPr>
            <a:r>
              <a:rPr lang="sv-SE" dirty="0" smtClean="0"/>
              <a:t>Vem blir drabbad av konsekvenserna om någon av riskerna förvandlas till en händelse? Kunden/patienten, personalen, staden?</a:t>
            </a:r>
          </a:p>
          <a:p>
            <a:pPr marL="342900" indent="-342900" fontAlgn="t">
              <a:buFont typeface="Arial" panose="020B0604020202020204" pitchFamily="34" charset="0"/>
              <a:buChar char="•"/>
            </a:pPr>
            <a:endParaRPr lang="sv-SE" dirty="0" smtClean="0"/>
          </a:p>
          <a:p>
            <a:pPr marL="342900" indent="-342900" fontAlgn="t">
              <a:buFont typeface="Arial" panose="020B0604020202020204" pitchFamily="34" charset="0"/>
              <a:buChar char="•"/>
            </a:pPr>
            <a:r>
              <a:rPr lang="sv-SE" dirty="0" smtClean="0"/>
              <a:t>Vilka risker/händelser tycker gruppen är allvarliga?</a:t>
            </a:r>
          </a:p>
          <a:p>
            <a:pPr marL="342900" indent="-342900" fontAlgn="t">
              <a:buFont typeface="Arial" panose="020B0604020202020204" pitchFamily="34" charset="0"/>
              <a:buChar char="•"/>
            </a:pPr>
            <a:endParaRPr lang="sv-SE" dirty="0" smtClean="0"/>
          </a:p>
          <a:p>
            <a:pPr marL="342900" indent="-342900" fontAlgn="t">
              <a:buFont typeface="Arial" panose="020B0604020202020204" pitchFamily="34" charset="0"/>
              <a:buChar char="•"/>
            </a:pPr>
            <a:r>
              <a:rPr lang="sv-SE" dirty="0" smtClean="0"/>
              <a:t>Vad kan ni själva göra för att undanröja risken?</a:t>
            </a:r>
          </a:p>
          <a:p>
            <a:pPr marL="342900" indent="-342900" fontAlgn="t">
              <a:buFont typeface="Arial" panose="020B0604020202020204" pitchFamily="34" charset="0"/>
              <a:buChar char="•"/>
            </a:pPr>
            <a:endParaRPr lang="sv-SE" dirty="0" smtClean="0"/>
          </a:p>
          <a:p>
            <a:pPr marL="342900" indent="-342900" fontAlgn="t">
              <a:buFont typeface="Arial" panose="020B0604020202020204" pitchFamily="34" charset="0"/>
              <a:buChar char="•"/>
            </a:pPr>
            <a:r>
              <a:rPr lang="sv-SE" dirty="0" smtClean="0"/>
              <a:t>Vilka förslag till förbättringar vill ni rikta till ledningen</a:t>
            </a:r>
            <a:r>
              <a:rPr lang="sv-SE" b="1" dirty="0" smtClean="0"/>
              <a:t>?</a:t>
            </a:r>
            <a:br>
              <a:rPr lang="sv-SE" b="1" dirty="0" smtClean="0"/>
            </a:br>
            <a:endParaRPr lang="sv-SE" dirty="0" smtClean="0"/>
          </a:p>
          <a:p>
            <a:endParaRPr lang="sv-SE" dirty="0"/>
          </a:p>
        </p:txBody>
      </p:sp>
    </p:spTree>
    <p:extLst>
      <p:ext uri="{BB962C8B-B14F-4D97-AF65-F5344CB8AC3E}">
        <p14:creationId xmlns:p14="http://schemas.microsoft.com/office/powerpoint/2010/main" val="1770665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23838" y="-5812068"/>
            <a:ext cx="10567838" cy="15851757"/>
          </a:xfrm>
          <a:prstGeom prst="rect">
            <a:avLst/>
          </a:prstGeom>
        </p:spPr>
      </p:pic>
      <p:sp>
        <p:nvSpPr>
          <p:cNvPr id="8" name="Rubrik 7"/>
          <p:cNvSpPr txBox="1">
            <a:spLocks/>
          </p:cNvSpPr>
          <p:nvPr/>
        </p:nvSpPr>
        <p:spPr>
          <a:xfrm>
            <a:off x="2264228" y="4837565"/>
            <a:ext cx="6232449" cy="1235121"/>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pPr algn="r"/>
            <a:r>
              <a:rPr lang="sv-SE" sz="2800" b="0" dirty="0" smtClean="0">
                <a:solidFill>
                  <a:schemeClr val="bg1"/>
                </a:solidFill>
              </a:rPr>
              <a:t>CASE 7:</a:t>
            </a:r>
            <a:r>
              <a:rPr lang="sv-SE" b="0" dirty="0" smtClean="0">
                <a:solidFill>
                  <a:schemeClr val="bg1"/>
                </a:solidFill>
              </a:rPr>
              <a:t/>
            </a:r>
            <a:br>
              <a:rPr lang="sv-SE" b="0" dirty="0" smtClean="0">
                <a:solidFill>
                  <a:schemeClr val="bg1"/>
                </a:solidFill>
              </a:rPr>
            </a:br>
            <a:r>
              <a:rPr lang="sv-SE" sz="5200" dirty="0" smtClean="0">
                <a:solidFill>
                  <a:schemeClr val="bg1"/>
                </a:solidFill>
              </a:rPr>
              <a:t>Elsa </a:t>
            </a:r>
            <a:br>
              <a:rPr lang="sv-SE" sz="5200" dirty="0" smtClean="0">
                <a:solidFill>
                  <a:schemeClr val="bg1"/>
                </a:solidFill>
              </a:rPr>
            </a:br>
            <a:r>
              <a:rPr lang="sv-SE" sz="5200" dirty="0" smtClean="0">
                <a:solidFill>
                  <a:schemeClr val="bg1"/>
                </a:solidFill>
              </a:rPr>
              <a:t>är arg</a:t>
            </a:r>
            <a:endParaRPr lang="sv-SE" sz="5200" dirty="0">
              <a:solidFill>
                <a:schemeClr val="bg1"/>
              </a:solidFill>
            </a:endParaRPr>
          </a:p>
        </p:txBody>
      </p:sp>
    </p:spTree>
    <p:extLst>
      <p:ext uri="{BB962C8B-B14F-4D97-AF65-F5344CB8AC3E}">
        <p14:creationId xmlns:p14="http://schemas.microsoft.com/office/powerpoint/2010/main" val="521175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pPr marL="342900" lvl="0" indent="-342900">
              <a:buFont typeface="Arial" panose="020B0604020202020204" pitchFamily="34" charset="0"/>
              <a:buChar char="•"/>
            </a:pPr>
            <a:r>
              <a:rPr lang="sv-SE" dirty="0"/>
              <a:t>Finns det några risker i beskrivningen ovan? Vilka i så fall?</a:t>
            </a:r>
          </a:p>
          <a:p>
            <a:pPr marL="342900" lvl="0" indent="-342900">
              <a:buFont typeface="Arial" panose="020B0604020202020204" pitchFamily="34" charset="0"/>
              <a:buChar char="•"/>
            </a:pPr>
            <a:r>
              <a:rPr lang="sv-SE" dirty="0"/>
              <a:t>Vem blir drabbad av konsekvenserna om någon av riskerna förvandlas till en händelse? Kunden/brukaren/patienten, personalen, staden?</a:t>
            </a:r>
          </a:p>
          <a:p>
            <a:pPr marL="342900" lvl="0" indent="-342900">
              <a:buFont typeface="Arial" panose="020B0604020202020204" pitchFamily="34" charset="0"/>
              <a:buChar char="•"/>
            </a:pPr>
            <a:r>
              <a:rPr lang="sv-SE" dirty="0"/>
              <a:t>Vilka risker/händelser tycker gruppen är allvarliga?</a:t>
            </a:r>
          </a:p>
          <a:p>
            <a:pPr marL="342900" lvl="0" indent="-342900">
              <a:buFont typeface="Arial" panose="020B0604020202020204" pitchFamily="34" charset="0"/>
              <a:buChar char="•"/>
            </a:pPr>
            <a:r>
              <a:rPr lang="sv-SE" dirty="0"/>
              <a:t>Vad kan ni själva göra för att undanröja risken?</a:t>
            </a:r>
          </a:p>
          <a:p>
            <a:pPr marL="342900" lvl="0" indent="-342900">
              <a:buFont typeface="Arial" panose="020B0604020202020204" pitchFamily="34" charset="0"/>
              <a:buChar char="•"/>
            </a:pPr>
            <a:r>
              <a:rPr lang="sv-SE" dirty="0"/>
              <a:t>Vilka förslag till förbättringar vill ni rikta till ledningen?</a:t>
            </a:r>
            <a:br>
              <a:rPr lang="sv-SE" dirty="0"/>
            </a:br>
            <a:endParaRPr lang="sv-SE" dirty="0"/>
          </a:p>
          <a:p>
            <a:endParaRPr lang="sv-SE" dirty="0"/>
          </a:p>
        </p:txBody>
      </p:sp>
      <p:sp>
        <p:nvSpPr>
          <p:cNvPr id="3" name="Rubrik 2"/>
          <p:cNvSpPr>
            <a:spLocks noGrp="1"/>
          </p:cNvSpPr>
          <p:nvPr>
            <p:ph type="title"/>
          </p:nvPr>
        </p:nvSpPr>
        <p:spPr/>
        <p:txBody>
          <a:bodyPr/>
          <a:lstStyle/>
          <a:p>
            <a:r>
              <a:rPr lang="sv-SE" dirty="0" smtClean="0"/>
              <a:t>Frågor</a:t>
            </a:r>
            <a:endParaRPr lang="sv-SE" dirty="0"/>
          </a:p>
        </p:txBody>
      </p:sp>
    </p:spTree>
    <p:extLst>
      <p:ext uri="{BB962C8B-B14F-4D97-AF65-F5344CB8AC3E}">
        <p14:creationId xmlns:p14="http://schemas.microsoft.com/office/powerpoint/2010/main" val="1006508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36935" y="-522439"/>
            <a:ext cx="12682246" cy="8319553"/>
          </a:xfrm>
          <a:prstGeom prst="rect">
            <a:avLst/>
          </a:prstGeom>
        </p:spPr>
      </p:pic>
      <p:sp>
        <p:nvSpPr>
          <p:cNvPr id="7" name="Rubrik 7"/>
          <p:cNvSpPr>
            <a:spLocks noGrp="1"/>
          </p:cNvSpPr>
          <p:nvPr>
            <p:ph type="title"/>
          </p:nvPr>
        </p:nvSpPr>
        <p:spPr>
          <a:xfrm>
            <a:off x="2724106" y="2022475"/>
            <a:ext cx="5800725" cy="497072"/>
          </a:xfrm>
        </p:spPr>
        <p:txBody>
          <a:bodyPr/>
          <a:lstStyle/>
          <a:p>
            <a:pPr algn="r"/>
            <a:r>
              <a:rPr lang="sv-SE" b="0" dirty="0">
                <a:solidFill>
                  <a:schemeClr val="bg1"/>
                </a:solidFill>
              </a:rPr>
              <a:t>CASE 8:</a:t>
            </a:r>
            <a:br>
              <a:rPr lang="sv-SE" b="0" dirty="0">
                <a:solidFill>
                  <a:schemeClr val="bg1"/>
                </a:solidFill>
              </a:rPr>
            </a:br>
            <a:r>
              <a:rPr lang="sv-SE" sz="5200" dirty="0" smtClean="0">
                <a:solidFill>
                  <a:schemeClr val="bg1"/>
                </a:solidFill>
                <a:latin typeface="Arial" panose="020B0604020202020204" pitchFamily="34" charset="0"/>
                <a:ea typeface="Roboto" panose="02000000000000000000" pitchFamily="2" charset="0"/>
                <a:cs typeface="Arial" panose="020B0604020202020204" pitchFamily="34" charset="0"/>
              </a:rPr>
              <a:t>Oscars </a:t>
            </a:r>
            <a:br>
              <a:rPr lang="sv-SE" sz="5200" dirty="0" smtClean="0">
                <a:solidFill>
                  <a:schemeClr val="bg1"/>
                </a:solidFill>
                <a:latin typeface="Arial" panose="020B0604020202020204" pitchFamily="34" charset="0"/>
                <a:ea typeface="Roboto" panose="02000000000000000000" pitchFamily="2" charset="0"/>
                <a:cs typeface="Arial" panose="020B0604020202020204" pitchFamily="34" charset="0"/>
              </a:rPr>
            </a:br>
            <a:r>
              <a:rPr lang="sv-SE" sz="5200" dirty="0" smtClean="0">
                <a:solidFill>
                  <a:schemeClr val="bg1"/>
                </a:solidFill>
                <a:latin typeface="Arial" panose="020B0604020202020204" pitchFamily="34" charset="0"/>
                <a:ea typeface="Roboto" panose="02000000000000000000" pitchFamily="2" charset="0"/>
                <a:cs typeface="Arial" panose="020B0604020202020204" pitchFamily="34" charset="0"/>
              </a:rPr>
              <a:t>partytrick</a:t>
            </a:r>
            <a:endParaRPr lang="sv-SE" sz="5200" dirty="0">
              <a:solidFill>
                <a:schemeClr val="bg1"/>
              </a:solidFill>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963769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
            </a:r>
            <a:br>
              <a:rPr lang="sv-SE" dirty="0" smtClean="0"/>
            </a:br>
            <a:r>
              <a:rPr lang="sv-SE" dirty="0"/>
              <a:t/>
            </a:r>
            <a:br>
              <a:rPr lang="sv-SE" dirty="0"/>
            </a:br>
            <a:r>
              <a:rPr lang="sv-SE" dirty="0" smtClean="0"/>
              <a:t/>
            </a:r>
            <a:br>
              <a:rPr lang="sv-SE" dirty="0" smtClean="0"/>
            </a:br>
            <a:r>
              <a:rPr lang="sv-SE" dirty="0"/>
              <a:t/>
            </a:r>
            <a:br>
              <a:rPr lang="sv-SE" dirty="0"/>
            </a:br>
            <a:r>
              <a:rPr lang="sv-SE" dirty="0"/>
              <a:t/>
            </a:r>
            <a:br>
              <a:rPr lang="sv-SE" dirty="0"/>
            </a:br>
            <a:r>
              <a:rPr lang="sv-SE" dirty="0" smtClean="0"/>
              <a:t/>
            </a:r>
            <a:br>
              <a:rPr lang="sv-SE" dirty="0" smtClean="0"/>
            </a:br>
            <a:r>
              <a:rPr lang="sv-SE" dirty="0" smtClean="0"/>
              <a:t>Frågor:</a:t>
            </a:r>
            <a:endParaRPr lang="sv-SE" dirty="0"/>
          </a:p>
        </p:txBody>
      </p:sp>
      <p:sp>
        <p:nvSpPr>
          <p:cNvPr id="9" name="Platshållare för innehåll 8"/>
          <p:cNvSpPr>
            <a:spLocks noGrp="1"/>
          </p:cNvSpPr>
          <p:nvPr>
            <p:ph idx="1"/>
          </p:nvPr>
        </p:nvSpPr>
        <p:spPr/>
        <p:txBody>
          <a:bodyPr/>
          <a:lstStyle/>
          <a:p>
            <a:pPr marL="342900" lvl="0" indent="-342900">
              <a:buFont typeface="Arial" panose="020B0604020202020204" pitchFamily="34" charset="0"/>
              <a:buChar char="•"/>
            </a:pPr>
            <a:r>
              <a:rPr lang="sv-SE" dirty="0" smtClean="0"/>
              <a:t>Finns </a:t>
            </a:r>
            <a:r>
              <a:rPr lang="sv-SE" dirty="0"/>
              <a:t>det några risker i beskrivningen ovan? Vilka i så fall?</a:t>
            </a:r>
          </a:p>
          <a:p>
            <a:pPr marL="342900" lvl="0" indent="-342900">
              <a:buFont typeface="Arial" panose="020B0604020202020204" pitchFamily="34" charset="0"/>
              <a:buChar char="•"/>
            </a:pPr>
            <a:r>
              <a:rPr lang="sv-SE" dirty="0"/>
              <a:t>Vem blir drabbad av konsekvenserna om någon av riskerna förvandlas till en händelse? Kunden/brukaren/patienten, personalen, staden?</a:t>
            </a:r>
          </a:p>
          <a:p>
            <a:pPr marL="342900" lvl="0" indent="-342900">
              <a:buFont typeface="Arial" panose="020B0604020202020204" pitchFamily="34" charset="0"/>
              <a:buChar char="•"/>
            </a:pPr>
            <a:r>
              <a:rPr lang="sv-SE" dirty="0"/>
              <a:t>Vilka risker/händelser tycker gruppen är allvarliga?</a:t>
            </a:r>
          </a:p>
          <a:p>
            <a:pPr marL="342900" lvl="0" indent="-342900">
              <a:buFont typeface="Arial" panose="020B0604020202020204" pitchFamily="34" charset="0"/>
              <a:buChar char="•"/>
            </a:pPr>
            <a:r>
              <a:rPr lang="sv-SE" dirty="0"/>
              <a:t>Vad kan ni själva göra för att undanröja risken?</a:t>
            </a:r>
          </a:p>
          <a:p>
            <a:pPr marL="342900" lvl="0" indent="-342900">
              <a:buFont typeface="Arial" panose="020B0604020202020204" pitchFamily="34" charset="0"/>
              <a:buChar char="•"/>
            </a:pPr>
            <a:r>
              <a:rPr lang="sv-SE" dirty="0"/>
              <a:t>Vilka förslag till förbättringar vill ni rikta till ledningen?</a:t>
            </a:r>
            <a:br>
              <a:rPr lang="sv-SE" dirty="0"/>
            </a:br>
            <a:endParaRPr lang="sv-SE" dirty="0"/>
          </a:p>
          <a:p>
            <a:endParaRPr lang="sv-SE" dirty="0"/>
          </a:p>
        </p:txBody>
      </p:sp>
    </p:spTree>
    <p:extLst>
      <p:ext uri="{BB962C8B-B14F-4D97-AF65-F5344CB8AC3E}">
        <p14:creationId xmlns:p14="http://schemas.microsoft.com/office/powerpoint/2010/main" val="238017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7700" y="-177800"/>
            <a:ext cx="10553700" cy="7035800"/>
          </a:xfrm>
          <a:prstGeom prst="rect">
            <a:avLst/>
          </a:prstGeom>
        </p:spPr>
      </p:pic>
      <p:sp>
        <p:nvSpPr>
          <p:cNvPr id="5" name="Rubrik 7"/>
          <p:cNvSpPr txBox="1">
            <a:spLocks/>
          </p:cNvSpPr>
          <p:nvPr/>
        </p:nvSpPr>
        <p:spPr>
          <a:xfrm>
            <a:off x="3013606" y="2410873"/>
            <a:ext cx="5224918" cy="554406"/>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pPr algn="r"/>
            <a:r>
              <a:rPr lang="sv-SE" sz="2800" b="0" dirty="0" smtClean="0">
                <a:solidFill>
                  <a:schemeClr val="bg1"/>
                </a:solidFill>
              </a:rPr>
              <a:t>CASE 9:</a:t>
            </a:r>
            <a:r>
              <a:rPr lang="sv-SE" b="0" dirty="0" smtClean="0">
                <a:solidFill>
                  <a:schemeClr val="bg1"/>
                </a:solidFill>
              </a:rPr>
              <a:t/>
            </a:r>
            <a:br>
              <a:rPr lang="sv-SE" b="0" dirty="0" smtClean="0">
                <a:solidFill>
                  <a:schemeClr val="bg1"/>
                </a:solidFill>
              </a:rPr>
            </a:br>
            <a:r>
              <a:rPr lang="sv-SE" sz="5200" dirty="0" smtClean="0">
                <a:solidFill>
                  <a:schemeClr val="bg1"/>
                </a:solidFill>
              </a:rPr>
              <a:t>Vänner </a:t>
            </a:r>
          </a:p>
          <a:p>
            <a:pPr algn="r"/>
            <a:r>
              <a:rPr lang="sv-SE" sz="5200" dirty="0" smtClean="0">
                <a:solidFill>
                  <a:schemeClr val="bg1"/>
                </a:solidFill>
              </a:rPr>
              <a:t>emellan </a:t>
            </a:r>
            <a:endParaRPr lang="sv-SE" sz="5200" dirty="0">
              <a:solidFill>
                <a:schemeClr val="bg1"/>
              </a:solidFill>
            </a:endParaRPr>
          </a:p>
        </p:txBody>
      </p:sp>
    </p:spTree>
    <p:extLst>
      <p:ext uri="{BB962C8B-B14F-4D97-AF65-F5344CB8AC3E}">
        <p14:creationId xmlns:p14="http://schemas.microsoft.com/office/powerpoint/2010/main" val="16787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
            </a:r>
            <a:br>
              <a:rPr lang="sv-SE" dirty="0" smtClean="0"/>
            </a:br>
            <a:r>
              <a:rPr lang="sv-SE" dirty="0"/>
              <a:t/>
            </a:r>
            <a:br>
              <a:rPr lang="sv-SE" dirty="0"/>
            </a:br>
            <a:r>
              <a:rPr lang="sv-SE" dirty="0" smtClean="0"/>
              <a:t/>
            </a:r>
            <a:br>
              <a:rPr lang="sv-SE" dirty="0" smtClean="0"/>
            </a:br>
            <a:r>
              <a:rPr lang="sv-SE" dirty="0"/>
              <a:t/>
            </a:r>
            <a:br>
              <a:rPr lang="sv-SE" dirty="0"/>
            </a:br>
            <a:r>
              <a:rPr lang="sv-SE" dirty="0"/>
              <a:t/>
            </a:r>
            <a:br>
              <a:rPr lang="sv-SE" dirty="0"/>
            </a:br>
            <a:r>
              <a:rPr lang="sv-SE" dirty="0" smtClean="0"/>
              <a:t/>
            </a:r>
            <a:br>
              <a:rPr lang="sv-SE" dirty="0" smtClean="0"/>
            </a:br>
            <a:r>
              <a:rPr lang="sv-SE" dirty="0" smtClean="0"/>
              <a:t>Frågor:</a:t>
            </a:r>
            <a:endParaRPr lang="sv-SE" dirty="0"/>
          </a:p>
        </p:txBody>
      </p:sp>
      <p:sp>
        <p:nvSpPr>
          <p:cNvPr id="9" name="Platshållare för innehåll 8"/>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p>
          <a:p>
            <a:pPr marL="342900" indent="-342900" fontAlgn="t">
              <a:buFont typeface="Arial" panose="020B0604020202020204" pitchFamily="34" charset="0"/>
              <a:buChar char="•"/>
            </a:pPr>
            <a:r>
              <a:rPr lang="sv-SE" dirty="0"/>
              <a:t>Vem blir drabbad av konsekvenserna om någon av riskerna förvandlas till en händelse? Kunden/brukaren/patienten, personalen, staden?</a:t>
            </a:r>
          </a:p>
          <a:p>
            <a:pPr marL="342900" indent="-342900" fontAlgn="t">
              <a:buFont typeface="Arial" panose="020B0604020202020204" pitchFamily="34" charset="0"/>
              <a:buChar char="•"/>
            </a:pPr>
            <a:r>
              <a:rPr lang="sv-SE" dirty="0"/>
              <a:t>Vilka risker/händelser tycker gruppen är allvarliga?</a:t>
            </a:r>
          </a:p>
          <a:p>
            <a:pPr marL="342900" indent="-342900" fontAlgn="t">
              <a:buFont typeface="Arial" panose="020B0604020202020204" pitchFamily="34" charset="0"/>
              <a:buChar char="•"/>
            </a:pPr>
            <a:r>
              <a:rPr lang="sv-SE" dirty="0"/>
              <a:t>Vad kan ni själva göra för att undanröja risken?</a:t>
            </a:r>
          </a:p>
          <a:p>
            <a:pPr marL="342900" indent="-342900" fontAlgn="t">
              <a:buFont typeface="Arial" panose="020B0604020202020204" pitchFamily="34" charset="0"/>
              <a:buChar char="•"/>
            </a:pPr>
            <a:r>
              <a:rPr lang="sv-SE" dirty="0"/>
              <a:t>Vilka förslag till förbättringar vill ni rikta till ledningen</a:t>
            </a:r>
            <a:r>
              <a:rPr lang="sv-SE" dirty="0" smtClean="0"/>
              <a:t>?</a:t>
            </a: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146656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85900" y="-196850"/>
            <a:ext cx="12880622" cy="7245350"/>
          </a:xfrm>
          <a:prstGeom prst="rect">
            <a:avLst/>
          </a:prstGeom>
        </p:spPr>
      </p:pic>
      <p:sp>
        <p:nvSpPr>
          <p:cNvPr id="5" name="Rubrik 7"/>
          <p:cNvSpPr txBox="1">
            <a:spLocks/>
          </p:cNvSpPr>
          <p:nvPr/>
        </p:nvSpPr>
        <p:spPr>
          <a:xfrm>
            <a:off x="4954411" y="1414094"/>
            <a:ext cx="4046714" cy="339810"/>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r>
              <a:rPr lang="sv-SE" sz="2400" b="0" dirty="0" smtClean="0">
                <a:solidFill>
                  <a:schemeClr val="bg1"/>
                </a:solidFill>
              </a:rPr>
              <a:t>CASE 10:</a:t>
            </a:r>
            <a:r>
              <a:rPr lang="sv-SE" b="0" dirty="0" smtClean="0">
                <a:solidFill>
                  <a:schemeClr val="bg1"/>
                </a:solidFill>
              </a:rPr>
              <a:t/>
            </a:r>
            <a:br>
              <a:rPr lang="sv-SE" b="0" dirty="0" smtClean="0">
                <a:solidFill>
                  <a:schemeClr val="bg1"/>
                </a:solidFill>
              </a:rPr>
            </a:br>
            <a:r>
              <a:rPr lang="sv-SE" sz="5200" dirty="0" smtClean="0">
                <a:solidFill>
                  <a:schemeClr val="bg1"/>
                </a:solidFill>
              </a:rPr>
              <a:t>Manualerna </a:t>
            </a:r>
            <a:endParaRPr lang="sv-SE" sz="5200" dirty="0">
              <a:solidFill>
                <a:schemeClr val="bg1"/>
              </a:solidFill>
            </a:endParaRPr>
          </a:p>
        </p:txBody>
      </p:sp>
    </p:spTree>
    <p:extLst>
      <p:ext uri="{BB962C8B-B14F-4D97-AF65-F5344CB8AC3E}">
        <p14:creationId xmlns:p14="http://schemas.microsoft.com/office/powerpoint/2010/main" val="1174721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
            </a:r>
            <a:br>
              <a:rPr lang="sv-SE" dirty="0" smtClean="0"/>
            </a:br>
            <a:r>
              <a:rPr lang="sv-SE" dirty="0"/>
              <a:t/>
            </a:r>
            <a:br>
              <a:rPr lang="sv-SE" dirty="0"/>
            </a:br>
            <a:r>
              <a:rPr lang="sv-SE" dirty="0" smtClean="0"/>
              <a:t/>
            </a:r>
            <a:br>
              <a:rPr lang="sv-SE" dirty="0" smtClean="0"/>
            </a:br>
            <a:r>
              <a:rPr lang="sv-SE" dirty="0"/>
              <a:t/>
            </a:r>
            <a:br>
              <a:rPr lang="sv-SE" dirty="0"/>
            </a:br>
            <a:r>
              <a:rPr lang="sv-SE" dirty="0"/>
              <a:t/>
            </a:r>
            <a:br>
              <a:rPr lang="sv-SE" dirty="0"/>
            </a:br>
            <a:r>
              <a:rPr lang="sv-SE" dirty="0" smtClean="0"/>
              <a:t/>
            </a:r>
            <a:br>
              <a:rPr lang="sv-SE" dirty="0" smtClean="0"/>
            </a:br>
            <a:r>
              <a:rPr lang="sv-SE" dirty="0" smtClean="0"/>
              <a:t>Frågor:</a:t>
            </a:r>
            <a:endParaRPr lang="sv-SE" dirty="0"/>
          </a:p>
        </p:txBody>
      </p:sp>
      <p:sp>
        <p:nvSpPr>
          <p:cNvPr id="9" name="Platshållare för innehåll 8"/>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p>
          <a:p>
            <a:pPr marL="342900" indent="-342900" fontAlgn="t">
              <a:buFont typeface="Arial" panose="020B0604020202020204" pitchFamily="34" charset="0"/>
              <a:buChar char="•"/>
            </a:pPr>
            <a:r>
              <a:rPr lang="sv-SE" dirty="0"/>
              <a:t>Vem blir drabbad av konsekvenserna om någon av riskerna förvandlas till en händelse? Kunden/brukaren/patienten, personalen, staden?</a:t>
            </a:r>
          </a:p>
          <a:p>
            <a:pPr marL="342900" indent="-342900" fontAlgn="t">
              <a:buFont typeface="Arial" panose="020B0604020202020204" pitchFamily="34" charset="0"/>
              <a:buChar char="•"/>
            </a:pPr>
            <a:r>
              <a:rPr lang="sv-SE" dirty="0"/>
              <a:t>Vilka risker/händelser tycker gruppen är allvarliga?</a:t>
            </a:r>
          </a:p>
          <a:p>
            <a:pPr marL="342900" indent="-342900" fontAlgn="t">
              <a:buFont typeface="Arial" panose="020B0604020202020204" pitchFamily="34" charset="0"/>
              <a:buChar char="•"/>
            </a:pPr>
            <a:r>
              <a:rPr lang="sv-SE" dirty="0"/>
              <a:t>Vad kan ni själva göra för att undanröja risken?</a:t>
            </a:r>
          </a:p>
          <a:p>
            <a:pPr marL="342900" indent="-342900" fontAlgn="t">
              <a:buFont typeface="Arial" panose="020B0604020202020204" pitchFamily="34" charset="0"/>
              <a:buChar char="•"/>
            </a:pPr>
            <a:r>
              <a:rPr lang="sv-SE" dirty="0"/>
              <a:t>Vilka förslag till förbättringar vill ni rikta till ledningen</a:t>
            </a:r>
            <a:r>
              <a:rPr lang="sv-SE" dirty="0" smtClean="0"/>
              <a:t>?</a:t>
            </a: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196196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9164" y="-444500"/>
            <a:ext cx="11487150" cy="7658100"/>
          </a:xfrm>
          <a:prstGeom prst="rect">
            <a:avLst/>
          </a:prstGeom>
        </p:spPr>
      </p:pic>
      <p:sp>
        <p:nvSpPr>
          <p:cNvPr id="5" name="Rubrik 7"/>
          <p:cNvSpPr txBox="1">
            <a:spLocks/>
          </p:cNvSpPr>
          <p:nvPr/>
        </p:nvSpPr>
        <p:spPr>
          <a:xfrm>
            <a:off x="1933738" y="1434516"/>
            <a:ext cx="8336280" cy="339810"/>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r>
              <a:rPr lang="sv-SE" sz="2800" b="0" dirty="0" smtClean="0">
                <a:solidFill>
                  <a:schemeClr val="bg1"/>
                </a:solidFill>
              </a:rPr>
              <a:t>CASE 11A:</a:t>
            </a:r>
            <a:r>
              <a:rPr lang="sv-SE" b="0" dirty="0" smtClean="0">
                <a:solidFill>
                  <a:schemeClr val="bg1"/>
                </a:solidFill>
              </a:rPr>
              <a:t/>
            </a:r>
            <a:br>
              <a:rPr lang="sv-SE" b="0" dirty="0" smtClean="0">
                <a:solidFill>
                  <a:schemeClr val="bg1"/>
                </a:solidFill>
              </a:rPr>
            </a:br>
            <a:r>
              <a:rPr lang="sv-SE" sz="5200" dirty="0" smtClean="0">
                <a:solidFill>
                  <a:schemeClr val="bg1"/>
                </a:solidFill>
              </a:rPr>
              <a:t>”Mina Dokument” </a:t>
            </a:r>
            <a:endParaRPr lang="sv-SE" sz="5200" dirty="0">
              <a:solidFill>
                <a:schemeClr val="bg1"/>
              </a:solidFill>
            </a:endParaRPr>
          </a:p>
        </p:txBody>
      </p:sp>
    </p:spTree>
    <p:extLst>
      <p:ext uri="{BB962C8B-B14F-4D97-AF65-F5344CB8AC3E}">
        <p14:creationId xmlns:p14="http://schemas.microsoft.com/office/powerpoint/2010/main" val="2770020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
            </a:r>
            <a:br>
              <a:rPr lang="sv-SE" dirty="0" smtClean="0"/>
            </a:br>
            <a:r>
              <a:rPr lang="sv-SE" dirty="0"/>
              <a:t/>
            </a:r>
            <a:br>
              <a:rPr lang="sv-SE" dirty="0"/>
            </a:br>
            <a:r>
              <a:rPr lang="sv-SE" dirty="0" smtClean="0"/>
              <a:t/>
            </a:r>
            <a:br>
              <a:rPr lang="sv-SE" dirty="0" smtClean="0"/>
            </a:br>
            <a:r>
              <a:rPr lang="sv-SE" dirty="0"/>
              <a:t/>
            </a:r>
            <a:br>
              <a:rPr lang="sv-SE" dirty="0"/>
            </a:br>
            <a:r>
              <a:rPr lang="sv-SE" dirty="0"/>
              <a:t/>
            </a:r>
            <a:br>
              <a:rPr lang="sv-SE" dirty="0"/>
            </a:br>
            <a:r>
              <a:rPr lang="sv-SE" dirty="0" smtClean="0"/>
              <a:t/>
            </a:r>
            <a:br>
              <a:rPr lang="sv-SE" dirty="0" smtClean="0"/>
            </a:br>
            <a:r>
              <a:rPr lang="sv-SE" dirty="0" smtClean="0"/>
              <a:t>Frågor:</a:t>
            </a:r>
            <a:endParaRPr lang="sv-SE" dirty="0"/>
          </a:p>
        </p:txBody>
      </p:sp>
      <p:sp>
        <p:nvSpPr>
          <p:cNvPr id="9" name="Platshållare för innehåll 8"/>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p>
          <a:p>
            <a:pPr marL="342900" indent="-342900" fontAlgn="t">
              <a:buFont typeface="Arial" panose="020B0604020202020204" pitchFamily="34" charset="0"/>
              <a:buChar char="•"/>
            </a:pPr>
            <a:r>
              <a:rPr lang="sv-SE" dirty="0"/>
              <a:t>Vem blir drabbad av konsekvenserna om någon av riskerna förvandlas till en händelse? Kunden/brukaren/patienten, personalen, staden?</a:t>
            </a:r>
          </a:p>
          <a:p>
            <a:pPr marL="342900" indent="-342900" fontAlgn="t">
              <a:buFont typeface="Arial" panose="020B0604020202020204" pitchFamily="34" charset="0"/>
              <a:buChar char="•"/>
            </a:pPr>
            <a:r>
              <a:rPr lang="sv-SE" dirty="0"/>
              <a:t>Vilka risker/händelser tycker gruppen är allvarliga?</a:t>
            </a:r>
          </a:p>
          <a:p>
            <a:pPr marL="342900" indent="-342900" fontAlgn="t">
              <a:buFont typeface="Arial" panose="020B0604020202020204" pitchFamily="34" charset="0"/>
              <a:buChar char="•"/>
            </a:pPr>
            <a:r>
              <a:rPr lang="sv-SE" dirty="0"/>
              <a:t>Vad kan ni själva göra för att undanröja risken?</a:t>
            </a:r>
          </a:p>
          <a:p>
            <a:pPr marL="342900" indent="-342900" fontAlgn="t">
              <a:buFont typeface="Arial" panose="020B0604020202020204" pitchFamily="34" charset="0"/>
              <a:buChar char="•"/>
            </a:pPr>
            <a:r>
              <a:rPr lang="sv-SE" dirty="0"/>
              <a:t>Vilka förslag till förbättringar vill ni rikta till ledningen</a:t>
            </a:r>
            <a:r>
              <a:rPr lang="sv-SE" dirty="0" smtClean="0"/>
              <a:t>?</a:t>
            </a: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256464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1153" y="-47239"/>
            <a:ext cx="10715403" cy="7177088"/>
          </a:xfrm>
          <a:prstGeom prst="rect">
            <a:avLst/>
          </a:prstGeom>
        </p:spPr>
      </p:pic>
      <p:sp>
        <p:nvSpPr>
          <p:cNvPr id="12" name="Rubrik 7"/>
          <p:cNvSpPr>
            <a:spLocks noGrp="1"/>
          </p:cNvSpPr>
          <p:nvPr>
            <p:ph type="title"/>
          </p:nvPr>
        </p:nvSpPr>
        <p:spPr>
          <a:xfrm>
            <a:off x="49427" y="2308822"/>
            <a:ext cx="6388443" cy="730941"/>
          </a:xfrm>
        </p:spPr>
        <p:txBody>
          <a:bodyPr/>
          <a:lstStyle/>
          <a:p>
            <a:pPr algn="ctr"/>
            <a:r>
              <a:rPr lang="sv-SE" b="0" dirty="0" smtClean="0">
                <a:solidFill>
                  <a:schemeClr val="bg1"/>
                </a:solidFill>
              </a:rPr>
              <a:t>CASE 11B: </a:t>
            </a:r>
            <a:r>
              <a:rPr lang="sv-SE" sz="3300" b="0" dirty="0" smtClean="0">
                <a:solidFill>
                  <a:schemeClr val="bg1"/>
                </a:solidFill>
              </a:rPr>
              <a:t/>
            </a:r>
            <a:br>
              <a:rPr lang="sv-SE" sz="3300" b="0" dirty="0" smtClean="0">
                <a:solidFill>
                  <a:schemeClr val="bg1"/>
                </a:solidFill>
              </a:rPr>
            </a:br>
            <a:r>
              <a:rPr lang="sv-SE" sz="5200" dirty="0" smtClean="0">
                <a:solidFill>
                  <a:schemeClr val="bg1"/>
                </a:solidFill>
              </a:rPr>
              <a:t>Roberts </a:t>
            </a:r>
            <a:br>
              <a:rPr lang="sv-SE" sz="5200" dirty="0" smtClean="0">
                <a:solidFill>
                  <a:schemeClr val="bg1"/>
                </a:solidFill>
              </a:rPr>
            </a:br>
            <a:r>
              <a:rPr lang="sv-SE" sz="5200" dirty="0" smtClean="0">
                <a:solidFill>
                  <a:schemeClr val="bg1"/>
                </a:solidFill>
              </a:rPr>
              <a:t> anteckningsblock</a:t>
            </a:r>
            <a:endParaRPr lang="sv-SE" sz="5200" dirty="0">
              <a:solidFill>
                <a:schemeClr val="bg1"/>
              </a:solidFill>
            </a:endParaRPr>
          </a:p>
        </p:txBody>
      </p:sp>
    </p:spTree>
    <p:extLst>
      <p:ext uri="{BB962C8B-B14F-4D97-AF65-F5344CB8AC3E}">
        <p14:creationId xmlns:p14="http://schemas.microsoft.com/office/powerpoint/2010/main" val="3975872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a:t>Frågor</a:t>
            </a:r>
            <a:r>
              <a:rPr lang="sv-SE" dirty="0" smtClean="0"/>
              <a:t>:</a:t>
            </a:r>
            <a:endParaRPr lang="sv-SE" dirty="0"/>
          </a:p>
        </p:txBody>
      </p:sp>
      <p:sp>
        <p:nvSpPr>
          <p:cNvPr id="11" name="Platshållare för innehåll 10"/>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r>
              <a:rPr lang="sv-SE" dirty="0" smtClean="0"/>
              <a:t>?</a:t>
            </a:r>
          </a:p>
          <a:p>
            <a:pPr marL="342900" indent="-342900" fontAlgn="t">
              <a:buFont typeface="Arial" panose="020B0604020202020204" pitchFamily="34" charset="0"/>
              <a:buChar char="•"/>
            </a:pPr>
            <a:r>
              <a:rPr lang="sv-SE" dirty="0" smtClean="0"/>
              <a:t>Vem blir drabbad av konsekvenserna om någon av riskerna förvandlas till en händelse? Kunden/patienten, personalen, staden?</a:t>
            </a:r>
          </a:p>
          <a:p>
            <a:pPr marL="342900" indent="-342900" fontAlgn="t">
              <a:buFont typeface="Arial" panose="020B0604020202020204" pitchFamily="34" charset="0"/>
              <a:buChar char="•"/>
            </a:pPr>
            <a:r>
              <a:rPr lang="sv-SE" dirty="0" smtClean="0"/>
              <a:t>Vilka risker/händelser tycker gruppen är allvarliga?</a:t>
            </a:r>
          </a:p>
          <a:p>
            <a:pPr marL="342900" indent="-342900" fontAlgn="t">
              <a:buFont typeface="Arial" panose="020B0604020202020204" pitchFamily="34" charset="0"/>
              <a:buChar char="•"/>
            </a:pPr>
            <a:r>
              <a:rPr lang="sv-SE" dirty="0" smtClean="0"/>
              <a:t>Vad kan ni själva göra för att undanröja risken?</a:t>
            </a:r>
          </a:p>
          <a:p>
            <a:pPr marL="342900" indent="-342900" fontAlgn="t">
              <a:buFont typeface="Arial" panose="020B0604020202020204" pitchFamily="34" charset="0"/>
              <a:buChar char="•"/>
            </a:pPr>
            <a:r>
              <a:rPr lang="sv-SE" dirty="0" smtClean="0"/>
              <a:t>Vilka förslag till förbättringar vill ni rikta </a:t>
            </a:r>
            <a:r>
              <a:rPr lang="sv-SE" smtClean="0"/>
              <a:t>till ledningen?</a:t>
            </a:r>
            <a:r>
              <a:rPr lang="sv-SE" b="1" dirty="0" smtClean="0"/>
              <a:t/>
            </a:r>
            <a:br>
              <a:rPr lang="sv-SE" b="1" dirty="0" smtClean="0"/>
            </a:br>
            <a:endParaRPr lang="sv-SE" dirty="0" smtClean="0"/>
          </a:p>
          <a:p>
            <a:endParaRPr lang="sv-SE" dirty="0"/>
          </a:p>
        </p:txBody>
      </p:sp>
    </p:spTree>
    <p:extLst>
      <p:ext uri="{BB962C8B-B14F-4D97-AF65-F5344CB8AC3E}">
        <p14:creationId xmlns:p14="http://schemas.microsoft.com/office/powerpoint/2010/main" val="2122826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 3"/>
          <p:cNvGrpSpPr/>
          <p:nvPr/>
        </p:nvGrpSpPr>
        <p:grpSpPr>
          <a:xfrm>
            <a:off x="-2059540" y="-1391660"/>
            <a:ext cx="14338600" cy="9969557"/>
            <a:chOff x="-2059540" y="-1391660"/>
            <a:chExt cx="14338600" cy="9969557"/>
          </a:xfrm>
        </p:grpSpPr>
        <p:pic>
          <p:nvPicPr>
            <p:cNvPr id="3" name="Bildobjekt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59540" y="0"/>
              <a:ext cx="12868133" cy="8577897"/>
            </a:xfrm>
            <a:prstGeom prst="rect">
              <a:avLst/>
            </a:prstGeom>
          </p:spPr>
        </p:pic>
        <p:pic>
          <p:nvPicPr>
            <p:cNvPr id="2" name="Bildobjekt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207386">
              <a:off x="5902451" y="-1391660"/>
              <a:ext cx="6376609" cy="4782457"/>
            </a:xfrm>
            <a:prstGeom prst="rect">
              <a:avLst/>
            </a:prstGeom>
          </p:spPr>
        </p:pic>
      </p:grpSp>
      <p:sp>
        <p:nvSpPr>
          <p:cNvPr id="5" name="Rubrik 7"/>
          <p:cNvSpPr txBox="1">
            <a:spLocks/>
          </p:cNvSpPr>
          <p:nvPr/>
        </p:nvSpPr>
        <p:spPr>
          <a:xfrm>
            <a:off x="754477" y="2373149"/>
            <a:ext cx="8336280" cy="339810"/>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r>
              <a:rPr lang="sv-SE" b="0" dirty="0" smtClean="0"/>
              <a:t>CASE 12:</a:t>
            </a:r>
            <a:br>
              <a:rPr lang="sv-SE" b="0" dirty="0" smtClean="0"/>
            </a:br>
            <a:r>
              <a:rPr lang="sv-SE" sz="5200" dirty="0" smtClean="0"/>
              <a:t>Orkidéer </a:t>
            </a:r>
            <a:r>
              <a:rPr lang="sv-SE" sz="5200" dirty="0"/>
              <a:t>och </a:t>
            </a:r>
            <a:r>
              <a:rPr lang="sv-SE" sz="5200" dirty="0" smtClean="0"/>
              <a:t>gnällkärringar</a:t>
            </a:r>
            <a:endParaRPr lang="sv-SE" sz="5200" dirty="0"/>
          </a:p>
        </p:txBody>
      </p:sp>
    </p:spTree>
    <p:extLst>
      <p:ext uri="{BB962C8B-B14F-4D97-AF65-F5344CB8AC3E}">
        <p14:creationId xmlns:p14="http://schemas.microsoft.com/office/powerpoint/2010/main" val="896572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
            </a:r>
            <a:br>
              <a:rPr lang="sv-SE" dirty="0" smtClean="0"/>
            </a:br>
            <a:r>
              <a:rPr lang="sv-SE" dirty="0"/>
              <a:t/>
            </a:r>
            <a:br>
              <a:rPr lang="sv-SE" dirty="0"/>
            </a:br>
            <a:r>
              <a:rPr lang="sv-SE" dirty="0" smtClean="0"/>
              <a:t/>
            </a:r>
            <a:br>
              <a:rPr lang="sv-SE" dirty="0" smtClean="0"/>
            </a:br>
            <a:r>
              <a:rPr lang="sv-SE" dirty="0"/>
              <a:t/>
            </a:r>
            <a:br>
              <a:rPr lang="sv-SE" dirty="0"/>
            </a:br>
            <a:r>
              <a:rPr lang="sv-SE" dirty="0"/>
              <a:t/>
            </a:r>
            <a:br>
              <a:rPr lang="sv-SE" dirty="0"/>
            </a:br>
            <a:r>
              <a:rPr lang="sv-SE" dirty="0" smtClean="0"/>
              <a:t/>
            </a:r>
            <a:br>
              <a:rPr lang="sv-SE" dirty="0" smtClean="0"/>
            </a:br>
            <a:r>
              <a:rPr lang="sv-SE" dirty="0" smtClean="0"/>
              <a:t>Frågor:</a:t>
            </a:r>
            <a:endParaRPr lang="sv-SE" dirty="0"/>
          </a:p>
        </p:txBody>
      </p:sp>
      <p:sp>
        <p:nvSpPr>
          <p:cNvPr id="9" name="Platshållare för innehåll 8"/>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p>
          <a:p>
            <a:pPr marL="342900" indent="-342900" fontAlgn="t">
              <a:buFont typeface="Arial" panose="020B0604020202020204" pitchFamily="34" charset="0"/>
              <a:buChar char="•"/>
            </a:pPr>
            <a:r>
              <a:rPr lang="sv-SE" dirty="0"/>
              <a:t>Vem blir drabbad av konsekvenserna om någon av riskerna förvandlas till en händelse? Kunden/brukaren/patienten, personalen, staden?</a:t>
            </a:r>
          </a:p>
          <a:p>
            <a:pPr marL="342900" indent="-342900" fontAlgn="t">
              <a:buFont typeface="Arial" panose="020B0604020202020204" pitchFamily="34" charset="0"/>
              <a:buChar char="•"/>
            </a:pPr>
            <a:r>
              <a:rPr lang="sv-SE" dirty="0"/>
              <a:t>Vilka risker/händelser tycker gruppen är allvarliga?</a:t>
            </a:r>
          </a:p>
          <a:p>
            <a:pPr marL="342900" indent="-342900" fontAlgn="t">
              <a:buFont typeface="Arial" panose="020B0604020202020204" pitchFamily="34" charset="0"/>
              <a:buChar char="•"/>
            </a:pPr>
            <a:r>
              <a:rPr lang="sv-SE" dirty="0"/>
              <a:t>Vad kan ni själva göra för att undanröja risken?</a:t>
            </a:r>
          </a:p>
          <a:p>
            <a:pPr marL="342900" indent="-342900" fontAlgn="t">
              <a:buFont typeface="Arial" panose="020B0604020202020204" pitchFamily="34" charset="0"/>
              <a:buChar char="•"/>
            </a:pPr>
            <a:r>
              <a:rPr lang="sv-SE" dirty="0"/>
              <a:t>Vilka förslag till förbättringar vill ni rikta till ledningen</a:t>
            </a:r>
            <a:r>
              <a:rPr lang="sv-SE" dirty="0" smtClean="0"/>
              <a:t>?</a:t>
            </a: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1374739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7"/>
          <p:cNvSpPr txBox="1">
            <a:spLocks/>
          </p:cNvSpPr>
          <p:nvPr/>
        </p:nvSpPr>
        <p:spPr>
          <a:xfrm>
            <a:off x="668333" y="6108651"/>
            <a:ext cx="8336280" cy="339810"/>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r>
              <a:rPr lang="sv-SE" b="0" dirty="0" smtClean="0"/>
              <a:t>CASE 13:</a:t>
            </a:r>
            <a:br>
              <a:rPr lang="sv-SE" b="0" dirty="0" smtClean="0"/>
            </a:br>
            <a:r>
              <a:rPr lang="sv-SE" sz="5200" dirty="0" smtClean="0"/>
              <a:t>”Klicka här”</a:t>
            </a:r>
            <a:endParaRPr lang="sv-SE" sz="5200" dirty="0"/>
          </a:p>
        </p:txBody>
      </p:sp>
      <p:grpSp>
        <p:nvGrpSpPr>
          <p:cNvPr id="7" name="Grupp 6"/>
          <p:cNvGrpSpPr/>
          <p:nvPr/>
        </p:nvGrpSpPr>
        <p:grpSpPr>
          <a:xfrm>
            <a:off x="2573818" y="586945"/>
            <a:ext cx="4735204" cy="5230712"/>
            <a:chOff x="3389364" y="1315994"/>
            <a:chExt cx="3087227" cy="3410285"/>
          </a:xfrm>
        </p:grpSpPr>
        <p:pic>
          <p:nvPicPr>
            <p:cNvPr id="6" name="Bildobjekt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89364" y="1315994"/>
              <a:ext cx="1844006" cy="1625991"/>
            </a:xfrm>
            <a:prstGeom prst="rect">
              <a:avLst/>
            </a:prstGeom>
          </p:spPr>
        </p:pic>
        <p:pic>
          <p:nvPicPr>
            <p:cNvPr id="3" name="Bildobjekt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9408991">
              <a:off x="4602959" y="2248749"/>
              <a:ext cx="1873632" cy="2477530"/>
            </a:xfrm>
            <a:prstGeom prst="rect">
              <a:avLst/>
            </a:prstGeom>
          </p:spPr>
        </p:pic>
      </p:grpSp>
    </p:spTree>
    <p:extLst>
      <p:ext uri="{BB962C8B-B14F-4D97-AF65-F5344CB8AC3E}">
        <p14:creationId xmlns:p14="http://schemas.microsoft.com/office/powerpoint/2010/main" val="1668487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
            </a:r>
            <a:br>
              <a:rPr lang="sv-SE" dirty="0" smtClean="0"/>
            </a:br>
            <a:r>
              <a:rPr lang="sv-SE" dirty="0"/>
              <a:t/>
            </a:r>
            <a:br>
              <a:rPr lang="sv-SE" dirty="0"/>
            </a:br>
            <a:r>
              <a:rPr lang="sv-SE" dirty="0" smtClean="0"/>
              <a:t/>
            </a:r>
            <a:br>
              <a:rPr lang="sv-SE" dirty="0" smtClean="0"/>
            </a:br>
            <a:r>
              <a:rPr lang="sv-SE" dirty="0"/>
              <a:t/>
            </a:r>
            <a:br>
              <a:rPr lang="sv-SE" dirty="0"/>
            </a:br>
            <a:r>
              <a:rPr lang="sv-SE" dirty="0"/>
              <a:t/>
            </a:r>
            <a:br>
              <a:rPr lang="sv-SE" dirty="0"/>
            </a:br>
            <a:r>
              <a:rPr lang="sv-SE" dirty="0" smtClean="0"/>
              <a:t/>
            </a:r>
            <a:br>
              <a:rPr lang="sv-SE" dirty="0" smtClean="0"/>
            </a:br>
            <a:r>
              <a:rPr lang="sv-SE" dirty="0" smtClean="0"/>
              <a:t>Frågor:</a:t>
            </a:r>
            <a:endParaRPr lang="sv-SE" dirty="0"/>
          </a:p>
        </p:txBody>
      </p:sp>
      <p:sp>
        <p:nvSpPr>
          <p:cNvPr id="9" name="Platshållare för innehåll 8"/>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p>
          <a:p>
            <a:pPr marL="342900" indent="-342900" fontAlgn="t">
              <a:buFont typeface="Arial" panose="020B0604020202020204" pitchFamily="34" charset="0"/>
              <a:buChar char="•"/>
            </a:pPr>
            <a:r>
              <a:rPr lang="sv-SE" dirty="0"/>
              <a:t>Vem blir drabbad av konsekvenserna om någon av riskerna förvandlas till en händelse? Kunden/brukaren/patienten, personalen, staden?</a:t>
            </a:r>
          </a:p>
          <a:p>
            <a:pPr marL="342900" indent="-342900" fontAlgn="t">
              <a:buFont typeface="Arial" panose="020B0604020202020204" pitchFamily="34" charset="0"/>
              <a:buChar char="•"/>
            </a:pPr>
            <a:r>
              <a:rPr lang="sv-SE" dirty="0"/>
              <a:t>Vilka risker/händelser tycker gruppen är allvarliga?</a:t>
            </a:r>
          </a:p>
          <a:p>
            <a:pPr marL="342900" indent="-342900" fontAlgn="t">
              <a:buFont typeface="Arial" panose="020B0604020202020204" pitchFamily="34" charset="0"/>
              <a:buChar char="•"/>
            </a:pPr>
            <a:r>
              <a:rPr lang="sv-SE" dirty="0"/>
              <a:t>Vad kan ni själva göra för att undanröja risken?</a:t>
            </a:r>
          </a:p>
          <a:p>
            <a:pPr marL="342900" indent="-342900" fontAlgn="t">
              <a:buFont typeface="Arial" panose="020B0604020202020204" pitchFamily="34" charset="0"/>
              <a:buChar char="•"/>
            </a:pPr>
            <a:r>
              <a:rPr lang="sv-SE" dirty="0"/>
              <a:t>Vilka förslag till förbättringar vill ni rikta till ledningen</a:t>
            </a:r>
            <a:r>
              <a:rPr lang="sv-SE" dirty="0" smtClean="0"/>
              <a:t>?</a:t>
            </a: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1150794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350" y="-5905501"/>
            <a:ext cx="9277350" cy="13916025"/>
          </a:xfrm>
          <a:prstGeom prst="rect">
            <a:avLst/>
          </a:prstGeom>
        </p:spPr>
      </p:pic>
      <p:sp>
        <p:nvSpPr>
          <p:cNvPr id="5" name="Rubrik 7"/>
          <p:cNvSpPr txBox="1">
            <a:spLocks/>
          </p:cNvSpPr>
          <p:nvPr/>
        </p:nvSpPr>
        <p:spPr>
          <a:xfrm>
            <a:off x="439732" y="6143684"/>
            <a:ext cx="8336280" cy="339810"/>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r>
              <a:rPr lang="sv-SE" b="0" dirty="0" smtClean="0">
                <a:solidFill>
                  <a:schemeClr val="bg1"/>
                </a:solidFill>
              </a:rPr>
              <a:t>CASE 14:</a:t>
            </a:r>
            <a:br>
              <a:rPr lang="sv-SE" b="0" dirty="0" smtClean="0">
                <a:solidFill>
                  <a:schemeClr val="bg1"/>
                </a:solidFill>
              </a:rPr>
            </a:br>
            <a:r>
              <a:rPr lang="sv-SE" sz="5200" dirty="0" smtClean="0">
                <a:solidFill>
                  <a:schemeClr val="bg1"/>
                </a:solidFill>
              </a:rPr>
              <a:t>”Strax tillbaka…” </a:t>
            </a:r>
            <a:endParaRPr lang="sv-SE" sz="5200" dirty="0">
              <a:solidFill>
                <a:schemeClr val="bg1"/>
              </a:solidFill>
            </a:endParaRPr>
          </a:p>
        </p:txBody>
      </p:sp>
    </p:spTree>
    <p:extLst>
      <p:ext uri="{BB962C8B-B14F-4D97-AF65-F5344CB8AC3E}">
        <p14:creationId xmlns:p14="http://schemas.microsoft.com/office/powerpoint/2010/main" val="356665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
            </a:r>
            <a:br>
              <a:rPr lang="sv-SE" dirty="0" smtClean="0"/>
            </a:br>
            <a:r>
              <a:rPr lang="sv-SE" dirty="0"/>
              <a:t/>
            </a:r>
            <a:br>
              <a:rPr lang="sv-SE" dirty="0"/>
            </a:br>
            <a:r>
              <a:rPr lang="sv-SE" dirty="0" smtClean="0"/>
              <a:t/>
            </a:r>
            <a:br>
              <a:rPr lang="sv-SE" dirty="0" smtClean="0"/>
            </a:br>
            <a:r>
              <a:rPr lang="sv-SE" dirty="0"/>
              <a:t/>
            </a:r>
            <a:br>
              <a:rPr lang="sv-SE" dirty="0"/>
            </a:br>
            <a:r>
              <a:rPr lang="sv-SE" dirty="0"/>
              <a:t/>
            </a:r>
            <a:br>
              <a:rPr lang="sv-SE" dirty="0"/>
            </a:br>
            <a:r>
              <a:rPr lang="sv-SE" dirty="0" smtClean="0"/>
              <a:t/>
            </a:r>
            <a:br>
              <a:rPr lang="sv-SE" dirty="0" smtClean="0"/>
            </a:br>
            <a:r>
              <a:rPr lang="sv-SE" dirty="0" smtClean="0"/>
              <a:t>Frågor:</a:t>
            </a:r>
            <a:endParaRPr lang="sv-SE" dirty="0"/>
          </a:p>
        </p:txBody>
      </p:sp>
      <p:sp>
        <p:nvSpPr>
          <p:cNvPr id="9" name="Platshållare för innehåll 8"/>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p>
          <a:p>
            <a:pPr marL="342900" indent="-342900" fontAlgn="t">
              <a:buFont typeface="Arial" panose="020B0604020202020204" pitchFamily="34" charset="0"/>
              <a:buChar char="•"/>
            </a:pPr>
            <a:r>
              <a:rPr lang="sv-SE" dirty="0"/>
              <a:t>Vem blir drabbad av konsekvenserna om någon av riskerna förvandlas till en händelse? Kunden/brukaren/patienten, personalen, staden?</a:t>
            </a:r>
          </a:p>
          <a:p>
            <a:pPr marL="342900" indent="-342900" fontAlgn="t">
              <a:buFont typeface="Arial" panose="020B0604020202020204" pitchFamily="34" charset="0"/>
              <a:buChar char="•"/>
            </a:pPr>
            <a:r>
              <a:rPr lang="sv-SE" dirty="0"/>
              <a:t>Vilka risker/händelser tycker gruppen är allvarliga?</a:t>
            </a:r>
          </a:p>
          <a:p>
            <a:pPr marL="342900" indent="-342900" fontAlgn="t">
              <a:buFont typeface="Arial" panose="020B0604020202020204" pitchFamily="34" charset="0"/>
              <a:buChar char="•"/>
            </a:pPr>
            <a:r>
              <a:rPr lang="sv-SE" dirty="0"/>
              <a:t>Vad kan ni själva göra för att undanröja risken?</a:t>
            </a:r>
          </a:p>
          <a:p>
            <a:pPr marL="342900" indent="-342900" fontAlgn="t">
              <a:buFont typeface="Arial" panose="020B0604020202020204" pitchFamily="34" charset="0"/>
              <a:buChar char="•"/>
            </a:pPr>
            <a:r>
              <a:rPr lang="sv-SE" dirty="0"/>
              <a:t>Vilka förslag till förbättringar vill ni rikta till ledningen</a:t>
            </a:r>
            <a:r>
              <a:rPr lang="sv-SE" dirty="0" smtClean="0"/>
              <a:t>?</a:t>
            </a: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1188600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50" y="-2111375"/>
            <a:ext cx="9182100" cy="12242800"/>
          </a:xfrm>
          <a:prstGeom prst="rect">
            <a:avLst/>
          </a:prstGeom>
        </p:spPr>
      </p:pic>
      <p:sp>
        <p:nvSpPr>
          <p:cNvPr id="8" name="Rubrik 7"/>
          <p:cNvSpPr txBox="1">
            <a:spLocks/>
          </p:cNvSpPr>
          <p:nvPr/>
        </p:nvSpPr>
        <p:spPr>
          <a:xfrm>
            <a:off x="779144" y="1460474"/>
            <a:ext cx="4888231" cy="2330476"/>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r>
              <a:rPr lang="sv-SE" b="0" dirty="0" smtClean="0"/>
              <a:t>CASE 15:</a:t>
            </a:r>
            <a:br>
              <a:rPr lang="sv-SE" b="0" dirty="0" smtClean="0"/>
            </a:br>
            <a:r>
              <a:rPr lang="sv-SE" sz="5200" dirty="0" smtClean="0"/>
              <a:t>”Hej, det var Nisses son</a:t>
            </a:r>
          </a:p>
          <a:p>
            <a:r>
              <a:rPr lang="sv-SE" sz="5200" dirty="0" smtClean="0"/>
              <a:t>här…”  </a:t>
            </a:r>
            <a:endParaRPr lang="sv-SE" sz="5200" dirty="0"/>
          </a:p>
        </p:txBody>
      </p:sp>
    </p:spTree>
    <p:extLst>
      <p:ext uri="{BB962C8B-B14F-4D97-AF65-F5344CB8AC3E}">
        <p14:creationId xmlns:p14="http://schemas.microsoft.com/office/powerpoint/2010/main" val="407581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fade">
                                      <p:cBhvr>
                                        <p:cTn id="15"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
            </a:r>
            <a:br>
              <a:rPr lang="sv-SE" dirty="0" smtClean="0"/>
            </a:br>
            <a:r>
              <a:rPr lang="sv-SE" dirty="0"/>
              <a:t/>
            </a:r>
            <a:br>
              <a:rPr lang="sv-SE" dirty="0"/>
            </a:br>
            <a:r>
              <a:rPr lang="sv-SE" dirty="0" smtClean="0"/>
              <a:t/>
            </a:r>
            <a:br>
              <a:rPr lang="sv-SE" dirty="0" smtClean="0"/>
            </a:br>
            <a:r>
              <a:rPr lang="sv-SE" dirty="0"/>
              <a:t/>
            </a:r>
            <a:br>
              <a:rPr lang="sv-SE" dirty="0"/>
            </a:br>
            <a:r>
              <a:rPr lang="sv-SE" dirty="0"/>
              <a:t/>
            </a:r>
            <a:br>
              <a:rPr lang="sv-SE" dirty="0"/>
            </a:br>
            <a:r>
              <a:rPr lang="sv-SE" dirty="0" smtClean="0"/>
              <a:t/>
            </a:r>
            <a:br>
              <a:rPr lang="sv-SE" dirty="0" smtClean="0"/>
            </a:br>
            <a:r>
              <a:rPr lang="sv-SE" dirty="0" smtClean="0"/>
              <a:t>Frågor:</a:t>
            </a:r>
            <a:endParaRPr lang="sv-SE" dirty="0"/>
          </a:p>
        </p:txBody>
      </p:sp>
      <p:sp>
        <p:nvSpPr>
          <p:cNvPr id="9" name="Platshållare för innehåll 8"/>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p>
          <a:p>
            <a:pPr marL="342900" indent="-342900" fontAlgn="t">
              <a:buFont typeface="Arial" panose="020B0604020202020204" pitchFamily="34" charset="0"/>
              <a:buChar char="•"/>
            </a:pPr>
            <a:r>
              <a:rPr lang="sv-SE" dirty="0"/>
              <a:t>Vem blir drabbad av konsekvenserna om någon av riskerna förvandlas till en händelse? Kunden/brukaren/patienten, personalen, staden?</a:t>
            </a:r>
          </a:p>
          <a:p>
            <a:pPr marL="342900" indent="-342900" fontAlgn="t">
              <a:buFont typeface="Arial" panose="020B0604020202020204" pitchFamily="34" charset="0"/>
              <a:buChar char="•"/>
            </a:pPr>
            <a:r>
              <a:rPr lang="sv-SE" dirty="0"/>
              <a:t>Vilka risker/händelser tycker gruppen är allvarliga?</a:t>
            </a:r>
          </a:p>
          <a:p>
            <a:pPr marL="342900" indent="-342900" fontAlgn="t">
              <a:buFont typeface="Arial" panose="020B0604020202020204" pitchFamily="34" charset="0"/>
              <a:buChar char="•"/>
            </a:pPr>
            <a:r>
              <a:rPr lang="sv-SE" dirty="0"/>
              <a:t>Vad kan ni själva göra för att undanröja risken?</a:t>
            </a:r>
          </a:p>
          <a:p>
            <a:pPr marL="342900" indent="-342900" fontAlgn="t">
              <a:buFont typeface="Arial" panose="020B0604020202020204" pitchFamily="34" charset="0"/>
              <a:buChar char="•"/>
            </a:pPr>
            <a:r>
              <a:rPr lang="sv-SE" dirty="0"/>
              <a:t>Vilka förslag till förbättringar vill ni rikta till ledningen</a:t>
            </a:r>
            <a:r>
              <a:rPr lang="sv-SE" dirty="0" smtClean="0"/>
              <a:t>?</a:t>
            </a: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5810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5276" y="-2655534"/>
            <a:ext cx="9734552" cy="12169068"/>
          </a:xfrm>
          <a:prstGeom prst="rect">
            <a:avLst/>
          </a:prstGeom>
        </p:spPr>
      </p:pic>
      <p:sp>
        <p:nvSpPr>
          <p:cNvPr id="3" name="Rubrik 7"/>
          <p:cNvSpPr txBox="1">
            <a:spLocks/>
          </p:cNvSpPr>
          <p:nvPr/>
        </p:nvSpPr>
        <p:spPr>
          <a:xfrm>
            <a:off x="779144" y="326999"/>
            <a:ext cx="4888231" cy="2330476"/>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r>
              <a:rPr lang="sv-SE" b="0" dirty="0" smtClean="0"/>
              <a:t>CASE 16:</a:t>
            </a:r>
            <a:br>
              <a:rPr lang="sv-SE" b="0" dirty="0" smtClean="0"/>
            </a:br>
            <a:r>
              <a:rPr lang="sv-SE" sz="5200" dirty="0" smtClean="0"/>
              <a:t>Vem släpper du in? </a:t>
            </a:r>
            <a:endParaRPr lang="sv-SE" sz="5200" dirty="0"/>
          </a:p>
        </p:txBody>
      </p:sp>
    </p:spTree>
    <p:extLst>
      <p:ext uri="{BB962C8B-B14F-4D97-AF65-F5344CB8AC3E}">
        <p14:creationId xmlns:p14="http://schemas.microsoft.com/office/powerpoint/2010/main" val="2926940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
            </a:r>
            <a:br>
              <a:rPr lang="sv-SE" dirty="0" smtClean="0"/>
            </a:br>
            <a:r>
              <a:rPr lang="sv-SE" dirty="0"/>
              <a:t/>
            </a:r>
            <a:br>
              <a:rPr lang="sv-SE" dirty="0"/>
            </a:br>
            <a:r>
              <a:rPr lang="sv-SE" dirty="0" smtClean="0"/>
              <a:t/>
            </a:r>
            <a:br>
              <a:rPr lang="sv-SE" dirty="0" smtClean="0"/>
            </a:br>
            <a:r>
              <a:rPr lang="sv-SE" dirty="0"/>
              <a:t/>
            </a:r>
            <a:br>
              <a:rPr lang="sv-SE" dirty="0"/>
            </a:br>
            <a:r>
              <a:rPr lang="sv-SE" dirty="0"/>
              <a:t/>
            </a:r>
            <a:br>
              <a:rPr lang="sv-SE" dirty="0"/>
            </a:br>
            <a:r>
              <a:rPr lang="sv-SE" dirty="0" smtClean="0"/>
              <a:t/>
            </a:r>
            <a:br>
              <a:rPr lang="sv-SE" dirty="0" smtClean="0"/>
            </a:br>
            <a:r>
              <a:rPr lang="sv-SE" dirty="0" smtClean="0"/>
              <a:t>Frågor:</a:t>
            </a:r>
            <a:endParaRPr lang="sv-SE" dirty="0"/>
          </a:p>
        </p:txBody>
      </p:sp>
      <p:sp>
        <p:nvSpPr>
          <p:cNvPr id="9" name="Platshållare för innehåll 8"/>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p>
          <a:p>
            <a:pPr marL="342900" indent="-342900" fontAlgn="t">
              <a:buFont typeface="Arial" panose="020B0604020202020204" pitchFamily="34" charset="0"/>
              <a:buChar char="•"/>
            </a:pPr>
            <a:r>
              <a:rPr lang="sv-SE" dirty="0"/>
              <a:t>Vem blir drabbad av konsekvenserna om någon av riskerna förvandlas till en händelse? Kunden/brukaren/patienten, personalen, staden?</a:t>
            </a:r>
          </a:p>
          <a:p>
            <a:pPr marL="342900" indent="-342900" fontAlgn="t">
              <a:buFont typeface="Arial" panose="020B0604020202020204" pitchFamily="34" charset="0"/>
              <a:buChar char="•"/>
            </a:pPr>
            <a:r>
              <a:rPr lang="sv-SE" dirty="0"/>
              <a:t>Vilka risker/händelser tycker gruppen är allvarliga?</a:t>
            </a:r>
          </a:p>
          <a:p>
            <a:pPr marL="342900" indent="-342900" fontAlgn="t">
              <a:buFont typeface="Arial" panose="020B0604020202020204" pitchFamily="34" charset="0"/>
              <a:buChar char="•"/>
            </a:pPr>
            <a:r>
              <a:rPr lang="sv-SE" dirty="0"/>
              <a:t>Vad kan ni själva göra för att undanröja risken?</a:t>
            </a:r>
          </a:p>
          <a:p>
            <a:pPr marL="342900" indent="-342900" fontAlgn="t">
              <a:buFont typeface="Arial" panose="020B0604020202020204" pitchFamily="34" charset="0"/>
              <a:buChar char="•"/>
            </a:pPr>
            <a:r>
              <a:rPr lang="sv-SE" dirty="0"/>
              <a:t>Vilka förslag till förbättringar vill ni rikta till ledningen</a:t>
            </a:r>
            <a:r>
              <a:rPr lang="sv-SE" dirty="0" smtClean="0"/>
              <a:t>?</a:t>
            </a: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321883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342617">
            <a:off x="-1685436" y="-3757409"/>
            <a:ext cx="24246539" cy="15668755"/>
          </a:xfrm>
          <a:prstGeom prst="rect">
            <a:avLst/>
          </a:prstGeom>
        </p:spPr>
      </p:pic>
      <p:sp>
        <p:nvSpPr>
          <p:cNvPr id="3" name="Rubrik 7"/>
          <p:cNvSpPr txBox="1">
            <a:spLocks/>
          </p:cNvSpPr>
          <p:nvPr/>
        </p:nvSpPr>
        <p:spPr>
          <a:xfrm>
            <a:off x="1242694" y="-695338"/>
            <a:ext cx="7774306" cy="2330476"/>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r>
              <a:rPr lang="sv-SE" b="0" dirty="0" smtClean="0"/>
              <a:t>CASE 17:</a:t>
            </a:r>
            <a:br>
              <a:rPr lang="sv-SE" b="0" dirty="0" smtClean="0"/>
            </a:br>
            <a:r>
              <a:rPr lang="sv-SE" sz="5200" dirty="0" smtClean="0"/>
              <a:t>E-postmeddelandet </a:t>
            </a:r>
            <a:endParaRPr lang="sv-SE" sz="5200" dirty="0"/>
          </a:p>
        </p:txBody>
      </p:sp>
    </p:spTree>
    <p:extLst>
      <p:ext uri="{BB962C8B-B14F-4D97-AF65-F5344CB8AC3E}">
        <p14:creationId xmlns:p14="http://schemas.microsoft.com/office/powerpoint/2010/main" val="947498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
            </a:r>
            <a:br>
              <a:rPr lang="sv-SE" dirty="0" smtClean="0"/>
            </a:br>
            <a:r>
              <a:rPr lang="sv-SE" dirty="0"/>
              <a:t/>
            </a:r>
            <a:br>
              <a:rPr lang="sv-SE" dirty="0"/>
            </a:br>
            <a:r>
              <a:rPr lang="sv-SE" dirty="0" smtClean="0"/>
              <a:t/>
            </a:r>
            <a:br>
              <a:rPr lang="sv-SE" dirty="0" smtClean="0"/>
            </a:br>
            <a:r>
              <a:rPr lang="sv-SE" dirty="0"/>
              <a:t/>
            </a:r>
            <a:br>
              <a:rPr lang="sv-SE" dirty="0"/>
            </a:br>
            <a:r>
              <a:rPr lang="sv-SE" dirty="0"/>
              <a:t/>
            </a:r>
            <a:br>
              <a:rPr lang="sv-SE" dirty="0"/>
            </a:br>
            <a:r>
              <a:rPr lang="sv-SE" dirty="0" smtClean="0"/>
              <a:t/>
            </a:r>
            <a:br>
              <a:rPr lang="sv-SE" dirty="0" smtClean="0"/>
            </a:br>
            <a:r>
              <a:rPr lang="sv-SE" dirty="0" smtClean="0"/>
              <a:t>Frågor:</a:t>
            </a:r>
            <a:endParaRPr lang="sv-SE" dirty="0"/>
          </a:p>
        </p:txBody>
      </p:sp>
      <p:sp>
        <p:nvSpPr>
          <p:cNvPr id="9" name="Platshållare för innehåll 8"/>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p>
          <a:p>
            <a:pPr marL="342900" indent="-342900" fontAlgn="t">
              <a:buFont typeface="Arial" panose="020B0604020202020204" pitchFamily="34" charset="0"/>
              <a:buChar char="•"/>
            </a:pPr>
            <a:r>
              <a:rPr lang="sv-SE" dirty="0"/>
              <a:t>Vem blir drabbad av konsekvenserna om någon av riskerna förvandlas till en händelse? Kunden/brukaren/patienten, personalen, staden?</a:t>
            </a:r>
          </a:p>
          <a:p>
            <a:pPr marL="342900" indent="-342900" fontAlgn="t">
              <a:buFont typeface="Arial" panose="020B0604020202020204" pitchFamily="34" charset="0"/>
              <a:buChar char="•"/>
            </a:pPr>
            <a:r>
              <a:rPr lang="sv-SE" dirty="0"/>
              <a:t>Vilka risker/händelser tycker gruppen är allvarliga?</a:t>
            </a:r>
          </a:p>
          <a:p>
            <a:pPr marL="342900" indent="-342900" fontAlgn="t">
              <a:buFont typeface="Arial" panose="020B0604020202020204" pitchFamily="34" charset="0"/>
              <a:buChar char="•"/>
            </a:pPr>
            <a:r>
              <a:rPr lang="sv-SE" dirty="0"/>
              <a:t>Vad kan ni själva göra för att undanröja risken?</a:t>
            </a:r>
          </a:p>
          <a:p>
            <a:pPr marL="342900" indent="-342900" fontAlgn="t">
              <a:buFont typeface="Arial" panose="020B0604020202020204" pitchFamily="34" charset="0"/>
              <a:buChar char="•"/>
            </a:pPr>
            <a:r>
              <a:rPr lang="sv-SE" dirty="0"/>
              <a:t>Vilka förslag till förbättringar vill ni rikta till ledningen</a:t>
            </a:r>
            <a:r>
              <a:rPr lang="sv-SE" dirty="0" smtClean="0"/>
              <a:t>?</a:t>
            </a: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794613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340" y="0"/>
            <a:ext cx="9464040" cy="7039945"/>
          </a:xfrm>
          <a:prstGeom prst="rect">
            <a:avLst/>
          </a:prstGeom>
        </p:spPr>
      </p:pic>
      <p:sp>
        <p:nvSpPr>
          <p:cNvPr id="3" name="Rubrik 7"/>
          <p:cNvSpPr txBox="1">
            <a:spLocks/>
          </p:cNvSpPr>
          <p:nvPr/>
        </p:nvSpPr>
        <p:spPr>
          <a:xfrm>
            <a:off x="645794" y="-326098"/>
            <a:ext cx="7774306" cy="2330476"/>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r>
              <a:rPr lang="sv-SE" b="0" dirty="0" smtClean="0">
                <a:solidFill>
                  <a:schemeClr val="bg1"/>
                </a:solidFill>
              </a:rPr>
              <a:t>CASE 18:</a:t>
            </a:r>
            <a:br>
              <a:rPr lang="sv-SE" b="0" dirty="0" smtClean="0">
                <a:solidFill>
                  <a:schemeClr val="bg1"/>
                </a:solidFill>
              </a:rPr>
            </a:br>
            <a:r>
              <a:rPr lang="sv-SE" sz="5200" dirty="0" smtClean="0">
                <a:solidFill>
                  <a:schemeClr val="bg1"/>
                </a:solidFill>
              </a:rPr>
              <a:t>Word-dokumentet </a:t>
            </a:r>
            <a:endParaRPr lang="sv-SE" sz="5200" dirty="0">
              <a:solidFill>
                <a:schemeClr val="bg1"/>
              </a:solidFill>
            </a:endParaRPr>
          </a:p>
        </p:txBody>
      </p:sp>
    </p:spTree>
    <p:extLst>
      <p:ext uri="{BB962C8B-B14F-4D97-AF65-F5344CB8AC3E}">
        <p14:creationId xmlns:p14="http://schemas.microsoft.com/office/powerpoint/2010/main" val="4237149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
            </a:r>
            <a:br>
              <a:rPr lang="sv-SE" dirty="0" smtClean="0"/>
            </a:br>
            <a:r>
              <a:rPr lang="sv-SE" dirty="0"/>
              <a:t/>
            </a:r>
            <a:br>
              <a:rPr lang="sv-SE" dirty="0"/>
            </a:br>
            <a:r>
              <a:rPr lang="sv-SE" dirty="0" smtClean="0"/>
              <a:t/>
            </a:r>
            <a:br>
              <a:rPr lang="sv-SE" dirty="0" smtClean="0"/>
            </a:br>
            <a:r>
              <a:rPr lang="sv-SE" dirty="0"/>
              <a:t/>
            </a:r>
            <a:br>
              <a:rPr lang="sv-SE" dirty="0"/>
            </a:br>
            <a:r>
              <a:rPr lang="sv-SE" dirty="0"/>
              <a:t/>
            </a:r>
            <a:br>
              <a:rPr lang="sv-SE" dirty="0"/>
            </a:br>
            <a:r>
              <a:rPr lang="sv-SE" dirty="0" smtClean="0"/>
              <a:t/>
            </a:r>
            <a:br>
              <a:rPr lang="sv-SE" dirty="0" smtClean="0"/>
            </a:br>
            <a:r>
              <a:rPr lang="sv-SE" dirty="0" smtClean="0"/>
              <a:t>Frågor:</a:t>
            </a:r>
            <a:endParaRPr lang="sv-SE" dirty="0"/>
          </a:p>
        </p:txBody>
      </p:sp>
      <p:sp>
        <p:nvSpPr>
          <p:cNvPr id="9" name="Platshållare för innehåll 8"/>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p>
          <a:p>
            <a:pPr marL="342900" indent="-342900" fontAlgn="t">
              <a:buFont typeface="Arial" panose="020B0604020202020204" pitchFamily="34" charset="0"/>
              <a:buChar char="•"/>
            </a:pPr>
            <a:r>
              <a:rPr lang="sv-SE" dirty="0"/>
              <a:t>Vem blir drabbad av konsekvenserna om någon av riskerna förvandlas till en händelse? Kunden/brukaren/patienten, personalen, staden?</a:t>
            </a:r>
          </a:p>
          <a:p>
            <a:pPr marL="342900" indent="-342900" fontAlgn="t">
              <a:buFont typeface="Arial" panose="020B0604020202020204" pitchFamily="34" charset="0"/>
              <a:buChar char="•"/>
            </a:pPr>
            <a:r>
              <a:rPr lang="sv-SE" dirty="0"/>
              <a:t>Vilka risker/händelser tycker gruppen är allvarliga?</a:t>
            </a:r>
          </a:p>
          <a:p>
            <a:pPr marL="342900" indent="-342900" fontAlgn="t">
              <a:buFont typeface="Arial" panose="020B0604020202020204" pitchFamily="34" charset="0"/>
              <a:buChar char="•"/>
            </a:pPr>
            <a:r>
              <a:rPr lang="sv-SE" dirty="0"/>
              <a:t>Vad kan ni själva göra för att undanröja risken?</a:t>
            </a:r>
          </a:p>
          <a:p>
            <a:pPr marL="342900" indent="-342900" fontAlgn="t">
              <a:buFont typeface="Arial" panose="020B0604020202020204" pitchFamily="34" charset="0"/>
              <a:buChar char="•"/>
            </a:pPr>
            <a:r>
              <a:rPr lang="sv-SE" dirty="0"/>
              <a:t>Vilka förslag till förbättringar vill ni rikta till ledningen</a:t>
            </a:r>
            <a:r>
              <a:rPr lang="sv-SE" dirty="0" smtClean="0"/>
              <a:t>?</a:t>
            </a: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2178496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9586" y="0"/>
            <a:ext cx="14538636" cy="8178800"/>
          </a:xfrm>
          <a:prstGeom prst="rect">
            <a:avLst/>
          </a:prstGeom>
        </p:spPr>
      </p:pic>
      <p:sp>
        <p:nvSpPr>
          <p:cNvPr id="3" name="Rubrik 7"/>
          <p:cNvSpPr txBox="1">
            <a:spLocks/>
          </p:cNvSpPr>
          <p:nvPr/>
        </p:nvSpPr>
        <p:spPr>
          <a:xfrm>
            <a:off x="584834" y="390182"/>
            <a:ext cx="7774306" cy="2330476"/>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r>
              <a:rPr lang="sv-SE" b="0" dirty="0" smtClean="0">
                <a:solidFill>
                  <a:schemeClr val="bg1"/>
                </a:solidFill>
              </a:rPr>
              <a:t>CASE 19:</a:t>
            </a:r>
            <a:br>
              <a:rPr lang="sv-SE" b="0" dirty="0" smtClean="0">
                <a:solidFill>
                  <a:schemeClr val="bg1"/>
                </a:solidFill>
              </a:rPr>
            </a:br>
            <a:r>
              <a:rPr lang="sv-SE" sz="5200" dirty="0" smtClean="0">
                <a:solidFill>
                  <a:schemeClr val="bg1"/>
                </a:solidFill>
              </a:rPr>
              <a:t>HR-konsulten </a:t>
            </a:r>
            <a:br>
              <a:rPr lang="sv-SE" sz="5200" dirty="0" smtClean="0">
                <a:solidFill>
                  <a:schemeClr val="bg1"/>
                </a:solidFill>
              </a:rPr>
            </a:br>
            <a:r>
              <a:rPr lang="sv-SE" sz="5200" dirty="0" smtClean="0">
                <a:solidFill>
                  <a:schemeClr val="bg1"/>
                </a:solidFill>
              </a:rPr>
              <a:t>och utskrifterna </a:t>
            </a:r>
            <a:endParaRPr lang="sv-SE" sz="5200" dirty="0">
              <a:solidFill>
                <a:schemeClr val="bg1"/>
              </a:solidFill>
            </a:endParaRPr>
          </a:p>
        </p:txBody>
      </p:sp>
    </p:spTree>
    <p:extLst>
      <p:ext uri="{BB962C8B-B14F-4D97-AF65-F5344CB8AC3E}">
        <p14:creationId xmlns:p14="http://schemas.microsoft.com/office/powerpoint/2010/main" val="347551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smtClean="0"/>
              <a:t/>
            </a:r>
            <a:br>
              <a:rPr lang="sv-SE" dirty="0" smtClean="0"/>
            </a:br>
            <a:r>
              <a:rPr lang="sv-SE" dirty="0"/>
              <a:t/>
            </a:r>
            <a:br>
              <a:rPr lang="sv-SE" dirty="0"/>
            </a:br>
            <a:r>
              <a:rPr lang="sv-SE" dirty="0" smtClean="0"/>
              <a:t/>
            </a:r>
            <a:br>
              <a:rPr lang="sv-SE" dirty="0" smtClean="0"/>
            </a:br>
            <a:r>
              <a:rPr lang="sv-SE" dirty="0"/>
              <a:t/>
            </a:r>
            <a:br>
              <a:rPr lang="sv-SE" dirty="0"/>
            </a:br>
            <a:r>
              <a:rPr lang="sv-SE" dirty="0"/>
              <a:t/>
            </a:r>
            <a:br>
              <a:rPr lang="sv-SE" dirty="0"/>
            </a:br>
            <a:r>
              <a:rPr lang="sv-SE" dirty="0" smtClean="0"/>
              <a:t/>
            </a:r>
            <a:br>
              <a:rPr lang="sv-SE" dirty="0" smtClean="0"/>
            </a:br>
            <a:r>
              <a:rPr lang="sv-SE" dirty="0" smtClean="0"/>
              <a:t>Frågor:</a:t>
            </a:r>
            <a:endParaRPr lang="sv-SE" dirty="0"/>
          </a:p>
        </p:txBody>
      </p:sp>
      <p:sp>
        <p:nvSpPr>
          <p:cNvPr id="9" name="Platshållare för innehåll 8"/>
          <p:cNvSpPr>
            <a:spLocks noGrp="1"/>
          </p:cNvSpPr>
          <p:nvPr>
            <p:ph idx="1"/>
          </p:nvPr>
        </p:nvSpPr>
        <p:spPr/>
        <p:txBody>
          <a:bodyPr/>
          <a:lstStyle/>
          <a:p>
            <a:pPr marL="342900" indent="-342900" fontAlgn="t">
              <a:buFont typeface="Arial" panose="020B0604020202020204" pitchFamily="34" charset="0"/>
              <a:buChar char="•"/>
            </a:pPr>
            <a:r>
              <a:rPr lang="sv-SE" dirty="0" smtClean="0"/>
              <a:t>Finns </a:t>
            </a:r>
            <a:r>
              <a:rPr lang="sv-SE" dirty="0"/>
              <a:t>det några risker i beskrivningen ovan? Vilka i så fall?</a:t>
            </a:r>
          </a:p>
          <a:p>
            <a:pPr marL="342900" indent="-342900" fontAlgn="t">
              <a:buFont typeface="Arial" panose="020B0604020202020204" pitchFamily="34" charset="0"/>
              <a:buChar char="•"/>
            </a:pPr>
            <a:r>
              <a:rPr lang="sv-SE" dirty="0"/>
              <a:t>Vem blir drabbad av konsekvenserna om någon av riskerna förvandlas till en händelse? Kunden/brukaren/patienten, personalen, staden?</a:t>
            </a:r>
          </a:p>
          <a:p>
            <a:pPr marL="342900" indent="-342900" fontAlgn="t">
              <a:buFont typeface="Arial" panose="020B0604020202020204" pitchFamily="34" charset="0"/>
              <a:buChar char="•"/>
            </a:pPr>
            <a:r>
              <a:rPr lang="sv-SE" dirty="0"/>
              <a:t>Vilka risker/händelser tycker gruppen är allvarliga?</a:t>
            </a:r>
          </a:p>
          <a:p>
            <a:pPr marL="342900" indent="-342900" fontAlgn="t">
              <a:buFont typeface="Arial" panose="020B0604020202020204" pitchFamily="34" charset="0"/>
              <a:buChar char="•"/>
            </a:pPr>
            <a:r>
              <a:rPr lang="sv-SE" dirty="0"/>
              <a:t>Vad kan ni själva göra för att undanröja risken?</a:t>
            </a:r>
          </a:p>
          <a:p>
            <a:pPr marL="342900" indent="-342900" fontAlgn="t">
              <a:buFont typeface="Arial" panose="020B0604020202020204" pitchFamily="34" charset="0"/>
              <a:buChar char="•"/>
            </a:pPr>
            <a:r>
              <a:rPr lang="sv-SE" dirty="0"/>
              <a:t>Vilka förslag till förbättringar vill ni rikta till ledningen</a:t>
            </a:r>
            <a:r>
              <a:rPr lang="sv-SE" dirty="0" smtClean="0"/>
              <a:t>?</a:t>
            </a: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410350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Första sida med färgad bakgrund">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öljande sid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öljande sidor med färgad bakgr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60C1BF24619FB47809B6595F9AECFB0" ma:contentTypeVersion="0" ma:contentTypeDescription="Skapa ett nytt dokument." ma:contentTypeScope="" ma:versionID="9d45c0013541f1f15988e508be82309c">
  <xsd:schema xmlns:xsd="http://www.w3.org/2001/XMLSchema" xmlns:p="http://schemas.microsoft.com/office/2006/metadata/properties" targetNamespace="http://schemas.microsoft.com/office/2006/metadata/properties" ma:root="true" ma:fieldsID="0972d9b87414d3d716947ba00104245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ma:readOnly="tru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9D8809CD-79EC-41EE-BAEE-A279EA17A25C}">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55711E73-CE5E-49DB-A204-7D6BB8B0CFA2}">
  <ds:schemaRefs>
    <ds:schemaRef ds:uri="http://schemas.microsoft.com/sharepoint/v3/contenttype/forms"/>
  </ds:schemaRefs>
</ds:datastoreItem>
</file>

<file path=customXml/itemProps3.xml><?xml version="1.0" encoding="utf-8"?>
<ds:datastoreItem xmlns:ds="http://schemas.openxmlformats.org/officeDocument/2006/customXml" ds:itemID="{B2115B3C-5436-4279-92AC-2C5DA2293E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Mall Hbg Ny</Template>
  <TotalTime>1763</TotalTime>
  <Words>4579</Words>
  <Application>Microsoft Office PowerPoint</Application>
  <PresentationFormat>Bildspel på skärmen (4:3)</PresentationFormat>
  <Paragraphs>377</Paragraphs>
  <Slides>41</Slides>
  <Notes>41</Notes>
  <HiddenSlides>0</HiddenSlides>
  <MMClips>0</MMClips>
  <ScaleCrop>false</ScaleCrop>
  <HeadingPairs>
    <vt:vector size="6" baseType="variant">
      <vt:variant>
        <vt:lpstr>Använt teckensnitt</vt:lpstr>
      </vt:variant>
      <vt:variant>
        <vt:i4>6</vt:i4>
      </vt:variant>
      <vt:variant>
        <vt:lpstr>Tema</vt:lpstr>
      </vt:variant>
      <vt:variant>
        <vt:i4>3</vt:i4>
      </vt:variant>
      <vt:variant>
        <vt:lpstr>Bildrubriker</vt:lpstr>
      </vt:variant>
      <vt:variant>
        <vt:i4>41</vt:i4>
      </vt:variant>
    </vt:vector>
  </HeadingPairs>
  <TitlesOfParts>
    <vt:vector size="50" baseType="lpstr">
      <vt:lpstr>Arial</vt:lpstr>
      <vt:lpstr>Calibri</vt:lpstr>
      <vt:lpstr>HelveticaNeueLT Std</vt:lpstr>
      <vt:lpstr>Roboto</vt:lpstr>
      <vt:lpstr>Symbol</vt:lpstr>
      <vt:lpstr>Times New Roman</vt:lpstr>
      <vt:lpstr>Första sida med färgad bakgrund</vt:lpstr>
      <vt:lpstr>Följande sidor</vt:lpstr>
      <vt:lpstr>Följande sidor med färgad bakgrund</vt:lpstr>
      <vt:lpstr>Är du säker? </vt:lpstr>
      <vt:lpstr>CASE 1:  Kalle på  språng </vt:lpstr>
      <vt:lpstr>Frågor:</vt:lpstr>
      <vt:lpstr>CASE 2:  Snälla Sara</vt:lpstr>
      <vt:lpstr>Frågor</vt:lpstr>
      <vt:lpstr>CASE 3: Trappuppgångar har också öron</vt:lpstr>
      <vt:lpstr>Frågor</vt:lpstr>
      <vt:lpstr>CASE 4:  Astas  anteckningar</vt:lpstr>
      <vt:lpstr>Frågor:</vt:lpstr>
      <vt:lpstr>PowerPoint-presentation</vt:lpstr>
      <vt:lpstr>Frågor:</vt:lpstr>
      <vt:lpstr>PowerPoint-presentation</vt:lpstr>
      <vt:lpstr>Frågor:</vt:lpstr>
      <vt:lpstr>PowerPoint-presentation</vt:lpstr>
      <vt:lpstr>Frågor</vt:lpstr>
      <vt:lpstr>CASE 8: Oscars  partytrick</vt:lpstr>
      <vt:lpstr>      Frågor:</vt:lpstr>
      <vt:lpstr>PowerPoint-presentation</vt:lpstr>
      <vt:lpstr>      Frågor:</vt:lpstr>
      <vt:lpstr>PowerPoint-presentation</vt:lpstr>
      <vt:lpstr>      Frågor:</vt:lpstr>
      <vt:lpstr>PowerPoint-presentation</vt:lpstr>
      <vt:lpstr>      Frågor:</vt:lpstr>
      <vt:lpstr>CASE 11B:  Roberts   anteckningsblock</vt:lpstr>
      <vt:lpstr>Frågor:</vt:lpstr>
      <vt:lpstr>PowerPoint-presentation</vt:lpstr>
      <vt:lpstr>      Frågor:</vt:lpstr>
      <vt:lpstr>PowerPoint-presentation</vt:lpstr>
      <vt:lpstr>      Frågor:</vt:lpstr>
      <vt:lpstr>PowerPoint-presentation</vt:lpstr>
      <vt:lpstr>      Frågor:</vt:lpstr>
      <vt:lpstr>PowerPoint-presentation</vt:lpstr>
      <vt:lpstr>      Frågor:</vt:lpstr>
      <vt:lpstr>PowerPoint-presentation</vt:lpstr>
      <vt:lpstr>      Frågor:</vt:lpstr>
      <vt:lpstr>PowerPoint-presentation</vt:lpstr>
      <vt:lpstr>      Frågor:</vt:lpstr>
      <vt:lpstr>PowerPoint-presentation</vt:lpstr>
      <vt:lpstr>      Frågor:</vt:lpstr>
      <vt:lpstr>PowerPoint-presentation</vt:lpstr>
      <vt:lpstr>      Frågor:</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Westerlund Anna - SLF</dc:creator>
  <cp:lastModifiedBy>Väcklén David - VOF</cp:lastModifiedBy>
  <cp:revision>225</cp:revision>
  <dcterms:created xsi:type="dcterms:W3CDTF">2015-11-05T09:31:38Z</dcterms:created>
  <dcterms:modified xsi:type="dcterms:W3CDTF">2020-03-02T14:21:53Z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0x010100A60C1BF24619FB47809B6595F9AECFB0</vt:lpwstr>
  </property>
</Properties>
</file>