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80" r:id="rId2"/>
  </p:sldMasterIdLst>
  <p:notesMasterIdLst>
    <p:notesMasterId r:id="rId16"/>
  </p:notesMasterIdLst>
  <p:sldIdLst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örjesson Josefine - VOF" initials="BJ-V" lastIdx="1" clrIdx="0">
    <p:extLst>
      <p:ext uri="{19B8F6BF-5375-455C-9EA6-DF929625EA0E}">
        <p15:presenceInfo xmlns:p15="http://schemas.microsoft.com/office/powerpoint/2012/main" userId="S-1-5-21-3462171308-830565256-3066337160-59832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1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78910" autoAdjust="0"/>
  </p:normalViewPr>
  <p:slideViewPr>
    <p:cSldViewPr snapToGrid="0">
      <p:cViewPr varScale="1">
        <p:scale>
          <a:sx n="75" d="100"/>
          <a:sy n="75" d="100"/>
        </p:scale>
        <p:origin x="429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95CCF-4C8C-47CF-8085-A589D127AED2}" type="datetimeFigureOut">
              <a:rPr lang="sv-SE" smtClean="0"/>
              <a:t>2023-09-20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18592-901C-4318-B713-7DB84A5D229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1019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2016 har äpplet för första gången fått en egen dag i Sverige. </a:t>
            </a:r>
          </a:p>
          <a:p>
            <a:r>
              <a:rPr lang="sv-SE" dirty="0"/>
              <a:t>Äpplets dag firas den 25 september, samma helg som Äppelmarknaden går av stapeln i äpplets Mecka, skånska Kivik. </a:t>
            </a:r>
          </a:p>
          <a:p>
            <a:r>
              <a:rPr lang="sv-SE" dirty="0"/>
              <a:t>Vad vet du om äpplen i kultur och kokkonst, geografi och biologi?  </a:t>
            </a:r>
          </a:p>
          <a:p>
            <a:endParaRPr lang="sv-SE" dirty="0"/>
          </a:p>
          <a:p>
            <a:r>
              <a:rPr lang="sv-SE" dirty="0"/>
              <a:t>Länk till detta test online,</a:t>
            </a:r>
            <a:r>
              <a:rPr lang="sv-SE" baseline="0" dirty="0"/>
              <a:t> längre ner på sidan:</a:t>
            </a:r>
          </a:p>
          <a:p>
            <a:r>
              <a:rPr lang="sv-SE" dirty="0"/>
              <a:t>http://www.blt.se/blekinge/fira-appeldagen-med-basta-receptet/ 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Finns lite mer att visa och prata om i</a:t>
            </a:r>
            <a:r>
              <a:rPr lang="sv-SE" baseline="0" dirty="0"/>
              <a:t> texten under var bild. Här kommer de för att kunna förberedas innan testet börjar:</a:t>
            </a:r>
          </a:p>
          <a:p>
            <a:endParaRPr lang="sv-S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/>
              <a:t>Länk till Youtube</a:t>
            </a:r>
            <a:r>
              <a:rPr lang="sv-SE" sz="1200" baseline="0" dirty="0"/>
              <a:t> med Monica som sjunger Gröna små äpplen: </a:t>
            </a:r>
            <a:r>
              <a:rPr lang="sv-SE" sz="1200" dirty="0"/>
              <a:t>https://www.youtube.com/watch?v=G_6t3O5xB-g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Att diskutera:</a:t>
            </a:r>
            <a:r>
              <a:rPr lang="sv-SE" baseline="0" dirty="0"/>
              <a:t> Varför är den mindre lämplig än de andra sorterna?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aseline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Att</a:t>
            </a:r>
            <a:r>
              <a:rPr lang="sv-SE" baseline="0" dirty="0"/>
              <a:t> prata om: </a:t>
            </a:r>
            <a:r>
              <a:rPr lang="sv-SE" dirty="0"/>
              <a:t>Någon som varit i ”The Big </a:t>
            </a:r>
            <a:r>
              <a:rPr lang="sv-SE" dirty="0" err="1"/>
              <a:t>apple</a:t>
            </a:r>
            <a:r>
              <a:rPr lang="sv-SE" dirty="0"/>
              <a:t>”?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 ur filmen Äppelkriget: </a:t>
            </a:r>
            <a:r>
              <a:rPr lang="sv-SE" dirty="0"/>
              <a:t>https://www.youtube.com/watch?v=Mez_rCUNiwc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r>
              <a:rPr lang="sv-SE" dirty="0"/>
              <a:t>Vanligaste</a:t>
            </a:r>
            <a:r>
              <a:rPr lang="sv-SE" baseline="0" dirty="0"/>
              <a:t> vaxet som används är bivax.</a:t>
            </a:r>
            <a:endParaRPr lang="sv-SE" dirty="0"/>
          </a:p>
          <a:p>
            <a:r>
              <a:rPr lang="sv-SE" dirty="0"/>
              <a:t>https://www.livsmedelsverket.se/livsmedel-och-innehall/tillsatser-e-nummer/ovriga/vax-pa-applen---fragor-och-svar 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552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/>
              <a:t>Vad kallas en expert på trädfrukter som äpplen och päron?</a:t>
            </a:r>
            <a:endParaRPr lang="sv-SE" dirty="0"/>
          </a:p>
          <a:p>
            <a:r>
              <a:rPr lang="sv-SE" dirty="0"/>
              <a:t>Rätt svar:</a:t>
            </a:r>
            <a:r>
              <a:rPr lang="sv-SE" baseline="0" dirty="0"/>
              <a:t> </a:t>
            </a:r>
            <a:r>
              <a:rPr lang="sv-SE" dirty="0"/>
              <a:t>Pomolog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9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Emma Karp Lundström har skapat den stora äppeltavlan på Äppelmarknaden i Kivik sedan 2000, då hon tog över uppgiften från sin far Helge Lundström. </a:t>
            </a:r>
          </a:p>
          <a:p>
            <a:endParaRPr lang="sv-S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 många äpplen brukar det gå åt till tavlan?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</a:t>
            </a:r>
            <a:r>
              <a:rPr lang="sv-SE" dirty="0"/>
              <a:t>Mellan 20 000 och 30 000 äpplen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286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finns många olika äppelsorter. </a:t>
            </a:r>
          </a:p>
          <a:p>
            <a:endParaRPr lang="sv-S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Vilket av följande alternativ är 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namnet på ett äpple?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Hackenbusch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16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Äpplen är populära även inom kulturen.</a:t>
            </a:r>
          </a:p>
          <a:p>
            <a:r>
              <a:rPr lang="sv-SE" dirty="0"/>
              <a:t>Vilken artist spelade först in ”Gröna små äpplen” på svenska 1969 , efter Bobby Russells originalsång ”Little green </a:t>
            </a:r>
            <a:r>
              <a:rPr lang="sv-SE" dirty="0" err="1"/>
              <a:t>apples</a:t>
            </a:r>
            <a:r>
              <a:rPr lang="sv-SE" dirty="0"/>
              <a:t>”.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Rätt svar: </a:t>
            </a:r>
            <a:r>
              <a:rPr lang="sv-SE" sz="1200" dirty="0"/>
              <a:t>Monica Zetterlund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/>
              <a:t>Länk till Youtube</a:t>
            </a:r>
            <a:r>
              <a:rPr lang="sv-SE" sz="1200" baseline="0" dirty="0"/>
              <a:t> med Monica som sjunger Gröna små äpplen: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/>
              <a:t>https://www.youtube.com/watch?v=G_6t3O5xB-g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8183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skillnad på äpplen och äpplen.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Vilken av följande tre äppelsorter är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mindre lämplig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att användas i äppelpaj?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</a:t>
            </a:r>
            <a:r>
              <a:rPr lang="sv-SE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svar: </a:t>
            </a:r>
            <a:r>
              <a:rPr lang="sv-SE" dirty="0"/>
              <a:t>Transparente Blanche</a:t>
            </a:r>
          </a:p>
          <a:p>
            <a:endParaRPr lang="sv-SE" dirty="0"/>
          </a:p>
          <a:p>
            <a:r>
              <a:rPr lang="sv-SE" dirty="0"/>
              <a:t>Att diskutera:</a:t>
            </a:r>
            <a:r>
              <a:rPr lang="sv-SE" baseline="0" dirty="0"/>
              <a:t> Varför är den mindre lämplig än de andra sorterna?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3662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York brukar ju kallas för ”The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sv-SE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 många invånare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 ”Det stora äpplet”?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</a:t>
            </a:r>
            <a:r>
              <a:rPr lang="sv-SE" sz="1200" dirty="0"/>
              <a:t>Runt 8,5 miljoner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Att</a:t>
            </a:r>
            <a:r>
              <a:rPr lang="sv-SE" baseline="0" dirty="0"/>
              <a:t> prata om: </a:t>
            </a:r>
            <a:r>
              <a:rPr lang="sv-SE" dirty="0"/>
              <a:t>Någon som varit i ”The Big </a:t>
            </a:r>
            <a:r>
              <a:rPr lang="sv-SE" dirty="0" err="1"/>
              <a:t>apple</a:t>
            </a:r>
            <a:r>
              <a:rPr lang="sv-SE" dirty="0"/>
              <a:t>”?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4167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”Äppelkriget” är titeln på en film av Tage Danielsson och Hasse Alfredsson. 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Ledmotivet är en visa,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”Änglamark”,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skriven speciellt för filmen. Vem skrev låten?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Evert Taube</a:t>
            </a:r>
          </a:p>
          <a:p>
            <a:endParaRPr lang="sv-S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 ur filmen Äppelkriget: </a:t>
            </a:r>
            <a:r>
              <a:rPr lang="sv-SE" dirty="0"/>
              <a:t>https://www.youtube.com/watch?v=Mez_rCUNiwc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4257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”Sagan om det röda äpplet” är titeln på en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svensk barnbok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Vem är författaren?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Jan Lööf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7560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Calvados är ett franskt äppelbrännvin från distriktet med samma namn. 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vilken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fransk provins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ligger det?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</a:t>
            </a:r>
            <a:r>
              <a:rPr lang="sv-SE" sz="1200" dirty="0"/>
              <a:t>Normandie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001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/>
              <a:t>Är det sant eller falskt att odlare</a:t>
            </a:r>
            <a:r>
              <a:rPr lang="sv-SE" dirty="0"/>
              <a:t> vaxar äpplen</a:t>
            </a:r>
            <a:r>
              <a:rPr lang="sv-SE" b="0" dirty="0"/>
              <a:t> för att de ska hålla sig längre?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0" dirty="0"/>
              <a:t>Rätt svar: </a:t>
            </a:r>
            <a:r>
              <a:rPr lang="sv-SE" dirty="0"/>
              <a:t>Sant, men vaxet är ofarligt att äta, enligt Livsmedelsverket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endParaRPr lang="sv-SE" dirty="0"/>
          </a:p>
          <a:p>
            <a:r>
              <a:rPr lang="sv-SE" dirty="0"/>
              <a:t>Vanligaste</a:t>
            </a:r>
            <a:r>
              <a:rPr lang="sv-SE" baseline="0" dirty="0"/>
              <a:t> vaxet som används är bivax.</a:t>
            </a:r>
            <a:endParaRPr lang="sv-SE" dirty="0"/>
          </a:p>
          <a:p>
            <a:r>
              <a:rPr lang="sv-SE" dirty="0"/>
              <a:t>https://www.livsmedelsverket.se/livsmedel-och-innehall/tillsatser-e-nummer/ovriga/vax-pa-applen---fragor-och-svar 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6184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Sverige äter vi cirka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 kilo äpple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person och år i snitt, enligt Jordbruksverket. 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 stor andel av de äpplen vi äter är 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odlade i Sverige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</a:t>
            </a:r>
            <a:r>
              <a:rPr lang="sv-SE" dirty="0"/>
              <a:t>En femtedel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578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Ingrid Marie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ett klassiskt juläpple och en Sveriges mest planterade äppelsorter. </a:t>
            </a:r>
          </a:p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</a:t>
            </a:r>
            <a:r>
              <a:rPr lang="sv-S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vem var det som fick ge namn åt äpplet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Rätt svar: </a:t>
            </a:r>
            <a:r>
              <a:rPr lang="sv-SE" sz="1200" dirty="0"/>
              <a:t>Dottern till den lärare som hittade trädet på danska Fyn 1915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18592-901C-4318-B713-7DB84A5D2291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862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2023-09-20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</a:ln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2023-09-20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ln>
                  <a:noFill/>
                </a:ln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ln>
                  <a:noFill/>
                </a:ln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ln>
                  <a:noFill/>
                </a:ln>
                <a:solidFill>
                  <a:schemeClr val="tx2">
                    <a:lumMod val="50000"/>
                  </a:schemeClr>
                </a:solidFill>
              </a:defRPr>
            </a:lvl3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7420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5764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2">
                    <a:lumMod val="50000"/>
                  </a:schemeClr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237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2E1D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2023-09-20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9924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2023-09-20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</a:lstStyle>
          <a:p>
            <a:r>
              <a:rPr lang="sv-SE" dirty="0"/>
              <a:t>Punktnivå 1</a:t>
            </a:r>
          </a:p>
          <a:p>
            <a:pPr lvl="1"/>
            <a:r>
              <a:rPr lang="sv-SE" dirty="0"/>
              <a:t>Punktnivå 2</a:t>
            </a:r>
          </a:p>
          <a:p>
            <a:pPr lvl="2"/>
            <a:r>
              <a:rPr lang="sv-SE" dirty="0"/>
              <a:t>Punktnivå 3</a:t>
            </a:r>
          </a:p>
        </p:txBody>
      </p:sp>
    </p:spTree>
    <p:extLst>
      <p:ext uri="{BB962C8B-B14F-4D97-AF65-F5344CB8AC3E}">
        <p14:creationId xmlns:p14="http://schemas.microsoft.com/office/powerpoint/2010/main" val="256562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5764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2">
                    <a:lumMod val="50000"/>
                  </a:schemeClr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170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t>2023-09-20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03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6D2C4">
            <a:alpha val="2470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t>2023-09-20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130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295539-FA74-4F63-BDD0-1761C610C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Vad kan du om äpplet?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CFEBCC73-510F-4F50-93BF-BA05BF982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55" y="1587155"/>
            <a:ext cx="8187689" cy="3852353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43B20009-439D-4BEC-A14B-53A2C7ADEA39}"/>
              </a:ext>
            </a:extLst>
          </p:cNvPr>
          <p:cNvSpPr txBox="1"/>
          <p:nvPr/>
        </p:nvSpPr>
        <p:spPr>
          <a:xfrm>
            <a:off x="7397257" y="5533292"/>
            <a:ext cx="3083169" cy="375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Foto: </a:t>
            </a:r>
            <a:r>
              <a:rPr lang="sv-SE" dirty="0" err="1"/>
              <a:t>Vitalie</a:t>
            </a:r>
            <a:r>
              <a:rPr lang="sv-SE" dirty="0"/>
              <a:t> </a:t>
            </a:r>
            <a:r>
              <a:rPr lang="sv-SE" dirty="0" err="1"/>
              <a:t>Plotnic</a:t>
            </a:r>
            <a:r>
              <a:rPr lang="sv-SE" dirty="0"/>
              <a:t>/AP/TT</a:t>
            </a:r>
          </a:p>
        </p:txBody>
      </p:sp>
    </p:spTree>
    <p:extLst>
      <p:ext uri="{BB962C8B-B14F-4D97-AF65-F5344CB8AC3E}">
        <p14:creationId xmlns:p14="http://schemas.microsoft.com/office/powerpoint/2010/main" val="369059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751354" cy="1844031"/>
          </a:xfrm>
        </p:spPr>
        <p:txBody>
          <a:bodyPr/>
          <a:lstStyle/>
          <a:p>
            <a:r>
              <a:rPr lang="sv-SE" dirty="0"/>
              <a:t>Vad kallas en expert på trädfrukter som äpplen och päron?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780890"/>
            <a:ext cx="4419200" cy="2270773"/>
          </a:xfrm>
        </p:spPr>
        <p:txBody>
          <a:bodyPr/>
          <a:lstStyle/>
          <a:p>
            <a:r>
              <a:rPr lang="sv-SE" sz="3600" b="1" dirty="0"/>
              <a:t>1. </a:t>
            </a:r>
            <a:r>
              <a:rPr lang="sv-SE" sz="3600" b="1" dirty="0" err="1"/>
              <a:t>Apelog</a:t>
            </a:r>
            <a:endParaRPr lang="sv-SE" sz="3600" b="1" dirty="0"/>
          </a:p>
          <a:p>
            <a:r>
              <a:rPr lang="sv-SE" sz="3600" b="1" dirty="0"/>
              <a:t>X. Pomolog</a:t>
            </a:r>
          </a:p>
          <a:p>
            <a:r>
              <a:rPr lang="sv-SE" sz="3600" b="1" dirty="0"/>
              <a:t>2. </a:t>
            </a:r>
            <a:r>
              <a:rPr lang="sv-SE" sz="3600" b="1" dirty="0" err="1"/>
              <a:t>Perolog</a:t>
            </a:r>
            <a:endParaRPr lang="sv-SE" sz="3600" b="1" dirty="0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71A92F14-200A-4760-9E9F-76927F59D1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r="19144"/>
          <a:stretch>
            <a:fillRect/>
          </a:stretch>
        </p:blipFill>
        <p:spPr>
          <a:xfrm>
            <a:off x="6096000" y="0"/>
            <a:ext cx="6096000" cy="5946000"/>
          </a:xfr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6EB7976C-1D4C-408A-88C4-6CC960D7D485}"/>
              </a:ext>
            </a:extLst>
          </p:cNvPr>
          <p:cNvSpPr txBox="1"/>
          <p:nvPr/>
        </p:nvSpPr>
        <p:spPr>
          <a:xfrm>
            <a:off x="6201508" y="5638799"/>
            <a:ext cx="310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Foto: Fredrik </a:t>
            </a:r>
            <a:r>
              <a:rPr lang="sv-SE" dirty="0" err="1">
                <a:solidFill>
                  <a:schemeClr val="bg1"/>
                </a:solidFill>
              </a:rPr>
              <a:t>Sanberg</a:t>
            </a:r>
            <a:r>
              <a:rPr lang="sv-SE" dirty="0">
                <a:solidFill>
                  <a:schemeClr val="bg1"/>
                </a:solidFill>
              </a:rPr>
              <a:t>/TT</a:t>
            </a:r>
          </a:p>
        </p:txBody>
      </p:sp>
    </p:spTree>
    <p:extLst>
      <p:ext uri="{BB962C8B-B14F-4D97-AF65-F5344CB8AC3E}">
        <p14:creationId xmlns:p14="http://schemas.microsoft.com/office/powerpoint/2010/main" val="3061646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5689200" cy="2769989"/>
          </a:xfrm>
        </p:spPr>
        <p:txBody>
          <a:bodyPr/>
          <a:lstStyle/>
          <a:p>
            <a:r>
              <a:rPr lang="sv-SE" dirty="0"/>
              <a:t>Hur många äpplen brukar det gå åt till den stora äppeltavlan på Äppelmarknaden i Kivik?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557953"/>
            <a:ext cx="6416031" cy="2128683"/>
          </a:xfrm>
        </p:spPr>
        <p:txBody>
          <a:bodyPr/>
          <a:lstStyle/>
          <a:p>
            <a:r>
              <a:rPr lang="sv-SE" sz="3200" b="1" dirty="0"/>
              <a:t>1. Mellan 10 000 till 20 000 äpplen</a:t>
            </a:r>
          </a:p>
          <a:p>
            <a:r>
              <a:rPr lang="sv-SE" sz="3200" b="1" dirty="0"/>
              <a:t>X. Mellan 20 000 till 30 000 äpplen</a:t>
            </a:r>
          </a:p>
          <a:p>
            <a:r>
              <a:rPr lang="sv-SE" sz="3200" b="1" dirty="0"/>
              <a:t>2. Mellan 30 000 till 40 000 äpplen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6C9EA669-B2F5-4813-8074-AC2842176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907" y="1481490"/>
            <a:ext cx="4749489" cy="3323987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A9B9D748-E816-4246-B40B-3D2CF433597F}"/>
              </a:ext>
            </a:extLst>
          </p:cNvPr>
          <p:cNvSpPr/>
          <p:nvPr/>
        </p:nvSpPr>
        <p:spPr>
          <a:xfrm>
            <a:off x="7115907" y="4828381"/>
            <a:ext cx="21179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Foto: Johan Nilsson/TT</a:t>
            </a:r>
          </a:p>
        </p:txBody>
      </p:sp>
    </p:spTree>
    <p:extLst>
      <p:ext uri="{BB962C8B-B14F-4D97-AF65-F5344CB8AC3E}">
        <p14:creationId xmlns:p14="http://schemas.microsoft.com/office/powerpoint/2010/main" val="3799533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864000"/>
            <a:ext cx="4962369" cy="1661993"/>
          </a:xfrm>
        </p:spPr>
        <p:txBody>
          <a:bodyPr/>
          <a:lstStyle/>
          <a:p>
            <a:r>
              <a:rPr lang="sv-SE" dirty="0"/>
              <a:t>Vilket av följande alternativ är </a:t>
            </a:r>
            <a:r>
              <a:rPr lang="sv-SE" b="1" u="sng" dirty="0"/>
              <a:t>inte</a:t>
            </a:r>
            <a:r>
              <a:rPr lang="sv-SE" dirty="0"/>
              <a:t> namnet på ett äpple?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733998"/>
            <a:ext cx="4419200" cy="2270773"/>
          </a:xfrm>
        </p:spPr>
        <p:txBody>
          <a:bodyPr/>
          <a:lstStyle/>
          <a:p>
            <a:r>
              <a:rPr lang="sv-SE" sz="3600" b="1" dirty="0"/>
              <a:t>1. </a:t>
            </a:r>
            <a:r>
              <a:rPr lang="sv-SE" sz="3600" b="1" dirty="0" err="1"/>
              <a:t>Hackenbusch</a:t>
            </a:r>
            <a:endParaRPr lang="sv-SE" sz="3600" b="1" dirty="0"/>
          </a:p>
          <a:p>
            <a:r>
              <a:rPr lang="sv-SE" sz="3600" b="1" dirty="0"/>
              <a:t>X. </a:t>
            </a:r>
            <a:r>
              <a:rPr lang="sv-SE" sz="3600" b="1" dirty="0" err="1"/>
              <a:t>Cripps</a:t>
            </a:r>
            <a:r>
              <a:rPr lang="sv-SE" sz="3600" b="1" dirty="0"/>
              <a:t> Pink</a:t>
            </a:r>
          </a:p>
          <a:p>
            <a:r>
              <a:rPr lang="sv-SE" sz="3600" b="1" dirty="0"/>
              <a:t>2. Borgherre</a:t>
            </a:r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64CDC623-75CE-43A8-B54F-D7DEED741DC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5" r="24875"/>
          <a:stretch>
            <a:fillRect/>
          </a:stretch>
        </p:blipFill>
        <p:spPr/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6EB7976C-1D4C-408A-88C4-6CC960D7D485}"/>
              </a:ext>
            </a:extLst>
          </p:cNvPr>
          <p:cNvSpPr txBox="1"/>
          <p:nvPr/>
        </p:nvSpPr>
        <p:spPr>
          <a:xfrm>
            <a:off x="6072549" y="5617649"/>
            <a:ext cx="310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Foto: Henrik Holmberg/TT</a:t>
            </a:r>
          </a:p>
        </p:txBody>
      </p:sp>
    </p:spTree>
    <p:extLst>
      <p:ext uri="{BB962C8B-B14F-4D97-AF65-F5344CB8AC3E}">
        <p14:creationId xmlns:p14="http://schemas.microsoft.com/office/powerpoint/2010/main" val="102731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5689200" cy="2492990"/>
          </a:xfrm>
        </p:spPr>
        <p:txBody>
          <a:bodyPr/>
          <a:lstStyle/>
          <a:p>
            <a:r>
              <a:rPr lang="sv-SE" sz="3600" dirty="0"/>
              <a:t>Vilken artist spelade först in ”Gröna små äpplen” på svenska 1969, efter Bobby Russels originalsång ”Little green </a:t>
            </a:r>
            <a:r>
              <a:rPr lang="sv-SE" sz="3600" dirty="0" err="1"/>
              <a:t>apples</a:t>
            </a:r>
            <a:r>
              <a:rPr lang="sv-SE" sz="3600" dirty="0"/>
              <a:t>”?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557953"/>
            <a:ext cx="6416031" cy="2128683"/>
          </a:xfrm>
        </p:spPr>
        <p:txBody>
          <a:bodyPr/>
          <a:lstStyle/>
          <a:p>
            <a:r>
              <a:rPr lang="sv-SE" sz="3200" b="1" dirty="0"/>
              <a:t>1. Lill Lindfors</a:t>
            </a:r>
          </a:p>
          <a:p>
            <a:r>
              <a:rPr lang="sv-SE" sz="3200" b="1" dirty="0"/>
              <a:t>X. Östen </a:t>
            </a:r>
            <a:r>
              <a:rPr lang="sv-SE" sz="3200" b="1" dirty="0" err="1"/>
              <a:t>Warnebring</a:t>
            </a:r>
            <a:endParaRPr lang="sv-SE" sz="3200" b="1" dirty="0"/>
          </a:p>
          <a:p>
            <a:r>
              <a:rPr lang="sv-SE" sz="3200" b="1" dirty="0"/>
              <a:t>2. Monica Zetterlund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9B9D748-E816-4246-B40B-3D2CF433597F}"/>
              </a:ext>
            </a:extLst>
          </p:cNvPr>
          <p:cNvSpPr/>
          <p:nvPr/>
        </p:nvSpPr>
        <p:spPr>
          <a:xfrm>
            <a:off x="7280030" y="4483794"/>
            <a:ext cx="21101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/>
              <a:t>Foto: Leif R Jansson/TT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BE028D-9C48-432F-B993-6E6C6285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1" r="20046"/>
          <a:stretch/>
        </p:blipFill>
        <p:spPr>
          <a:xfrm>
            <a:off x="7262802" y="970070"/>
            <a:ext cx="4725991" cy="35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8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5232000" cy="2492990"/>
          </a:xfrm>
        </p:spPr>
        <p:txBody>
          <a:bodyPr/>
          <a:lstStyle/>
          <a:p>
            <a:r>
              <a:rPr lang="sv-SE" sz="3600" dirty="0"/>
              <a:t>Det är skillnad på äpplen och äpplen. Vilken av följande tre äppelsorter är </a:t>
            </a:r>
            <a:r>
              <a:rPr lang="sv-SE" sz="3600" u="sng" dirty="0"/>
              <a:t>mindre lämplig </a:t>
            </a:r>
            <a:r>
              <a:rPr lang="sv-SE" sz="3600" dirty="0"/>
              <a:t>att användas i äppelpaj?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557953"/>
            <a:ext cx="6416031" cy="2128683"/>
          </a:xfrm>
        </p:spPr>
        <p:txBody>
          <a:bodyPr/>
          <a:lstStyle/>
          <a:p>
            <a:r>
              <a:rPr lang="sv-SE" sz="3200" b="1" dirty="0"/>
              <a:t>1. </a:t>
            </a:r>
            <a:r>
              <a:rPr lang="sv-SE" sz="3200" b="1" dirty="0" err="1"/>
              <a:t>Transparante</a:t>
            </a:r>
            <a:r>
              <a:rPr lang="sv-SE" sz="3200" b="1" dirty="0"/>
              <a:t> Blanche</a:t>
            </a:r>
          </a:p>
          <a:p>
            <a:r>
              <a:rPr lang="sv-SE" sz="3200" b="1" dirty="0"/>
              <a:t>X. Gravensteiner</a:t>
            </a:r>
          </a:p>
          <a:p>
            <a:r>
              <a:rPr lang="sv-SE" sz="3200" b="1" dirty="0"/>
              <a:t>2. </a:t>
            </a:r>
            <a:r>
              <a:rPr lang="sv-SE" sz="3200" b="1" dirty="0" err="1"/>
              <a:t>Aroma</a:t>
            </a:r>
            <a:endParaRPr lang="sv-SE" sz="3200" b="1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9B9D748-E816-4246-B40B-3D2CF433597F}"/>
              </a:ext>
            </a:extLst>
          </p:cNvPr>
          <p:cNvSpPr/>
          <p:nvPr/>
        </p:nvSpPr>
        <p:spPr>
          <a:xfrm>
            <a:off x="10793049" y="4395258"/>
            <a:ext cx="10589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Foto: AP/TT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662B69E-7134-4B20-AD53-4C110187D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312" y="1197209"/>
            <a:ext cx="5641227" cy="319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4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5232000" cy="1620444"/>
          </a:xfrm>
        </p:spPr>
        <p:txBody>
          <a:bodyPr/>
          <a:lstStyle/>
          <a:p>
            <a:r>
              <a:rPr lang="sv-SE" sz="3900" dirty="0"/>
              <a:t>Hur många invånare har ”Det stora äpplet”, dvs New York City?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745721"/>
            <a:ext cx="4419200" cy="2270773"/>
          </a:xfrm>
        </p:spPr>
        <p:txBody>
          <a:bodyPr/>
          <a:lstStyle/>
          <a:p>
            <a:r>
              <a:rPr lang="sv-SE" sz="3600" b="1" dirty="0"/>
              <a:t>1. Runt 8,5 miljoner</a:t>
            </a:r>
          </a:p>
          <a:p>
            <a:r>
              <a:rPr lang="sv-SE" sz="3600" b="1" dirty="0"/>
              <a:t>X. Runt 9,5 miljoner</a:t>
            </a:r>
          </a:p>
          <a:p>
            <a:r>
              <a:rPr lang="sv-SE" sz="3600" b="1" dirty="0"/>
              <a:t>2. Runt 10,5 miljoner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EB7976C-1D4C-408A-88C4-6CC960D7D485}"/>
              </a:ext>
            </a:extLst>
          </p:cNvPr>
          <p:cNvSpPr txBox="1"/>
          <p:nvPr/>
        </p:nvSpPr>
        <p:spPr>
          <a:xfrm>
            <a:off x="6201508" y="5638799"/>
            <a:ext cx="310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Foto: Fredrik </a:t>
            </a:r>
            <a:r>
              <a:rPr lang="sv-SE" dirty="0" err="1">
                <a:solidFill>
                  <a:schemeClr val="bg1"/>
                </a:solidFill>
              </a:rPr>
              <a:t>Sanberg</a:t>
            </a:r>
            <a:r>
              <a:rPr lang="sv-SE" dirty="0">
                <a:solidFill>
                  <a:schemeClr val="bg1"/>
                </a:solidFill>
              </a:rPr>
              <a:t>/TT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3003832-D864-4AFB-A58A-975E8613E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869"/>
          <a:stretch/>
        </p:blipFill>
        <p:spPr>
          <a:xfrm>
            <a:off x="6189786" y="1135057"/>
            <a:ext cx="6002214" cy="32385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B3F5616-5A41-4D86-B0BB-7BB18A5E6ABC}"/>
              </a:ext>
            </a:extLst>
          </p:cNvPr>
          <p:cNvSpPr/>
          <p:nvPr/>
        </p:nvSpPr>
        <p:spPr>
          <a:xfrm>
            <a:off x="9217212" y="4024348"/>
            <a:ext cx="2768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Foto: Mark </a:t>
            </a:r>
            <a:r>
              <a:rPr lang="sv-SE" dirty="0" err="1">
                <a:solidFill>
                  <a:schemeClr val="bg1"/>
                </a:solidFill>
              </a:rPr>
              <a:t>Lennihan</a:t>
            </a:r>
            <a:r>
              <a:rPr lang="sv-SE" dirty="0">
                <a:solidFill>
                  <a:schemeClr val="bg1"/>
                </a:solidFill>
              </a:rPr>
              <a:t>/AP/TT</a:t>
            </a:r>
          </a:p>
        </p:txBody>
      </p:sp>
    </p:spTree>
    <p:extLst>
      <p:ext uri="{BB962C8B-B14F-4D97-AF65-F5344CB8AC3E}">
        <p14:creationId xmlns:p14="http://schemas.microsoft.com/office/powerpoint/2010/main" val="1916819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864000"/>
            <a:ext cx="5724369" cy="1661993"/>
          </a:xfrm>
        </p:spPr>
        <p:txBody>
          <a:bodyPr/>
          <a:lstStyle/>
          <a:p>
            <a:r>
              <a:rPr lang="sv-SE" dirty="0"/>
              <a:t>Vem skrev ledmotivet till filmen ”Äppelkriget”?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370585"/>
            <a:ext cx="4419200" cy="2270773"/>
          </a:xfrm>
        </p:spPr>
        <p:txBody>
          <a:bodyPr/>
          <a:lstStyle/>
          <a:p>
            <a:r>
              <a:rPr lang="sv-SE" sz="3600" b="1" dirty="0"/>
              <a:t>1. Olle Adolphson</a:t>
            </a:r>
          </a:p>
          <a:p>
            <a:r>
              <a:rPr lang="sv-SE" sz="3600" b="1" dirty="0"/>
              <a:t>X. Evert Taube</a:t>
            </a:r>
          </a:p>
          <a:p>
            <a:r>
              <a:rPr lang="sv-SE" sz="3600" b="1" dirty="0"/>
              <a:t>2. Carl Anton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9506372-D25E-45FF-9259-FB2A75B8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610" y="1328168"/>
            <a:ext cx="5243025" cy="3210242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05947C12-1D86-477E-B904-E33B9FB23C57}"/>
              </a:ext>
            </a:extLst>
          </p:cNvPr>
          <p:cNvSpPr/>
          <p:nvPr/>
        </p:nvSpPr>
        <p:spPr>
          <a:xfrm>
            <a:off x="8901724" y="4488283"/>
            <a:ext cx="297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Foto: Ingvar Svensson/SvD/TT</a:t>
            </a:r>
          </a:p>
        </p:txBody>
      </p:sp>
    </p:spTree>
    <p:extLst>
      <p:ext uri="{BB962C8B-B14F-4D97-AF65-F5344CB8AC3E}">
        <p14:creationId xmlns:p14="http://schemas.microsoft.com/office/powerpoint/2010/main" val="53810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864000"/>
            <a:ext cx="5724369" cy="553998"/>
          </a:xfrm>
        </p:spPr>
        <p:txBody>
          <a:bodyPr/>
          <a:lstStyle/>
          <a:p>
            <a:r>
              <a:rPr lang="sv-SE" dirty="0"/>
              <a:t>Vem är författaren?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054064"/>
            <a:ext cx="4419200" cy="2270773"/>
          </a:xfrm>
        </p:spPr>
        <p:txBody>
          <a:bodyPr/>
          <a:lstStyle/>
          <a:p>
            <a:r>
              <a:rPr lang="sv-SE" sz="3600" b="1" dirty="0"/>
              <a:t>1. Annika Thor</a:t>
            </a:r>
          </a:p>
          <a:p>
            <a:r>
              <a:rPr lang="sv-SE" sz="3600" b="1" dirty="0"/>
              <a:t>X. Jan Lööf</a:t>
            </a:r>
          </a:p>
          <a:p>
            <a:r>
              <a:rPr lang="sv-SE" sz="3600" b="1" dirty="0"/>
              <a:t>2. Maria Gripe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C0EAABD-800F-4EAA-8914-AE8AD4A87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368" y="286924"/>
            <a:ext cx="2860432" cy="544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1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5232000" cy="2492990"/>
          </a:xfrm>
        </p:spPr>
        <p:txBody>
          <a:bodyPr/>
          <a:lstStyle/>
          <a:p>
            <a:r>
              <a:rPr lang="sv-SE" sz="3600" dirty="0"/>
              <a:t>Calvados är ett franskt äppelbrännvin från distriktet med samma namn. I vilken fransk provins ligger det?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557953"/>
            <a:ext cx="4317601" cy="2128683"/>
          </a:xfrm>
        </p:spPr>
        <p:txBody>
          <a:bodyPr/>
          <a:lstStyle/>
          <a:p>
            <a:r>
              <a:rPr lang="sv-SE" sz="3200" b="1" dirty="0"/>
              <a:t>1. Normandie</a:t>
            </a:r>
          </a:p>
          <a:p>
            <a:r>
              <a:rPr lang="sv-SE" sz="3200" b="1" dirty="0"/>
              <a:t>X. </a:t>
            </a:r>
            <a:r>
              <a:rPr lang="sv-SE" sz="3200" b="1" dirty="0" err="1"/>
              <a:t>Bourgogone</a:t>
            </a:r>
            <a:endParaRPr lang="sv-SE" sz="3200" b="1" dirty="0"/>
          </a:p>
          <a:p>
            <a:r>
              <a:rPr lang="sv-SE" sz="3200" b="1" dirty="0"/>
              <a:t>2. Bretagne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5C290D8-1318-4E48-95E1-A7CC9A63E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93" r="18472"/>
          <a:stretch/>
        </p:blipFill>
        <p:spPr>
          <a:xfrm>
            <a:off x="5920154" y="1188351"/>
            <a:ext cx="6149055" cy="3433943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7C496E4D-AF00-49A3-8C77-8A5F81AE6578}"/>
              </a:ext>
            </a:extLst>
          </p:cNvPr>
          <p:cNvSpPr/>
          <p:nvPr/>
        </p:nvSpPr>
        <p:spPr>
          <a:xfrm>
            <a:off x="10386644" y="4611528"/>
            <a:ext cx="17076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www.tastingtable.com</a:t>
            </a:r>
          </a:p>
        </p:txBody>
      </p:sp>
    </p:spTree>
    <p:extLst>
      <p:ext uri="{BB962C8B-B14F-4D97-AF65-F5344CB8AC3E}">
        <p14:creationId xmlns:p14="http://schemas.microsoft.com/office/powerpoint/2010/main" val="2072531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5689200" cy="2215991"/>
          </a:xfrm>
        </p:spPr>
        <p:txBody>
          <a:bodyPr/>
          <a:lstStyle/>
          <a:p>
            <a:r>
              <a:rPr lang="sv-SE" dirty="0"/>
              <a:t>Är det sant eller falskt att odlare </a:t>
            </a:r>
            <a:r>
              <a:rPr lang="sv-SE" u="sng" dirty="0"/>
              <a:t>vaxar äpplen </a:t>
            </a:r>
            <a:r>
              <a:rPr lang="sv-SE" dirty="0"/>
              <a:t>för att de ska hålla sig längre?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241432"/>
            <a:ext cx="11034924" cy="2054817"/>
          </a:xfrm>
        </p:spPr>
        <p:txBody>
          <a:bodyPr/>
          <a:lstStyle/>
          <a:p>
            <a:r>
              <a:rPr lang="sv-SE" sz="3200" b="1" dirty="0"/>
              <a:t>1. Sant, men vaxet är ofarligt att äta, enligt Livsmedelsverket</a:t>
            </a:r>
          </a:p>
          <a:p>
            <a:r>
              <a:rPr lang="sv-SE" sz="3200" b="1" dirty="0"/>
              <a:t>X. Sant, och vaxet bör tvättas bort, enligt Livsmedelsverket</a:t>
            </a:r>
          </a:p>
          <a:p>
            <a:r>
              <a:rPr lang="sv-SE" sz="3200" b="1" dirty="0"/>
              <a:t>2. Falskt, men vissa äpplen har en naturlig </a:t>
            </a:r>
            <a:r>
              <a:rPr lang="sv-SE" sz="3200" b="1" dirty="0" err="1"/>
              <a:t>vaxyta</a:t>
            </a:r>
            <a:endParaRPr lang="sv-SE" sz="3200" b="1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81C822D-822B-49EE-B920-79271356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647244"/>
            <a:ext cx="4554458" cy="259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43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821692" cy="1661993"/>
          </a:xfrm>
        </p:spPr>
        <p:txBody>
          <a:bodyPr/>
          <a:lstStyle/>
          <a:p>
            <a:r>
              <a:rPr lang="sv-SE" dirty="0"/>
              <a:t>Hur stor andel av de äpplen vi äter är </a:t>
            </a:r>
            <a:r>
              <a:rPr lang="sv-SE" u="sng" dirty="0"/>
              <a:t>odlade i Sverige</a:t>
            </a:r>
            <a:r>
              <a:rPr lang="sv-SE" dirty="0"/>
              <a:t>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2780890"/>
            <a:ext cx="4419200" cy="2270773"/>
          </a:xfrm>
        </p:spPr>
        <p:txBody>
          <a:bodyPr/>
          <a:lstStyle/>
          <a:p>
            <a:r>
              <a:rPr lang="sv-SE" sz="3600" b="1" dirty="0"/>
              <a:t>1. En tredjedel</a:t>
            </a:r>
          </a:p>
          <a:p>
            <a:r>
              <a:rPr lang="sv-SE" sz="3600" b="1" dirty="0"/>
              <a:t>X. En femtedel</a:t>
            </a:r>
          </a:p>
          <a:p>
            <a:r>
              <a:rPr lang="sv-SE" sz="3600" b="1" dirty="0"/>
              <a:t>2. En tiondel</a:t>
            </a:r>
          </a:p>
        </p:txBody>
      </p:sp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B7BA993A-A62C-4FC5-A25D-BF4C35FA8D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0" r="222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1287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79017-C1D2-4D67-BAC9-7F20B6114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547479"/>
            <a:ext cx="6720831" cy="1107996"/>
          </a:xfrm>
        </p:spPr>
        <p:txBody>
          <a:bodyPr/>
          <a:lstStyle/>
          <a:p>
            <a:r>
              <a:rPr lang="sv-SE" dirty="0"/>
              <a:t>Ingrid Marie, vem gav namn åt äpplet?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D27EC2-A88D-4BD8-92F9-722DF037B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1494704"/>
            <a:ext cx="6873232" cy="4424183"/>
          </a:xfrm>
        </p:spPr>
        <p:txBody>
          <a:bodyPr/>
          <a:lstStyle/>
          <a:p>
            <a:r>
              <a:rPr lang="sv-SE" sz="2800" b="1" dirty="0"/>
              <a:t>1. Modern till en greve som hittade trädet i Alnarps slottsträdgård 1902.</a:t>
            </a:r>
          </a:p>
          <a:p>
            <a:endParaRPr lang="sv-SE" sz="2800" b="1" dirty="0"/>
          </a:p>
          <a:p>
            <a:r>
              <a:rPr lang="sv-SE" sz="2800" b="1" dirty="0"/>
              <a:t>X. Hustrun till den trädgårdsmästare som ympade fram sorten i Kivik 1888.</a:t>
            </a:r>
          </a:p>
          <a:p>
            <a:endParaRPr lang="sv-SE" sz="2800" b="1" dirty="0"/>
          </a:p>
          <a:p>
            <a:r>
              <a:rPr lang="sv-SE" sz="2800" b="1" dirty="0"/>
              <a:t>2. Dottern till den lärare som hittade trädet på danska Fyn 1915.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7D7B02-0F7D-4ED5-A89C-570EBB2DD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241" y="519366"/>
            <a:ext cx="3926275" cy="294222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03667162-4D26-4601-A142-B8E868A44772}"/>
              </a:ext>
            </a:extLst>
          </p:cNvPr>
          <p:cNvSpPr/>
          <p:nvPr/>
        </p:nvSpPr>
        <p:spPr>
          <a:xfrm>
            <a:off x="10585621" y="3157089"/>
            <a:ext cx="11608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Bild</a:t>
            </a:r>
            <a:r>
              <a:rPr lang="sv-SE" sz="1400" b="1" dirty="0">
                <a:solidFill>
                  <a:schemeClr val="bg1"/>
                </a:solidFill>
              </a:rPr>
              <a:t>:</a:t>
            </a:r>
            <a:r>
              <a:rPr lang="sv-SE" sz="1400" dirty="0">
                <a:solidFill>
                  <a:schemeClr val="bg1"/>
                </a:solidFill>
              </a:rPr>
              <a:t> Martina</a:t>
            </a:r>
          </a:p>
        </p:txBody>
      </p:sp>
    </p:spTree>
    <p:extLst>
      <p:ext uri="{BB962C8B-B14F-4D97-AF65-F5344CB8AC3E}">
        <p14:creationId xmlns:p14="http://schemas.microsoft.com/office/powerpoint/2010/main" val="1429500656"/>
      </p:ext>
    </p:extLst>
  </p:cSld>
  <p:clrMapOvr>
    <a:masterClrMapping/>
  </p:clrMapOvr>
</p:sld>
</file>

<file path=ppt/theme/theme1.xml><?xml version="1.0" encoding="utf-8"?>
<a:theme xmlns:a="http://schemas.openxmlformats.org/drawingml/2006/main" name="VOF Pålsjö vit">
  <a:themeElements>
    <a:clrScheme name="VOF Pålsjö">
      <a:dk1>
        <a:srgbClr val="4D4D4D"/>
      </a:dk1>
      <a:lt1>
        <a:srgbClr val="FDFBDF"/>
      </a:lt1>
      <a:dk2>
        <a:srgbClr val="00843D"/>
      </a:dk2>
      <a:lt2>
        <a:srgbClr val="FEFFFF"/>
      </a:lt2>
      <a:accent1>
        <a:srgbClr val="1B365D"/>
      </a:accent1>
      <a:accent2>
        <a:srgbClr val="00BFB3"/>
      </a:accent2>
      <a:accent3>
        <a:srgbClr val="D4EB8E"/>
      </a:accent3>
      <a:accent4>
        <a:srgbClr val="C5B9AC"/>
      </a:accent4>
      <a:accent5>
        <a:srgbClr val="F0B323"/>
      </a:accent5>
      <a:accent6>
        <a:srgbClr val="FABBCB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BB34DCE7-6CE6-4E4D-8EA7-CE4AFDC6E2A4}" vid="{1F31C732-271F-497C-BA22-20FE5729A237}"/>
    </a:ext>
  </a:extLst>
</a:theme>
</file>

<file path=ppt/theme/theme2.xml><?xml version="1.0" encoding="utf-8"?>
<a:theme xmlns:a="http://schemas.openxmlformats.org/drawingml/2006/main" name="VOF Pålsjö ljus">
  <a:themeElements>
    <a:clrScheme name="VOF Pålsjö">
      <a:dk1>
        <a:srgbClr val="4D4D4D"/>
      </a:dk1>
      <a:lt1>
        <a:srgbClr val="FDFBDF"/>
      </a:lt1>
      <a:dk2>
        <a:srgbClr val="00843D"/>
      </a:dk2>
      <a:lt2>
        <a:srgbClr val="FEFFFF"/>
      </a:lt2>
      <a:accent1>
        <a:srgbClr val="1B365D"/>
      </a:accent1>
      <a:accent2>
        <a:srgbClr val="00BFB3"/>
      </a:accent2>
      <a:accent3>
        <a:srgbClr val="D4EB8E"/>
      </a:accent3>
      <a:accent4>
        <a:srgbClr val="C5B9AC"/>
      </a:accent4>
      <a:accent5>
        <a:srgbClr val="F0B323"/>
      </a:accent5>
      <a:accent6>
        <a:srgbClr val="FABBCB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BB34DCE7-6CE6-4E4D-8EA7-CE4AFDC6E2A4}" vid="{D01A79D1-78B2-47DB-9481-ABFB441C2DC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vof-pasjo (1)</Template>
  <TotalTime>83</TotalTime>
  <Words>1105</Words>
  <Application>Microsoft Office PowerPoint</Application>
  <PresentationFormat>Bredbild</PresentationFormat>
  <Paragraphs>147</Paragraphs>
  <Slides>13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Arial</vt:lpstr>
      <vt:lpstr>Calibri</vt:lpstr>
      <vt:lpstr>Helsingborg Sans Bold</vt:lpstr>
      <vt:lpstr>Roboto Light</vt:lpstr>
      <vt:lpstr>VOF Pålsjö vit</vt:lpstr>
      <vt:lpstr>VOF Pålsjö ljus</vt:lpstr>
      <vt:lpstr>Vad kan du om äpplet?</vt:lpstr>
      <vt:lpstr>Vad kallas en expert på trädfrukter som äpplen och päron?</vt:lpstr>
      <vt:lpstr>Hur många äpplen brukar det gå åt till den stora äppeltavlan på Äppelmarknaden i Kivik?</vt:lpstr>
      <vt:lpstr>Vilket av följande alternativ är inte namnet på ett äpple?</vt:lpstr>
      <vt:lpstr>Vilken artist spelade först in ”Gröna små äpplen” på svenska 1969, efter Bobby Russels originalsång ”Little green apples”?</vt:lpstr>
      <vt:lpstr>Det är skillnad på äpplen och äpplen. Vilken av följande tre äppelsorter är mindre lämplig att användas i äppelpaj?</vt:lpstr>
      <vt:lpstr>Hur många invånare har ”Det stora äpplet”, dvs New York City?</vt:lpstr>
      <vt:lpstr>Vem skrev ledmotivet till filmen ”Äppelkriget”?</vt:lpstr>
      <vt:lpstr>Vem är författaren?</vt:lpstr>
      <vt:lpstr>Calvados är ett franskt äppelbrännvin från distriktet med samma namn. I vilken fransk provins ligger det?</vt:lpstr>
      <vt:lpstr>Är det sant eller falskt att odlare vaxar äpplen för att de ska hålla sig längre?</vt:lpstr>
      <vt:lpstr>Hur stor andel av de äpplen vi äter är odlade i Sverige?</vt:lpstr>
      <vt:lpstr>Ingrid Marie, vem gav namn åt äpplet?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Börjesson Josefine - VOF</dc:creator>
  <cp:lastModifiedBy>Börjesson Josefine - VOF</cp:lastModifiedBy>
  <cp:revision>12</cp:revision>
  <dcterms:created xsi:type="dcterms:W3CDTF">2023-09-20T07:38:56Z</dcterms:created>
  <dcterms:modified xsi:type="dcterms:W3CDTF">2023-09-20T09:04:24Z</dcterms:modified>
</cp:coreProperties>
</file>