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63" r:id="rId5"/>
    <p:sldId id="258" r:id="rId6"/>
    <p:sldId id="259" r:id="rId7"/>
    <p:sldId id="260" r:id="rId8"/>
    <p:sldId id="261" r:id="rId9"/>
    <p:sldId id="262" r:id="rId1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6395" autoAdjust="0"/>
  </p:normalViewPr>
  <p:slideViewPr>
    <p:cSldViewPr snapToGrid="0">
      <p:cViewPr varScale="1">
        <p:scale>
          <a:sx n="100" d="100"/>
          <a:sy n="100" d="100"/>
        </p:scale>
        <p:origin x="78" y="6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FE8A90-9452-4E5A-A06C-A9D2B29DBF26}" type="datetimeFigureOut">
              <a:rPr lang="sv-SE" smtClean="0"/>
              <a:t>2021-07-13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A76E78-9508-407B-B170-B8263647149F}" type="slidenum">
              <a:rPr lang="sv-SE" smtClean="0"/>
              <a:t>‹#›</a:t>
            </a:fld>
            <a:endParaRPr lang="sv-SE"/>
          </a:p>
        </p:txBody>
      </p:sp>
    </p:spTree>
    <p:extLst>
      <p:ext uri="{BB962C8B-B14F-4D97-AF65-F5344CB8AC3E}">
        <p14:creationId xmlns:p14="http://schemas.microsoft.com/office/powerpoint/2010/main" val="2548159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a:t>
            </a:fld>
            <a:endParaRPr lang="en-US"/>
          </a:p>
        </p:txBody>
      </p:sp>
    </p:spTree>
    <p:extLst>
      <p:ext uri="{BB962C8B-B14F-4D97-AF65-F5344CB8AC3E}">
        <p14:creationId xmlns:p14="http://schemas.microsoft.com/office/powerpoint/2010/main" val="514240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dirty="0" smtClean="0"/>
              <a:t>Visste</a:t>
            </a:r>
            <a:r>
              <a:rPr lang="sv-SE" baseline="0" dirty="0" smtClean="0"/>
              <a:t> du att huden innehåller miljontals svettkörtlar som kan hålla kroppstemperaturen på en normal nivå. Den är även ett hem till massor av immunceller som försvarar kroppen mot bakterier och virus.</a:t>
            </a:r>
          </a:p>
          <a:p>
            <a:pPr marL="0" marR="0" lvl="0" indent="0" algn="l" defTabSz="457200" rtl="0" eaLnBrk="1" fontAlgn="auto" latinLnBrk="0" hangingPunct="1">
              <a:lnSpc>
                <a:spcPct val="100000"/>
              </a:lnSpc>
              <a:spcBef>
                <a:spcPts val="0"/>
              </a:spcBef>
              <a:spcAft>
                <a:spcPts val="0"/>
              </a:spcAft>
              <a:buClrTx/>
              <a:buSzTx/>
              <a:buFontTx/>
              <a:buNone/>
              <a:tabLst/>
              <a:defRPr/>
            </a:pPr>
            <a:r>
              <a:rPr lang="sv-SE" baseline="0" dirty="0" smtClean="0"/>
              <a:t>Huden lagrar också fett och vätska och hindrar kroppen från att torka ut. Huden gör sitt bästa för att försvara oss från UV-strålarna, men behöver ibland hjälp med solskydd eller kläder.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sv-SE" baseline="0" dirty="0" smtClean="0"/>
              <a:t>D-vitamin ligger inaktivt på huden och bara väntar på att bli aktiverat av solens UV-strålar. Det är ju samtidigt ett problem eftersom mycket tid i solen gör att risken att drabbas av hudcancer ökar.</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sv-SE"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sv-SE"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sv-SE"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sv-SE"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sv-SE" dirty="0" smtClean="0"/>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a:t>
            </a:fld>
            <a:endParaRPr lang="en-US"/>
          </a:p>
        </p:txBody>
      </p:sp>
    </p:spTree>
    <p:extLst>
      <p:ext uri="{BB962C8B-B14F-4D97-AF65-F5344CB8AC3E}">
        <p14:creationId xmlns:p14="http://schemas.microsoft.com/office/powerpoint/2010/main" val="3663961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sz="1000" b="1" dirty="0" smtClean="0"/>
              <a:t>Överhuden: </a:t>
            </a:r>
            <a:r>
              <a:rPr lang="sv-SE" sz="1000" dirty="0" smtClean="0"/>
              <a:t>har flera olika lager av platta celler. Överhuden saknar blodkärl.</a:t>
            </a:r>
          </a:p>
          <a:p>
            <a:r>
              <a:rPr lang="sv-SE" sz="1000" dirty="0" smtClean="0"/>
              <a:t>Det yttersta lagret är ett skyddande dött hornlager. Överhuden är tunnast på ögonlocken</a:t>
            </a:r>
            <a:r>
              <a:rPr lang="sv-SE" sz="1000" baseline="0" dirty="0" smtClean="0"/>
              <a:t> ca 0.05 mm men på hälarna kan den vara över 1 mm.</a:t>
            </a:r>
            <a:endParaRPr lang="sv-SE" sz="1000" dirty="0" smtClean="0"/>
          </a:p>
          <a:p>
            <a:endParaRPr lang="sv-SE" sz="1000" dirty="0" smtClean="0"/>
          </a:p>
          <a:p>
            <a:pPr marL="0" indent="0">
              <a:buFont typeface="Arial" panose="020B0604020202020204" pitchFamily="34" charset="0"/>
              <a:buNone/>
            </a:pPr>
            <a:r>
              <a:rPr lang="sv-SE" sz="1000" b="1" dirty="0" smtClean="0"/>
              <a:t>Läderhuden:</a:t>
            </a:r>
            <a:r>
              <a:rPr lang="sv-SE" sz="1000" dirty="0" smtClean="0"/>
              <a:t> är gjord av bindväv och den har många blodkärl som deltar i kroppens värmereglering. Den är tjockast på ryggen. Läderhuden är både stark och elastisk, men med åldern minskar elasticiteten och huden blir rynkig och mer slapp.</a:t>
            </a:r>
          </a:p>
          <a:p>
            <a:pPr marL="0" indent="0">
              <a:buFont typeface="Arial" panose="020B0604020202020204" pitchFamily="34" charset="0"/>
              <a:buNone/>
            </a:pPr>
            <a:endParaRPr lang="sv-SE" sz="1000" dirty="0" smtClean="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000" b="1" dirty="0" smtClean="0"/>
              <a:t>Underhuden:</a:t>
            </a:r>
            <a:r>
              <a:rPr lang="sv-SE" sz="1000" dirty="0" smtClean="0"/>
              <a:t> är olika tjock på olika ställen på kroppen och är gjord av fettväv. Fettvävnaden är en del av kroppens näringsreserv, är en effektiv att</a:t>
            </a:r>
            <a:r>
              <a:rPr lang="sv-SE" sz="1000" baseline="0" dirty="0" smtClean="0"/>
              <a:t> hålla värmen</a:t>
            </a:r>
            <a:r>
              <a:rPr lang="sv-SE" sz="1000" dirty="0" smtClean="0"/>
              <a:t> och skyddar mot skador. På en mager</a:t>
            </a:r>
            <a:r>
              <a:rPr lang="sv-SE" sz="1000" baseline="0" dirty="0" smtClean="0"/>
              <a:t> person kan underhuden vara mellan 2-10 mm tjock medan en person som har mycket fett kan underhuden vara 10 cm tjock.</a:t>
            </a:r>
            <a:endParaRPr lang="sv-SE" sz="1000" dirty="0" smtClean="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000" dirty="0" smtClean="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000" dirty="0" smtClean="0"/>
              <a:t>Tusentals gånger per dag så sliter man på och sträcker på huden men den går ändå inte sönder. Det är för att det hela tiden fylls på med nytt </a:t>
            </a:r>
            <a:r>
              <a:rPr lang="sv-SE" sz="1000" dirty="0" err="1" smtClean="0"/>
              <a:t>kretinet</a:t>
            </a:r>
            <a:r>
              <a:rPr lang="sv-SE" sz="1000" dirty="0" smtClean="0"/>
              <a:t>, ett protein som är väldigt starkt.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000" dirty="0" smtClean="0"/>
              <a:t>Keratinet bildas långt ner i huden och vandrar sedan långsamt uppåt</a:t>
            </a:r>
            <a:r>
              <a:rPr lang="sv-SE" sz="1000" baseline="0" dirty="0" smtClean="0"/>
              <a:t> under sitt månadslånga liv, där det slutar som hudens yttre skydd innan det flagnar av och lossnar.</a:t>
            </a:r>
            <a:endParaRPr lang="sv-SE" sz="1000" dirty="0" smtClean="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000" dirty="0" smtClean="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000" dirty="0" smtClean="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dirty="0" smtClean="0"/>
          </a:p>
          <a:p>
            <a:pPr marL="285750" indent="-285750">
              <a:buFont typeface="Arial" panose="020B0604020202020204" pitchFamily="34" charset="0"/>
              <a:buChar char="•"/>
            </a:pPr>
            <a:endParaRPr lang="sv-SE" dirty="0" smtClean="0"/>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5</a:t>
            </a:fld>
            <a:endParaRPr lang="en-US"/>
          </a:p>
        </p:txBody>
      </p:sp>
    </p:spTree>
    <p:extLst>
      <p:ext uri="{BB962C8B-B14F-4D97-AF65-F5344CB8AC3E}">
        <p14:creationId xmlns:p14="http://schemas.microsoft.com/office/powerpoint/2010/main" val="1151633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smtClean="0"/>
              <a:t>Klicka här för att ändra format</a:t>
            </a:r>
            <a:endParaRPr lang="sv-SE"/>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a:p>
        </p:txBody>
      </p:sp>
      <p:sp>
        <p:nvSpPr>
          <p:cNvPr id="4" name="Platshållare för datum 3"/>
          <p:cNvSpPr>
            <a:spLocks noGrp="1"/>
          </p:cNvSpPr>
          <p:nvPr>
            <p:ph type="dt" sz="half" idx="10"/>
          </p:nvPr>
        </p:nvSpPr>
        <p:spPr/>
        <p:txBody>
          <a:bodyPr/>
          <a:lstStyle/>
          <a:p>
            <a:fld id="{05CE56B4-4605-44A9-93FA-91959A825412}" type="datetimeFigureOut">
              <a:rPr lang="sv-SE" smtClean="0"/>
              <a:t>2021-07-13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6297142-E5CD-4EB5-A9D4-1C5400FA5DCB}" type="slidenum">
              <a:rPr lang="sv-SE" smtClean="0"/>
              <a:t>‹#›</a:t>
            </a:fld>
            <a:endParaRPr lang="sv-SE"/>
          </a:p>
        </p:txBody>
      </p:sp>
    </p:spTree>
    <p:extLst>
      <p:ext uri="{BB962C8B-B14F-4D97-AF65-F5344CB8AC3E}">
        <p14:creationId xmlns:p14="http://schemas.microsoft.com/office/powerpoint/2010/main" val="920389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05CE56B4-4605-44A9-93FA-91959A825412}" type="datetimeFigureOut">
              <a:rPr lang="sv-SE" smtClean="0"/>
              <a:t>2021-07-13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6297142-E5CD-4EB5-A9D4-1C5400FA5DCB}" type="slidenum">
              <a:rPr lang="sv-SE" smtClean="0"/>
              <a:t>‹#›</a:t>
            </a:fld>
            <a:endParaRPr lang="sv-SE"/>
          </a:p>
        </p:txBody>
      </p:sp>
    </p:spTree>
    <p:extLst>
      <p:ext uri="{BB962C8B-B14F-4D97-AF65-F5344CB8AC3E}">
        <p14:creationId xmlns:p14="http://schemas.microsoft.com/office/powerpoint/2010/main" val="1884248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smtClean="0"/>
              <a:t>Klicka här för att ändra format</a:t>
            </a:r>
            <a:endParaRPr lang="sv-SE"/>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Redigera format för bakgrundstext</a:t>
            </a:r>
          </a:p>
        </p:txBody>
      </p:sp>
      <p:sp>
        <p:nvSpPr>
          <p:cNvPr id="4" name="Platshållare för datum 3"/>
          <p:cNvSpPr>
            <a:spLocks noGrp="1"/>
          </p:cNvSpPr>
          <p:nvPr>
            <p:ph type="dt" sz="half" idx="10"/>
          </p:nvPr>
        </p:nvSpPr>
        <p:spPr/>
        <p:txBody>
          <a:bodyPr/>
          <a:lstStyle/>
          <a:p>
            <a:fld id="{05CE56B4-4605-44A9-93FA-91959A825412}" type="datetimeFigureOut">
              <a:rPr lang="sv-SE" smtClean="0"/>
              <a:t>2021-07-13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6297142-E5CD-4EB5-A9D4-1C5400FA5DCB}" type="slidenum">
              <a:rPr lang="sv-SE" smtClean="0"/>
              <a:t>‹#›</a:t>
            </a:fld>
            <a:endParaRPr lang="sv-SE"/>
          </a:p>
        </p:txBody>
      </p:sp>
    </p:spTree>
    <p:extLst>
      <p:ext uri="{BB962C8B-B14F-4D97-AF65-F5344CB8AC3E}">
        <p14:creationId xmlns:p14="http://schemas.microsoft.com/office/powerpoint/2010/main" val="3989645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838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6172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05CE56B4-4605-44A9-93FA-91959A825412}" type="datetimeFigureOut">
              <a:rPr lang="sv-SE" smtClean="0"/>
              <a:t>2021-07-13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6297142-E5CD-4EB5-A9D4-1C5400FA5DCB}" type="slidenum">
              <a:rPr lang="sv-SE" smtClean="0"/>
              <a:t>‹#›</a:t>
            </a:fld>
            <a:endParaRPr lang="sv-SE"/>
          </a:p>
        </p:txBody>
      </p:sp>
    </p:spTree>
    <p:extLst>
      <p:ext uri="{BB962C8B-B14F-4D97-AF65-F5344CB8AC3E}">
        <p14:creationId xmlns:p14="http://schemas.microsoft.com/office/powerpoint/2010/main" val="2004887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smtClean="0"/>
              <a:t>Klicka här för att ändra format</a:t>
            </a:r>
            <a:endParaRPr lang="sv-SE"/>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05CE56B4-4605-44A9-93FA-91959A825412}" type="datetimeFigureOut">
              <a:rPr lang="sv-SE" smtClean="0"/>
              <a:t>2021-07-13</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26297142-E5CD-4EB5-A9D4-1C5400FA5DCB}" type="slidenum">
              <a:rPr lang="sv-SE" smtClean="0"/>
              <a:t>‹#›</a:t>
            </a:fld>
            <a:endParaRPr lang="sv-SE"/>
          </a:p>
        </p:txBody>
      </p:sp>
    </p:spTree>
    <p:extLst>
      <p:ext uri="{BB962C8B-B14F-4D97-AF65-F5344CB8AC3E}">
        <p14:creationId xmlns:p14="http://schemas.microsoft.com/office/powerpoint/2010/main" val="986017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05CE56B4-4605-44A9-93FA-91959A825412}" type="datetimeFigureOut">
              <a:rPr lang="sv-SE" smtClean="0"/>
              <a:t>2021-07-13</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26297142-E5CD-4EB5-A9D4-1C5400FA5DCB}" type="slidenum">
              <a:rPr lang="sv-SE" smtClean="0"/>
              <a:t>‹#›</a:t>
            </a:fld>
            <a:endParaRPr lang="sv-SE"/>
          </a:p>
        </p:txBody>
      </p:sp>
    </p:spTree>
    <p:extLst>
      <p:ext uri="{BB962C8B-B14F-4D97-AF65-F5344CB8AC3E}">
        <p14:creationId xmlns:p14="http://schemas.microsoft.com/office/powerpoint/2010/main" val="2843296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05CE56B4-4605-44A9-93FA-91959A825412}" type="datetimeFigureOut">
              <a:rPr lang="sv-SE" smtClean="0"/>
              <a:t>2021-07-13</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6297142-E5CD-4EB5-A9D4-1C5400FA5DCB}" type="slidenum">
              <a:rPr lang="sv-SE" smtClean="0"/>
              <a:t>‹#›</a:t>
            </a:fld>
            <a:endParaRPr lang="sv-SE"/>
          </a:p>
        </p:txBody>
      </p:sp>
    </p:spTree>
    <p:extLst>
      <p:ext uri="{BB962C8B-B14F-4D97-AF65-F5344CB8AC3E}">
        <p14:creationId xmlns:p14="http://schemas.microsoft.com/office/powerpoint/2010/main" val="6180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05CE56B4-4605-44A9-93FA-91959A825412}" type="datetimeFigureOut">
              <a:rPr lang="sv-SE" smtClean="0"/>
              <a:t>2021-07-13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6297142-E5CD-4EB5-A9D4-1C5400FA5DCB}" type="slidenum">
              <a:rPr lang="sv-SE" smtClean="0"/>
              <a:t>‹#›</a:t>
            </a:fld>
            <a:endParaRPr lang="sv-SE"/>
          </a:p>
        </p:txBody>
      </p:sp>
    </p:spTree>
    <p:extLst>
      <p:ext uri="{BB962C8B-B14F-4D97-AF65-F5344CB8AC3E}">
        <p14:creationId xmlns:p14="http://schemas.microsoft.com/office/powerpoint/2010/main" val="1468300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05CE56B4-4605-44A9-93FA-91959A825412}" type="datetimeFigureOut">
              <a:rPr lang="sv-SE" smtClean="0"/>
              <a:t>2021-07-13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6297142-E5CD-4EB5-A9D4-1C5400FA5DCB}" type="slidenum">
              <a:rPr lang="sv-SE" smtClean="0"/>
              <a:t>‹#›</a:t>
            </a:fld>
            <a:endParaRPr lang="sv-SE"/>
          </a:p>
        </p:txBody>
      </p:sp>
    </p:spTree>
    <p:extLst>
      <p:ext uri="{BB962C8B-B14F-4D97-AF65-F5344CB8AC3E}">
        <p14:creationId xmlns:p14="http://schemas.microsoft.com/office/powerpoint/2010/main" val="2557963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05CE56B4-4605-44A9-93FA-91959A825412}" type="datetimeFigureOut">
              <a:rPr lang="sv-SE" smtClean="0"/>
              <a:t>2021-07-13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6297142-E5CD-4EB5-A9D4-1C5400FA5DCB}" type="slidenum">
              <a:rPr lang="sv-SE" smtClean="0"/>
              <a:t>‹#›</a:t>
            </a:fld>
            <a:endParaRPr lang="sv-SE"/>
          </a:p>
        </p:txBody>
      </p:sp>
    </p:spTree>
    <p:extLst>
      <p:ext uri="{BB962C8B-B14F-4D97-AF65-F5344CB8AC3E}">
        <p14:creationId xmlns:p14="http://schemas.microsoft.com/office/powerpoint/2010/main" val="376486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05CE56B4-4605-44A9-93FA-91959A825412}" type="datetimeFigureOut">
              <a:rPr lang="sv-SE" smtClean="0"/>
              <a:t>2021-07-13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6297142-E5CD-4EB5-A9D4-1C5400FA5DCB}" type="slidenum">
              <a:rPr lang="sv-SE" smtClean="0"/>
              <a:t>‹#›</a:t>
            </a:fld>
            <a:endParaRPr lang="sv-SE"/>
          </a:p>
        </p:txBody>
      </p:sp>
    </p:spTree>
    <p:extLst>
      <p:ext uri="{BB962C8B-B14F-4D97-AF65-F5344CB8AC3E}">
        <p14:creationId xmlns:p14="http://schemas.microsoft.com/office/powerpoint/2010/main" val="223436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örsta sida med grön bakgrund">
    <p:bg>
      <p:bgPr>
        <a:solidFill>
          <a:srgbClr val="65AE1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1" y="1122364"/>
            <a:ext cx="9341908" cy="2219324"/>
          </a:xfrm>
          <a:prstGeom prst="rect">
            <a:avLst/>
          </a:prstGeom>
        </p:spPr>
        <p:txBody>
          <a:bodyPr anchor="b">
            <a:normAutofit/>
          </a:bodyPr>
          <a:lstStyle>
            <a:lvl1pPr algn="l">
              <a:defRPr sz="4800" b="1">
                <a:solidFill>
                  <a:srgbClr val="FFFFFF"/>
                </a:solidFill>
                <a:latin typeface="Arial" panose="020B0604020202020204" pitchFamily="34" charset="0"/>
                <a:cs typeface="Arial" panose="020B0604020202020204" pitchFamily="34" charset="0"/>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484781" y="3476626"/>
            <a:ext cx="9341908" cy="1781175"/>
          </a:xfrm>
          <a:prstGeom prst="rect">
            <a:avLst/>
          </a:prstGeom>
        </p:spPr>
        <p:txBody>
          <a:bodyPr>
            <a:normAutofit/>
          </a:bodyPr>
          <a:lstStyle>
            <a:lvl1pPr marL="0" indent="0" algn="l">
              <a:buNone/>
              <a:defRPr sz="2000">
                <a:solidFill>
                  <a:srgbClr val="FFFFFF"/>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pic>
        <p:nvPicPr>
          <p:cNvPr id="11" name="Bildobjekt 10" descr="HBG_logo_liggande_VI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5950" y="233335"/>
            <a:ext cx="1861185" cy="536158"/>
          </a:xfrm>
          <a:prstGeom prst="rect">
            <a:avLst/>
          </a:prstGeom>
        </p:spPr>
      </p:pic>
      <p:sp>
        <p:nvSpPr>
          <p:cNvPr id="12" name="TextBox 14"/>
          <p:cNvSpPr txBox="1"/>
          <p:nvPr userDrawn="1"/>
        </p:nvSpPr>
        <p:spPr>
          <a:xfrm>
            <a:off x="1113585" y="629803"/>
            <a:ext cx="3960440" cy="337446"/>
          </a:xfrm>
          <a:prstGeom prst="rect">
            <a:avLst/>
          </a:prstGeom>
          <a:noFill/>
        </p:spPr>
        <p:txBody>
          <a:bodyPr wrap="none" lIns="0" tIns="0" rIns="0" bIns="0" rtlCol="0" anchor="t" anchorCtr="0">
            <a:noAutofit/>
          </a:bodyPr>
          <a:lstStyle/>
          <a:p>
            <a:pPr>
              <a:lnSpc>
                <a:spcPts val="1500"/>
              </a:lnSpc>
            </a:pPr>
            <a:r>
              <a:rPr lang="sv-SE" sz="1050" b="1" i="0" u="none" kern="100" cap="none" spc="0" baseline="0" noProof="0" dirty="0" smtClean="0">
                <a:solidFill>
                  <a:schemeClr val="bg1"/>
                </a:solidFill>
                <a:latin typeface="Arial"/>
                <a:cs typeface="Arial"/>
              </a:rPr>
              <a:t>Vård- och omsorgsförvaltningen</a:t>
            </a:r>
            <a:endParaRPr lang="sv-SE" sz="900" b="1" i="0" u="none" kern="100" cap="none" spc="0" baseline="0" noProof="0" dirty="0">
              <a:solidFill>
                <a:schemeClr val="bg1"/>
              </a:solidFill>
              <a:latin typeface="Arial"/>
              <a:cs typeface="Arial"/>
            </a:endParaRPr>
          </a:p>
        </p:txBody>
      </p:sp>
    </p:spTree>
    <p:extLst>
      <p:ext uri="{BB962C8B-B14F-4D97-AF65-F5344CB8AC3E}">
        <p14:creationId xmlns:p14="http://schemas.microsoft.com/office/powerpoint/2010/main" val="18289708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Rubrik och brödtext - Grön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11062479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CE56B4-4605-44A9-93FA-91959A825412}" type="datetimeFigureOut">
              <a:rPr lang="sv-SE" smtClean="0"/>
              <a:t>2021-07-13</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297142-E5CD-4EB5-A9D4-1C5400FA5DCB}" type="slidenum">
              <a:rPr lang="sv-SE" smtClean="0"/>
              <a:t>‹#›</a:t>
            </a:fld>
            <a:endParaRPr lang="sv-SE"/>
          </a:p>
        </p:txBody>
      </p:sp>
    </p:spTree>
    <p:extLst>
      <p:ext uri="{BB962C8B-B14F-4D97-AF65-F5344CB8AC3E}">
        <p14:creationId xmlns:p14="http://schemas.microsoft.com/office/powerpoint/2010/main" val="2973758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a:xfrm>
            <a:off x="1095555" y="891010"/>
            <a:ext cx="10590449" cy="1466600"/>
          </a:xfrm>
        </p:spPr>
        <p:txBody>
          <a:bodyPr/>
          <a:lstStyle/>
          <a:p>
            <a:r>
              <a:rPr lang="sv-SE" dirty="0" smtClean="0"/>
              <a:t>Sår och såromvårdnad kapitel 1</a:t>
            </a:r>
            <a:endParaRPr lang="sv-SE" dirty="0"/>
          </a:p>
        </p:txBody>
      </p:sp>
      <p:pic>
        <p:nvPicPr>
          <p:cNvPr id="8" name="Bildobjekt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71365" y="2580875"/>
            <a:ext cx="3240360" cy="2277751"/>
          </a:xfrm>
          <a:prstGeom prst="rect">
            <a:avLst/>
          </a:prstGeom>
        </p:spPr>
      </p:pic>
      <p:pic>
        <p:nvPicPr>
          <p:cNvPr id="9" name="Bildobjekt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3765" y="2580874"/>
            <a:ext cx="2878057" cy="2277750"/>
          </a:xfrm>
          <a:prstGeom prst="rect">
            <a:avLst/>
          </a:prstGeom>
        </p:spPr>
      </p:pic>
    </p:spTree>
    <p:extLst>
      <p:ext uri="{BB962C8B-B14F-4D97-AF65-F5344CB8AC3E}">
        <p14:creationId xmlns:p14="http://schemas.microsoft.com/office/powerpoint/2010/main" val="2002658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62109" y="1600203"/>
            <a:ext cx="10034594" cy="4202113"/>
          </a:xfrm>
        </p:spPr>
        <p:txBody>
          <a:bodyPr>
            <a:normAutofit fontScale="85000" lnSpcReduction="20000"/>
          </a:bodyPr>
          <a:lstStyle/>
          <a:p>
            <a:pPr marL="0" indent="0">
              <a:buNone/>
            </a:pPr>
            <a:r>
              <a:rPr lang="sv-SE" sz="2300" dirty="0">
                <a:latin typeface="Arial" panose="020B0604020202020204" pitchFamily="34" charset="0"/>
                <a:cs typeface="Arial" panose="020B0604020202020204" pitchFamily="34" charset="0"/>
              </a:rPr>
              <a:t>till Helsingborgs stads sårutbildning. Vi kommer att gå igenom fakta om huden och </a:t>
            </a:r>
            <a:endParaRPr lang="sv-SE" sz="2300" dirty="0" smtClean="0">
              <a:latin typeface="Arial" panose="020B0604020202020204" pitchFamily="34" charset="0"/>
              <a:cs typeface="Arial" panose="020B0604020202020204" pitchFamily="34" charset="0"/>
            </a:endParaRPr>
          </a:p>
          <a:p>
            <a:pPr marL="0" indent="0">
              <a:buNone/>
            </a:pPr>
            <a:r>
              <a:rPr lang="sv-SE" sz="2300" dirty="0" smtClean="0">
                <a:latin typeface="Arial" panose="020B0604020202020204" pitchFamily="34" charset="0"/>
                <a:cs typeface="Arial" panose="020B0604020202020204" pitchFamily="34" charset="0"/>
              </a:rPr>
              <a:t>dess funktion, </a:t>
            </a:r>
            <a:r>
              <a:rPr lang="sv-SE" sz="2300" dirty="0">
                <a:latin typeface="Arial" panose="020B0604020202020204" pitchFamily="34" charset="0"/>
                <a:cs typeface="Arial" panose="020B0604020202020204" pitchFamily="34" charset="0"/>
              </a:rPr>
              <a:t>o</a:t>
            </a:r>
            <a:r>
              <a:rPr lang="sv-SE" sz="2300" dirty="0" smtClean="0">
                <a:latin typeface="Arial" panose="020B0604020202020204" pitchFamily="34" charset="0"/>
                <a:cs typeface="Arial" panose="020B0604020202020204" pitchFamily="34" charset="0"/>
              </a:rPr>
              <a:t>lika </a:t>
            </a:r>
            <a:r>
              <a:rPr lang="sv-SE" sz="2300" dirty="0">
                <a:latin typeface="Arial" panose="020B0604020202020204" pitchFamily="34" charset="0"/>
                <a:cs typeface="Arial" panose="020B0604020202020204" pitchFamily="34" charset="0"/>
              </a:rPr>
              <a:t>typer av sår, hur man </a:t>
            </a:r>
            <a:r>
              <a:rPr lang="sv-SE" sz="2300" dirty="0" smtClean="0">
                <a:latin typeface="Arial" panose="020B0604020202020204" pitchFamily="34" charset="0"/>
                <a:cs typeface="Arial" panose="020B0604020202020204" pitchFamily="34" charset="0"/>
              </a:rPr>
              <a:t>rengör sår </a:t>
            </a:r>
            <a:r>
              <a:rPr lang="sv-SE" sz="2300" dirty="0">
                <a:latin typeface="Arial" panose="020B0604020202020204" pitchFamily="34" charset="0"/>
                <a:cs typeface="Arial" panose="020B0604020202020204" pitchFamily="34" charset="0"/>
              </a:rPr>
              <a:t>och lindningsteknik</a:t>
            </a:r>
            <a:r>
              <a:rPr lang="sv-SE" sz="2300" dirty="0" smtClean="0">
                <a:latin typeface="Arial" panose="020B0604020202020204" pitchFamily="34" charset="0"/>
                <a:cs typeface="Arial" panose="020B0604020202020204" pitchFamily="34" charset="0"/>
              </a:rPr>
              <a:t>.</a:t>
            </a:r>
          </a:p>
          <a:p>
            <a:pPr marL="0" indent="0">
              <a:buNone/>
            </a:pPr>
            <a:endParaRPr lang="sv-SE" sz="2300" dirty="0">
              <a:latin typeface="Arial" panose="020B0604020202020204" pitchFamily="34" charset="0"/>
              <a:cs typeface="Arial" panose="020B0604020202020204" pitchFamily="34" charset="0"/>
            </a:endParaRPr>
          </a:p>
          <a:p>
            <a:pPr marL="0" indent="0">
              <a:buNone/>
            </a:pPr>
            <a:r>
              <a:rPr lang="sv-SE" sz="2300" dirty="0">
                <a:latin typeface="Arial" panose="020B0604020202020204" pitchFamily="34" charset="0"/>
                <a:cs typeface="Arial" panose="020B0604020202020204" pitchFamily="34" charset="0"/>
              </a:rPr>
              <a:t>Det finns kontrollfrågor </a:t>
            </a:r>
            <a:r>
              <a:rPr lang="sv-SE" sz="2300" dirty="0" smtClean="0">
                <a:latin typeface="Arial" panose="020B0604020202020204" pitchFamily="34" charset="0"/>
                <a:cs typeface="Arial" panose="020B0604020202020204" pitchFamily="34" charset="0"/>
              </a:rPr>
              <a:t>mellan vissa kapitel </a:t>
            </a:r>
            <a:r>
              <a:rPr lang="sv-SE" sz="2300" dirty="0">
                <a:latin typeface="Arial" panose="020B0604020202020204" pitchFamily="34" charset="0"/>
                <a:cs typeface="Arial" panose="020B0604020202020204" pitchFamily="34" charset="0"/>
              </a:rPr>
              <a:t>och i slutet </a:t>
            </a:r>
            <a:r>
              <a:rPr lang="sv-SE" sz="2300" dirty="0" smtClean="0">
                <a:latin typeface="Arial" panose="020B0604020202020204" pitchFamily="34" charset="0"/>
                <a:cs typeface="Arial" panose="020B0604020202020204" pitchFamily="34" charset="0"/>
              </a:rPr>
              <a:t>finns det </a:t>
            </a:r>
            <a:r>
              <a:rPr lang="sv-SE" sz="2300" dirty="0">
                <a:latin typeface="Arial" panose="020B0604020202020204" pitchFamily="34" charset="0"/>
                <a:cs typeface="Arial" panose="020B0604020202020204" pitchFamily="34" charset="0"/>
              </a:rPr>
              <a:t>10 frågor om sår</a:t>
            </a:r>
            <a:r>
              <a:rPr lang="sv-SE" sz="2300" dirty="0" smtClean="0">
                <a:latin typeface="Arial" panose="020B0604020202020204" pitchFamily="34" charset="0"/>
                <a:cs typeface="Arial" panose="020B0604020202020204" pitchFamily="34" charset="0"/>
              </a:rPr>
              <a:t>.</a:t>
            </a:r>
          </a:p>
          <a:p>
            <a:pPr marL="0" indent="0">
              <a:buNone/>
            </a:pPr>
            <a:r>
              <a:rPr lang="sv-SE" sz="2300" dirty="0" smtClean="0">
                <a:latin typeface="Arial" panose="020B0604020202020204" pitchFamily="34" charset="0"/>
                <a:cs typeface="Arial" panose="020B0604020202020204" pitchFamily="34" charset="0"/>
              </a:rPr>
              <a:t>Du </a:t>
            </a:r>
            <a:r>
              <a:rPr lang="sv-SE" sz="2300" dirty="0">
                <a:latin typeface="Arial" panose="020B0604020202020204" pitchFamily="34" charset="0"/>
                <a:cs typeface="Arial" panose="020B0604020202020204" pitchFamily="34" charset="0"/>
              </a:rPr>
              <a:t>måste ha alla rätt för att bli godkänd</a:t>
            </a:r>
            <a:r>
              <a:rPr lang="sv-SE" sz="2300" dirty="0" smtClean="0">
                <a:latin typeface="Arial" panose="020B0604020202020204" pitchFamily="34" charset="0"/>
                <a:cs typeface="Arial" panose="020B0604020202020204" pitchFamily="34" charset="0"/>
              </a:rPr>
              <a:t>. </a:t>
            </a:r>
          </a:p>
          <a:p>
            <a:pPr marL="0" indent="0">
              <a:buNone/>
            </a:pPr>
            <a:endParaRPr lang="sv-SE" sz="2300" dirty="0">
              <a:latin typeface="Arial" panose="020B0604020202020204" pitchFamily="34" charset="0"/>
              <a:cs typeface="Arial" panose="020B0604020202020204" pitchFamily="34" charset="0"/>
            </a:endParaRPr>
          </a:p>
          <a:p>
            <a:pPr marL="0" indent="0">
              <a:buNone/>
            </a:pPr>
            <a:r>
              <a:rPr lang="sv-SE" sz="2300" dirty="0" smtClean="0">
                <a:latin typeface="Arial" panose="020B0604020202020204" pitchFamily="34" charset="0"/>
                <a:cs typeface="Arial" panose="020B0604020202020204" pitchFamily="34" charset="0"/>
              </a:rPr>
              <a:t>Lycka </a:t>
            </a:r>
            <a:r>
              <a:rPr lang="sv-SE" sz="2300" dirty="0">
                <a:latin typeface="Arial" panose="020B0604020202020204" pitchFamily="34" charset="0"/>
                <a:cs typeface="Arial" panose="020B0604020202020204" pitchFamily="34" charset="0"/>
              </a:rPr>
              <a:t>till</a:t>
            </a:r>
            <a:r>
              <a:rPr lang="sv-SE" sz="2300" dirty="0" smtClean="0">
                <a:latin typeface="Arial" panose="020B0604020202020204" pitchFamily="34" charset="0"/>
                <a:cs typeface="Arial" panose="020B0604020202020204" pitchFamily="34" charset="0"/>
              </a:rPr>
              <a:t>!</a:t>
            </a:r>
          </a:p>
          <a:p>
            <a:pPr marL="0" indent="0">
              <a:buNone/>
            </a:pPr>
            <a:endParaRPr lang="sv-SE" sz="2800" b="1" dirty="0" smtClean="0">
              <a:latin typeface="Arial" panose="020B0604020202020204" pitchFamily="34" charset="0"/>
              <a:cs typeface="Arial" panose="020B0604020202020204" pitchFamily="34" charset="0"/>
            </a:endParaRPr>
          </a:p>
          <a:p>
            <a:pPr marL="0" indent="0">
              <a:buNone/>
            </a:pPr>
            <a:r>
              <a:rPr lang="sv-SE" sz="1400" b="1" dirty="0" smtClean="0">
                <a:latin typeface="Arial" panose="020B0604020202020204" pitchFamily="34" charset="0"/>
                <a:cs typeface="Arial" panose="020B0604020202020204" pitchFamily="34" charset="0"/>
              </a:rPr>
              <a:t>Sårutbildning </a:t>
            </a:r>
            <a:r>
              <a:rPr lang="sv-SE" sz="1400" b="1" dirty="0">
                <a:latin typeface="Arial" panose="020B0604020202020204" pitchFamily="34" charset="0"/>
                <a:cs typeface="Arial" panose="020B0604020202020204" pitchFamily="34" charset="0"/>
              </a:rPr>
              <a:t>för omvårdnadspersonal i Helsingborgs stad. Sammanställt av Delegeringshuset </a:t>
            </a:r>
            <a:r>
              <a:rPr lang="sv-SE" sz="1400" b="1" dirty="0" smtClean="0">
                <a:latin typeface="Arial" panose="020B0604020202020204" pitchFamily="34" charset="0"/>
                <a:cs typeface="Arial" panose="020B0604020202020204" pitchFamily="34" charset="0"/>
              </a:rPr>
              <a:t>2021</a:t>
            </a:r>
          </a:p>
          <a:p>
            <a:pPr marL="0" indent="0">
              <a:buNone/>
            </a:pPr>
            <a:endParaRPr lang="sv-SE" sz="1400" b="1" dirty="0" smtClean="0">
              <a:latin typeface="Arial" panose="020B0604020202020204" pitchFamily="34" charset="0"/>
              <a:cs typeface="Arial" panose="020B0604020202020204" pitchFamily="34" charset="0"/>
            </a:endParaRPr>
          </a:p>
          <a:p>
            <a:pPr marL="0" indent="0">
              <a:buNone/>
            </a:pPr>
            <a:endParaRPr lang="sv-SE" sz="1400" b="1" dirty="0">
              <a:latin typeface="Arial" panose="020B0604020202020204" pitchFamily="34" charset="0"/>
              <a:cs typeface="Arial" panose="020B0604020202020204" pitchFamily="34" charset="0"/>
            </a:endParaRPr>
          </a:p>
          <a:p>
            <a:pPr marL="0" indent="0" fontAlgn="ctr">
              <a:buNone/>
            </a:pPr>
            <a:r>
              <a:rPr lang="sv-SE" sz="1100" dirty="0">
                <a:latin typeface="Arial" panose="020B0604020202020204" pitchFamily="34" charset="0"/>
                <a:cs typeface="Arial" panose="020B0604020202020204" pitchFamily="34" charset="0"/>
              </a:rPr>
              <a:t>Dokumentägare: </a:t>
            </a:r>
            <a:r>
              <a:rPr lang="sv-SE" sz="1100" dirty="0" smtClean="0">
                <a:latin typeface="Arial" panose="020B0604020202020204" pitchFamily="34" charset="0"/>
                <a:cs typeface="Arial" panose="020B0604020202020204" pitchFamily="34" charset="0"/>
              </a:rPr>
              <a:t>Delegeringshuset</a:t>
            </a:r>
            <a:endParaRPr lang="sv-SE" sz="1100" dirty="0">
              <a:latin typeface="Arial" panose="020B0604020202020204" pitchFamily="34" charset="0"/>
              <a:cs typeface="Arial" panose="020B0604020202020204" pitchFamily="34" charset="0"/>
            </a:endParaRPr>
          </a:p>
          <a:p>
            <a:pPr marL="0" indent="0" fontAlgn="ctr">
              <a:buNone/>
            </a:pPr>
            <a:r>
              <a:rPr lang="sv-SE" sz="1100" dirty="0">
                <a:latin typeface="Arial" panose="020B0604020202020204" pitchFamily="34" charset="0"/>
                <a:cs typeface="Arial" panose="020B0604020202020204" pitchFamily="34" charset="0"/>
              </a:rPr>
              <a:t>Beslutad av: Medicinskt ansvarig sjuksköterska</a:t>
            </a:r>
          </a:p>
          <a:p>
            <a:pPr marL="0" indent="0" fontAlgn="ctr">
              <a:buNone/>
            </a:pPr>
            <a:r>
              <a:rPr lang="sv-SE" sz="1100" dirty="0">
                <a:latin typeface="Arial" panose="020B0604020202020204" pitchFamily="34" charset="0"/>
                <a:cs typeface="Arial" panose="020B0604020202020204" pitchFamily="34" charset="0"/>
              </a:rPr>
              <a:t>Gäller från </a:t>
            </a:r>
            <a:r>
              <a:rPr lang="sv-SE" sz="1100" dirty="0" smtClean="0">
                <a:latin typeface="Arial" panose="020B0604020202020204" pitchFamily="34" charset="0"/>
                <a:cs typeface="Arial" panose="020B0604020202020204" pitchFamily="34" charset="0"/>
              </a:rPr>
              <a:t>och </a:t>
            </a:r>
            <a:r>
              <a:rPr lang="sv-SE" sz="1100">
                <a:latin typeface="Arial" panose="020B0604020202020204" pitchFamily="34" charset="0"/>
                <a:cs typeface="Arial" panose="020B0604020202020204" pitchFamily="34" charset="0"/>
              </a:rPr>
              <a:t>med </a:t>
            </a:r>
            <a:r>
              <a:rPr lang="sv-SE" sz="1100" smtClean="0">
                <a:latin typeface="Arial" panose="020B0604020202020204" pitchFamily="34" charset="0"/>
                <a:cs typeface="Arial" panose="020B0604020202020204" pitchFamily="34" charset="0"/>
              </a:rPr>
              <a:t>2021-03-01</a:t>
            </a:r>
            <a:endParaRPr lang="sv-SE" sz="1100" dirty="0">
              <a:latin typeface="Arial" panose="020B0604020202020204" pitchFamily="34" charset="0"/>
              <a:cs typeface="Arial" panose="020B0604020202020204" pitchFamily="34" charset="0"/>
            </a:endParaRPr>
          </a:p>
          <a:p>
            <a:pPr marL="0" indent="0">
              <a:buNone/>
            </a:pPr>
            <a:endParaRPr lang="sv-SE" sz="1400" b="1" dirty="0" smtClean="0">
              <a:latin typeface="Arial" panose="020B0604020202020204" pitchFamily="34" charset="0"/>
              <a:cs typeface="Arial" panose="020B0604020202020204" pitchFamily="34" charset="0"/>
            </a:endParaRPr>
          </a:p>
          <a:p>
            <a:pPr marL="0" indent="0">
              <a:buNone/>
            </a:pPr>
            <a:endParaRPr lang="sv-SE" sz="1400" b="1" dirty="0">
              <a:latin typeface="Arial" panose="020B0604020202020204" pitchFamily="34" charset="0"/>
              <a:cs typeface="Arial" panose="020B0604020202020204" pitchFamily="34" charset="0"/>
            </a:endParaRPr>
          </a:p>
          <a:p>
            <a:pPr marL="0" indent="0">
              <a:buNone/>
            </a:pPr>
            <a:endParaRPr lang="sv-SE" sz="1400" b="1" dirty="0">
              <a:latin typeface="Arial" panose="020B0604020202020204" pitchFamily="34" charset="0"/>
              <a:cs typeface="Arial" panose="020B0604020202020204" pitchFamily="34" charset="0"/>
            </a:endParaRPr>
          </a:p>
          <a:p>
            <a:pPr marL="0" indent="0">
              <a:buNone/>
            </a:pPr>
            <a:endParaRPr lang="sv-SE" sz="2800" b="1" dirty="0">
              <a:latin typeface="Arial" panose="020B0604020202020204" pitchFamily="34" charset="0"/>
              <a:cs typeface="Arial" panose="020B0604020202020204" pitchFamily="34" charset="0"/>
            </a:endParaRPr>
          </a:p>
        </p:txBody>
      </p:sp>
      <p:sp>
        <p:nvSpPr>
          <p:cNvPr id="3" name="Rubrik 2"/>
          <p:cNvSpPr>
            <a:spLocks noGrp="1"/>
          </p:cNvSpPr>
          <p:nvPr>
            <p:ph type="title"/>
          </p:nvPr>
        </p:nvSpPr>
        <p:spPr>
          <a:xfrm>
            <a:off x="962108" y="148515"/>
            <a:ext cx="9333943" cy="1143000"/>
          </a:xfrm>
        </p:spPr>
        <p:txBody>
          <a:bodyPr>
            <a:normAutofit/>
          </a:bodyPr>
          <a:lstStyle/>
          <a:p>
            <a:r>
              <a:rPr lang="sv-SE" sz="6000" b="1" dirty="0" smtClean="0">
                <a:latin typeface="Arial" panose="020B0604020202020204" pitchFamily="34" charset="0"/>
                <a:cs typeface="Arial" panose="020B0604020202020204" pitchFamily="34" charset="0"/>
              </a:rPr>
              <a:t>Hej </a:t>
            </a:r>
            <a:r>
              <a:rPr lang="sv-SE" sz="6000" b="1" dirty="0">
                <a:latin typeface="Arial" panose="020B0604020202020204" pitchFamily="34" charset="0"/>
                <a:cs typeface="Arial" panose="020B0604020202020204" pitchFamily="34" charset="0"/>
              </a:rPr>
              <a:t>och v</a:t>
            </a:r>
            <a:r>
              <a:rPr lang="sv-SE" sz="6000" b="1" dirty="0" smtClean="0">
                <a:latin typeface="Arial" panose="020B0604020202020204" pitchFamily="34" charset="0"/>
                <a:cs typeface="Arial" panose="020B0604020202020204" pitchFamily="34" charset="0"/>
              </a:rPr>
              <a:t>älkommen </a:t>
            </a:r>
            <a:endParaRPr lang="sv-SE" sz="6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43741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innehåll 8"/>
          <p:cNvSpPr>
            <a:spLocks noGrp="1"/>
          </p:cNvSpPr>
          <p:nvPr>
            <p:ph idx="1"/>
          </p:nvPr>
        </p:nvSpPr>
        <p:spPr>
          <a:xfrm>
            <a:off x="946205" y="1600203"/>
            <a:ext cx="9931344" cy="4077028"/>
          </a:xfrm>
        </p:spPr>
        <p:txBody>
          <a:bodyPr/>
          <a:lstStyle/>
          <a:p>
            <a:endParaRPr lang="sv-SE" sz="2400" b="1" dirty="0">
              <a:latin typeface="Arial" panose="020B0604020202020204" pitchFamily="34" charset="0"/>
              <a:cs typeface="Arial" panose="020B0604020202020204" pitchFamily="34" charset="0"/>
            </a:endParaRPr>
          </a:p>
          <a:p>
            <a:pPr marL="0" indent="0">
              <a:buNone/>
            </a:pPr>
            <a:r>
              <a:rPr lang="sv-SE" sz="2400" b="1" dirty="0">
                <a:latin typeface="Arial" panose="020B0604020202020204" pitchFamily="34" charset="0"/>
                <a:cs typeface="Arial" panose="020B0604020202020204" pitchFamily="34" charset="0"/>
              </a:rPr>
              <a:t>Hudens </a:t>
            </a:r>
            <a:r>
              <a:rPr lang="sv-SE" sz="2400" b="1" dirty="0" smtClean="0">
                <a:latin typeface="Arial" panose="020B0604020202020204" pitchFamily="34" charset="0"/>
                <a:cs typeface="Arial" panose="020B0604020202020204" pitchFamily="34" charset="0"/>
              </a:rPr>
              <a:t>funktion är </a:t>
            </a:r>
            <a:r>
              <a:rPr lang="sv-SE" sz="2400" b="1" dirty="0">
                <a:latin typeface="Arial" panose="020B0604020202020204" pitchFamily="34" charset="0"/>
                <a:cs typeface="Arial" panose="020B0604020202020204" pitchFamily="34" charset="0"/>
              </a:rPr>
              <a:t>att skydda oss </a:t>
            </a:r>
            <a:r>
              <a:rPr lang="sv-SE" sz="2400" b="1" dirty="0" smtClean="0">
                <a:latin typeface="Arial" panose="020B0604020202020204" pitchFamily="34" charset="0"/>
                <a:cs typeface="Arial" panose="020B0604020202020204" pitchFamily="34" charset="0"/>
              </a:rPr>
              <a:t>från:</a:t>
            </a:r>
            <a:endParaRPr lang="sv-SE" b="1" dirty="0">
              <a:latin typeface="Arial" panose="020B0604020202020204" pitchFamily="34" charset="0"/>
              <a:cs typeface="Arial" panose="020B0604020202020204" pitchFamily="34" charset="0"/>
            </a:endParaRPr>
          </a:p>
          <a:p>
            <a:pPr marL="285750" indent="-285750"/>
            <a:r>
              <a:rPr lang="sv-SE" sz="2400" dirty="0" smtClean="0">
                <a:latin typeface="Arial" panose="020B0604020202020204" pitchFamily="34" charset="0"/>
                <a:cs typeface="Arial" panose="020B0604020202020204" pitchFamily="34" charset="0"/>
              </a:rPr>
              <a:t>Kyla</a:t>
            </a:r>
            <a:endParaRPr lang="sv-SE" sz="2400" dirty="0">
              <a:latin typeface="Arial" panose="020B0604020202020204" pitchFamily="34" charset="0"/>
              <a:cs typeface="Arial" panose="020B0604020202020204" pitchFamily="34" charset="0"/>
            </a:endParaRPr>
          </a:p>
          <a:p>
            <a:pPr marL="285750" indent="-285750"/>
            <a:r>
              <a:rPr lang="sv-SE" sz="2400" dirty="0">
                <a:latin typeface="Arial" panose="020B0604020202020204" pitchFamily="34" charset="0"/>
                <a:cs typeface="Arial" panose="020B0604020202020204" pitchFamily="34" charset="0"/>
              </a:rPr>
              <a:t>Värme</a:t>
            </a:r>
          </a:p>
          <a:p>
            <a:pPr marL="285750" indent="-285750"/>
            <a:r>
              <a:rPr lang="sv-SE" sz="2400" dirty="0" smtClean="0">
                <a:latin typeface="Arial" panose="020B0604020202020204" pitchFamily="34" charset="0"/>
                <a:cs typeface="Arial" panose="020B0604020202020204" pitchFamily="34" charset="0"/>
              </a:rPr>
              <a:t>Skador</a:t>
            </a:r>
          </a:p>
          <a:p>
            <a:pPr marL="285750" indent="-285750"/>
            <a:r>
              <a:rPr lang="sv-SE" sz="2400" dirty="0" smtClean="0">
                <a:latin typeface="Arial" panose="020B0604020202020204" pitchFamily="34" charset="0"/>
                <a:cs typeface="Arial" panose="020B0604020202020204" pitchFamily="34" charset="0"/>
              </a:rPr>
              <a:t>Bakterier/ Virus</a:t>
            </a:r>
            <a:endParaRPr lang="sv-SE" sz="2400" dirty="0">
              <a:latin typeface="Arial" panose="020B0604020202020204" pitchFamily="34" charset="0"/>
              <a:cs typeface="Arial" panose="020B0604020202020204" pitchFamily="34" charset="0"/>
            </a:endParaRPr>
          </a:p>
          <a:p>
            <a:endParaRPr lang="sv-SE" dirty="0">
              <a:latin typeface="Arial" panose="020B0604020202020204" pitchFamily="34" charset="0"/>
              <a:cs typeface="Arial" panose="020B0604020202020204" pitchFamily="34" charset="0"/>
            </a:endParaRPr>
          </a:p>
          <a:p>
            <a:pPr marL="0" indent="0">
              <a:buNone/>
            </a:pPr>
            <a:r>
              <a:rPr lang="sv-SE" b="1" dirty="0" smtClean="0">
                <a:latin typeface="Arial" panose="020B0604020202020204" pitchFamily="34" charset="0"/>
                <a:cs typeface="Arial" panose="020B0604020202020204" pitchFamily="34" charset="0"/>
              </a:rPr>
              <a:t>Huden kan även reglera</a:t>
            </a:r>
            <a:r>
              <a:rPr lang="sv-SE" b="1" dirty="0">
                <a:latin typeface="Arial" panose="020B0604020202020204" pitchFamily="34" charset="0"/>
                <a:cs typeface="Arial" panose="020B0604020202020204" pitchFamily="34" charset="0"/>
              </a:rPr>
              <a:t> </a:t>
            </a:r>
            <a:r>
              <a:rPr lang="sv-SE" b="1" dirty="0" smtClean="0">
                <a:latin typeface="Arial" panose="020B0604020202020204" pitchFamily="34" charset="0"/>
                <a:cs typeface="Arial" panose="020B0604020202020204" pitchFamily="34" charset="0"/>
              </a:rPr>
              <a:t>kroppstemperaturen.</a:t>
            </a:r>
            <a:endParaRPr lang="sv-SE" dirty="0">
              <a:latin typeface="Arial" panose="020B0604020202020204" pitchFamily="34" charset="0"/>
              <a:cs typeface="Arial" panose="020B0604020202020204" pitchFamily="34" charset="0"/>
            </a:endParaRPr>
          </a:p>
          <a:p>
            <a:endParaRPr lang="sv-SE" dirty="0">
              <a:latin typeface="Arial" panose="020B0604020202020204" pitchFamily="34" charset="0"/>
              <a:cs typeface="Arial" panose="020B0604020202020204" pitchFamily="34" charset="0"/>
            </a:endParaRPr>
          </a:p>
        </p:txBody>
      </p:sp>
      <p:sp>
        <p:nvSpPr>
          <p:cNvPr id="8" name="Rubrik 7"/>
          <p:cNvSpPr>
            <a:spLocks noGrp="1"/>
          </p:cNvSpPr>
          <p:nvPr>
            <p:ph type="title"/>
          </p:nvPr>
        </p:nvSpPr>
        <p:spPr>
          <a:xfrm>
            <a:off x="946205" y="274639"/>
            <a:ext cx="10646797" cy="1143000"/>
          </a:xfrm>
        </p:spPr>
        <p:txBody>
          <a:bodyPr>
            <a:normAutofit fontScale="90000"/>
          </a:bodyPr>
          <a:lstStyle/>
          <a:p>
            <a:r>
              <a:rPr lang="sv-SE" dirty="0" smtClean="0">
                <a:latin typeface="Arial" panose="020B0604020202020204" pitchFamily="34" charset="0"/>
                <a:cs typeface="Arial" panose="020B0604020202020204" pitchFamily="34" charset="0"/>
              </a:rPr>
              <a:t/>
            </a:r>
            <a:br>
              <a:rPr lang="sv-SE" dirty="0" smtClean="0">
                <a:latin typeface="Arial" panose="020B0604020202020204" pitchFamily="34" charset="0"/>
                <a:cs typeface="Arial" panose="020B0604020202020204" pitchFamily="34" charset="0"/>
              </a:rPr>
            </a:br>
            <a:r>
              <a:rPr lang="sv-SE" dirty="0" smtClean="0">
                <a:latin typeface="Arial" panose="020B0604020202020204" pitchFamily="34" charset="0"/>
                <a:cs typeface="Arial" panose="020B0604020202020204" pitchFamily="34" charset="0"/>
              </a:rPr>
              <a:t/>
            </a:r>
            <a:br>
              <a:rPr lang="sv-SE" dirty="0" smtClean="0">
                <a:latin typeface="Arial" panose="020B0604020202020204" pitchFamily="34" charset="0"/>
                <a:cs typeface="Arial" panose="020B0604020202020204" pitchFamily="34" charset="0"/>
              </a:rPr>
            </a:br>
            <a:r>
              <a:rPr lang="sv-SE" sz="1200" dirty="0" smtClean="0">
                <a:latin typeface="Arial" panose="020B0604020202020204" pitchFamily="34" charset="0"/>
                <a:cs typeface="Arial" panose="020B0604020202020204" pitchFamily="34" charset="0"/>
              </a:rPr>
              <a:t/>
            </a:r>
            <a:br>
              <a:rPr lang="sv-SE" sz="1200" dirty="0" smtClean="0">
                <a:latin typeface="Arial" panose="020B0604020202020204" pitchFamily="34" charset="0"/>
                <a:cs typeface="Arial" panose="020B0604020202020204" pitchFamily="34" charset="0"/>
              </a:rPr>
            </a:br>
            <a:r>
              <a:rPr lang="sv-SE" sz="1200" dirty="0" smtClean="0">
                <a:latin typeface="Arial" panose="020B0604020202020204" pitchFamily="34" charset="0"/>
                <a:cs typeface="Arial" panose="020B0604020202020204" pitchFamily="34" charset="0"/>
              </a:rPr>
              <a:t/>
            </a:r>
            <a:br>
              <a:rPr lang="sv-SE" sz="1200" dirty="0" smtClean="0">
                <a:latin typeface="Arial" panose="020B0604020202020204" pitchFamily="34" charset="0"/>
                <a:cs typeface="Arial" panose="020B0604020202020204" pitchFamily="34" charset="0"/>
              </a:rPr>
            </a:br>
            <a:r>
              <a:rPr lang="sv-SE" sz="1200" dirty="0" smtClean="0">
                <a:latin typeface="Arial" panose="020B0604020202020204" pitchFamily="34" charset="0"/>
                <a:cs typeface="Arial" panose="020B0604020202020204" pitchFamily="34" charset="0"/>
              </a:rPr>
              <a:t/>
            </a:r>
            <a:br>
              <a:rPr lang="sv-SE" sz="1200" dirty="0" smtClean="0">
                <a:latin typeface="Arial" panose="020B0604020202020204" pitchFamily="34" charset="0"/>
                <a:cs typeface="Arial" panose="020B0604020202020204" pitchFamily="34" charset="0"/>
              </a:rPr>
            </a:br>
            <a:r>
              <a:rPr lang="sv-SE" sz="1400" dirty="0" smtClean="0">
                <a:latin typeface="Arial" panose="020B0604020202020204" pitchFamily="34" charset="0"/>
                <a:cs typeface="Arial" panose="020B0604020202020204" pitchFamily="34" charset="0"/>
              </a:rPr>
              <a:t/>
            </a:r>
            <a:br>
              <a:rPr lang="sv-SE" sz="1400" dirty="0" smtClean="0">
                <a:latin typeface="Arial" panose="020B0604020202020204" pitchFamily="34" charset="0"/>
                <a:cs typeface="Arial" panose="020B0604020202020204" pitchFamily="34" charset="0"/>
              </a:rPr>
            </a:br>
            <a:r>
              <a:rPr lang="sv-SE" sz="5300" b="1" dirty="0" smtClean="0">
                <a:latin typeface="Arial" panose="020B0604020202020204" pitchFamily="34" charset="0"/>
                <a:cs typeface="Arial" panose="020B0604020202020204" pitchFamily="34" charset="0"/>
              </a:rPr>
              <a:t>Huden är kroppens största organ</a:t>
            </a:r>
            <a:endParaRPr lang="sv-SE" sz="5300" b="1" dirty="0">
              <a:latin typeface="Arial" panose="020B0604020202020204" pitchFamily="34" charset="0"/>
              <a:cs typeface="Arial" panose="020B0604020202020204" pitchFamily="34" charset="0"/>
            </a:endParaRPr>
          </a:p>
        </p:txBody>
      </p:sp>
      <p:pic>
        <p:nvPicPr>
          <p:cNvPr id="2" name="Bildobjekt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2430" y="1759624"/>
            <a:ext cx="2926080" cy="1700784"/>
          </a:xfrm>
          <a:prstGeom prst="rect">
            <a:avLst/>
          </a:prstGeom>
        </p:spPr>
      </p:pic>
      <p:pic>
        <p:nvPicPr>
          <p:cNvPr id="3" name="Bildobjekt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68134" y="3619829"/>
            <a:ext cx="2926080" cy="1874522"/>
          </a:xfrm>
          <a:prstGeom prst="rect">
            <a:avLst/>
          </a:prstGeom>
        </p:spPr>
      </p:pic>
    </p:spTree>
    <p:extLst>
      <p:ext uri="{BB962C8B-B14F-4D97-AF65-F5344CB8AC3E}">
        <p14:creationId xmlns:p14="http://schemas.microsoft.com/office/powerpoint/2010/main" val="10166513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22351" y="1600203"/>
            <a:ext cx="11089027" cy="4202113"/>
          </a:xfrm>
        </p:spPr>
        <p:txBody>
          <a:bodyPr>
            <a:normAutofit/>
          </a:bodyPr>
          <a:lstStyle/>
          <a:p>
            <a:pPr>
              <a:spcBef>
                <a:spcPts val="0"/>
              </a:spcBef>
              <a:defRPr/>
            </a:pPr>
            <a:endParaRPr lang="sv-SE" sz="2400" dirty="0" smtClean="0">
              <a:latin typeface="Arial" panose="020B0604020202020204" pitchFamily="34" charset="0"/>
              <a:cs typeface="Arial" panose="020B0604020202020204" pitchFamily="34" charset="0"/>
            </a:endParaRPr>
          </a:p>
          <a:p>
            <a:pPr>
              <a:spcBef>
                <a:spcPts val="0"/>
              </a:spcBef>
              <a:defRPr/>
            </a:pPr>
            <a:r>
              <a:rPr lang="sv-SE" sz="2400" dirty="0" smtClean="0">
                <a:latin typeface="Arial" panose="020B0604020202020204" pitchFamily="34" charset="0"/>
                <a:cs typeface="Arial" panose="020B0604020202020204" pitchFamily="34" charset="0"/>
              </a:rPr>
              <a:t>Huden </a:t>
            </a:r>
            <a:r>
              <a:rPr lang="sv-SE" sz="2400" dirty="0">
                <a:latin typeface="Arial" panose="020B0604020202020204" pitchFamily="34" charset="0"/>
                <a:cs typeface="Arial" panose="020B0604020202020204" pitchFamily="34" charset="0"/>
              </a:rPr>
              <a:t>innehåller miljontals svettkörtlar som kan hålla kroppstemperaturen på en normal nivå. </a:t>
            </a:r>
            <a:r>
              <a:rPr lang="sv-SE" sz="2400" dirty="0" smtClean="0">
                <a:latin typeface="Arial" panose="020B0604020202020204" pitchFamily="34" charset="0"/>
                <a:cs typeface="Arial" panose="020B0604020202020204" pitchFamily="34" charset="0"/>
              </a:rPr>
              <a:t>Där finns även mängder </a:t>
            </a:r>
            <a:r>
              <a:rPr lang="sv-SE" sz="2400" dirty="0">
                <a:latin typeface="Arial" panose="020B0604020202020204" pitchFamily="34" charset="0"/>
                <a:cs typeface="Arial" panose="020B0604020202020204" pitchFamily="34" charset="0"/>
              </a:rPr>
              <a:t>av immunceller som försvarar kroppen mot bakterier och virus</a:t>
            </a:r>
            <a:r>
              <a:rPr lang="sv-SE" sz="2400" dirty="0" smtClean="0">
                <a:latin typeface="Arial" panose="020B0604020202020204" pitchFamily="34" charset="0"/>
                <a:cs typeface="Arial" panose="020B0604020202020204" pitchFamily="34" charset="0"/>
              </a:rPr>
              <a:t>.</a:t>
            </a:r>
          </a:p>
          <a:p>
            <a:pPr>
              <a:spcBef>
                <a:spcPts val="0"/>
              </a:spcBef>
              <a:defRPr/>
            </a:pPr>
            <a:endParaRPr lang="sv-SE" sz="2400" dirty="0" smtClean="0">
              <a:latin typeface="Arial" panose="020B0604020202020204" pitchFamily="34" charset="0"/>
              <a:cs typeface="Arial" panose="020B0604020202020204" pitchFamily="34" charset="0"/>
            </a:endParaRPr>
          </a:p>
          <a:p>
            <a:pPr>
              <a:spcBef>
                <a:spcPts val="0"/>
              </a:spcBef>
              <a:defRPr/>
            </a:pPr>
            <a:endParaRPr lang="sv-SE" sz="2400" dirty="0">
              <a:latin typeface="Arial" panose="020B0604020202020204" pitchFamily="34" charset="0"/>
              <a:cs typeface="Arial" panose="020B0604020202020204" pitchFamily="34" charset="0"/>
            </a:endParaRPr>
          </a:p>
          <a:p>
            <a:pPr>
              <a:spcBef>
                <a:spcPts val="0"/>
              </a:spcBef>
              <a:defRPr/>
            </a:pPr>
            <a:r>
              <a:rPr lang="sv-SE" sz="2400" dirty="0">
                <a:latin typeface="Arial" panose="020B0604020202020204" pitchFamily="34" charset="0"/>
                <a:cs typeface="Arial" panose="020B0604020202020204" pitchFamily="34" charset="0"/>
              </a:rPr>
              <a:t>Huden lagrar också fett och vätska och hindrar kroppen från att torka ut. Huden gör sitt bästa för att försvara oss från </a:t>
            </a:r>
            <a:r>
              <a:rPr lang="sv-SE" sz="2400" dirty="0" smtClean="0">
                <a:latin typeface="Arial" panose="020B0604020202020204" pitchFamily="34" charset="0"/>
                <a:cs typeface="Arial" panose="020B0604020202020204" pitchFamily="34" charset="0"/>
              </a:rPr>
              <a:t>UV-strålar men </a:t>
            </a:r>
            <a:r>
              <a:rPr lang="sv-SE" sz="2400" dirty="0">
                <a:latin typeface="Arial" panose="020B0604020202020204" pitchFamily="34" charset="0"/>
                <a:cs typeface="Arial" panose="020B0604020202020204" pitchFamily="34" charset="0"/>
              </a:rPr>
              <a:t>behöver </a:t>
            </a:r>
            <a:r>
              <a:rPr lang="sv-SE" sz="2400" dirty="0" smtClean="0">
                <a:latin typeface="Arial" panose="020B0604020202020204" pitchFamily="34" charset="0"/>
                <a:cs typeface="Arial" panose="020B0604020202020204" pitchFamily="34" charset="0"/>
              </a:rPr>
              <a:t>även hjälp </a:t>
            </a:r>
            <a:r>
              <a:rPr lang="sv-SE" sz="2400" dirty="0">
                <a:latin typeface="Arial" panose="020B0604020202020204" pitchFamily="34" charset="0"/>
                <a:cs typeface="Arial" panose="020B0604020202020204" pitchFamily="34" charset="0"/>
              </a:rPr>
              <a:t>med solskydd eller kläder</a:t>
            </a:r>
            <a:r>
              <a:rPr lang="sv-SE" sz="2400" dirty="0" smtClean="0">
                <a:latin typeface="Arial" panose="020B0604020202020204" pitchFamily="34" charset="0"/>
                <a:cs typeface="Arial" panose="020B0604020202020204" pitchFamily="34" charset="0"/>
              </a:rPr>
              <a:t>.</a:t>
            </a:r>
            <a:endParaRPr lang="sv-SE" sz="2400" dirty="0">
              <a:latin typeface="Arial" panose="020B0604020202020204" pitchFamily="34" charset="0"/>
              <a:cs typeface="Arial" panose="020B0604020202020204" pitchFamily="34" charset="0"/>
            </a:endParaRPr>
          </a:p>
        </p:txBody>
      </p:sp>
      <p:sp>
        <p:nvSpPr>
          <p:cNvPr id="3" name="Rubrik 2"/>
          <p:cNvSpPr>
            <a:spLocks noGrp="1"/>
          </p:cNvSpPr>
          <p:nvPr>
            <p:ph type="title"/>
          </p:nvPr>
        </p:nvSpPr>
        <p:spPr>
          <a:xfrm>
            <a:off x="922351" y="274639"/>
            <a:ext cx="11089028" cy="1143000"/>
          </a:xfrm>
        </p:spPr>
        <p:txBody>
          <a:bodyPr>
            <a:normAutofit/>
          </a:bodyPr>
          <a:lstStyle/>
          <a:p>
            <a:r>
              <a:rPr lang="sv-SE" sz="6000" b="1" dirty="0">
                <a:latin typeface="Arial" panose="020B0604020202020204" pitchFamily="34" charset="0"/>
                <a:cs typeface="Arial" panose="020B0604020202020204" pitchFamily="34" charset="0"/>
              </a:rPr>
              <a:t>Huden</a:t>
            </a:r>
          </a:p>
        </p:txBody>
      </p:sp>
    </p:spTree>
    <p:extLst>
      <p:ext uri="{BB962C8B-B14F-4D97-AF65-F5344CB8AC3E}">
        <p14:creationId xmlns:p14="http://schemas.microsoft.com/office/powerpoint/2010/main" val="11543176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30303" y="1600203"/>
            <a:ext cx="10194898" cy="4202113"/>
          </a:xfrm>
        </p:spPr>
        <p:txBody>
          <a:bodyPr/>
          <a:lstStyle/>
          <a:p>
            <a:endParaRPr lang="sv-SE" dirty="0" smtClean="0">
              <a:latin typeface="Arial" panose="020B0604020202020204" pitchFamily="34" charset="0"/>
              <a:cs typeface="Arial" panose="020B0604020202020204" pitchFamily="34" charset="0"/>
            </a:endParaRPr>
          </a:p>
          <a:p>
            <a:pPr marL="0" indent="0">
              <a:buNone/>
            </a:pPr>
            <a:r>
              <a:rPr lang="sv-SE" sz="2400" b="1" dirty="0" smtClean="0">
                <a:latin typeface="Arial" panose="020B0604020202020204" pitchFamily="34" charset="0"/>
                <a:cs typeface="Arial" panose="020B0604020202020204" pitchFamily="34" charset="0"/>
              </a:rPr>
              <a:t>Huden består </a:t>
            </a:r>
            <a:r>
              <a:rPr lang="sv-SE" sz="2400" b="1" dirty="0">
                <a:latin typeface="Arial" panose="020B0604020202020204" pitchFamily="34" charset="0"/>
                <a:cs typeface="Arial" panose="020B0604020202020204" pitchFamily="34" charset="0"/>
              </a:rPr>
              <a:t>av tre lager</a:t>
            </a:r>
            <a:r>
              <a:rPr lang="sv-SE" sz="2400" b="1" dirty="0" smtClean="0">
                <a:latin typeface="Arial" panose="020B0604020202020204" pitchFamily="34" charset="0"/>
                <a:cs typeface="Arial" panose="020B0604020202020204" pitchFamily="34" charset="0"/>
              </a:rPr>
              <a:t>:</a:t>
            </a:r>
            <a:endParaRPr lang="sv-SE" sz="1200" dirty="0">
              <a:latin typeface="Arial" panose="020B0604020202020204" pitchFamily="34" charset="0"/>
              <a:cs typeface="Arial" panose="020B0604020202020204" pitchFamily="34" charset="0"/>
            </a:endParaRPr>
          </a:p>
          <a:p>
            <a:endParaRPr lang="sv-SE" sz="1200" dirty="0">
              <a:latin typeface="Arial" panose="020B0604020202020204" pitchFamily="34" charset="0"/>
              <a:cs typeface="Arial" panose="020B0604020202020204" pitchFamily="34" charset="0"/>
            </a:endParaRPr>
          </a:p>
          <a:p>
            <a:pPr marL="285750" indent="-285750"/>
            <a:r>
              <a:rPr lang="sv-SE" sz="2400" dirty="0" smtClean="0">
                <a:latin typeface="Arial" panose="020B0604020202020204" pitchFamily="34" charset="0"/>
                <a:cs typeface="Arial" panose="020B0604020202020204" pitchFamily="34" charset="0"/>
              </a:rPr>
              <a:t>Överhuden</a:t>
            </a:r>
            <a:endParaRPr lang="sv-SE" sz="2400" dirty="0">
              <a:latin typeface="Arial" panose="020B0604020202020204" pitchFamily="34" charset="0"/>
              <a:cs typeface="Arial" panose="020B0604020202020204" pitchFamily="34" charset="0"/>
            </a:endParaRPr>
          </a:p>
          <a:p>
            <a:pPr marL="285750" indent="-285750"/>
            <a:endParaRPr lang="sv-SE" sz="2400" dirty="0">
              <a:latin typeface="Arial" panose="020B0604020202020204" pitchFamily="34" charset="0"/>
              <a:cs typeface="Arial" panose="020B0604020202020204" pitchFamily="34" charset="0"/>
            </a:endParaRPr>
          </a:p>
          <a:p>
            <a:pPr marL="285750" indent="-285750"/>
            <a:r>
              <a:rPr lang="sv-SE" sz="2400" dirty="0" smtClean="0">
                <a:latin typeface="Arial" panose="020B0604020202020204" pitchFamily="34" charset="0"/>
                <a:cs typeface="Arial" panose="020B0604020202020204" pitchFamily="34" charset="0"/>
              </a:rPr>
              <a:t>Läderhuden</a:t>
            </a:r>
            <a:endParaRPr lang="sv-SE" sz="2400" dirty="0">
              <a:latin typeface="Arial" panose="020B0604020202020204" pitchFamily="34" charset="0"/>
              <a:cs typeface="Arial" panose="020B0604020202020204" pitchFamily="34" charset="0"/>
            </a:endParaRPr>
          </a:p>
          <a:p>
            <a:pPr marL="285750" indent="-285750"/>
            <a:endParaRPr lang="sv-SE" sz="2400" dirty="0">
              <a:latin typeface="Arial" panose="020B0604020202020204" pitchFamily="34" charset="0"/>
              <a:cs typeface="Arial" panose="020B0604020202020204" pitchFamily="34" charset="0"/>
            </a:endParaRPr>
          </a:p>
          <a:p>
            <a:pPr marL="285750" indent="-285750"/>
            <a:r>
              <a:rPr lang="sv-SE" sz="2400" dirty="0" smtClean="0">
                <a:latin typeface="Arial" panose="020B0604020202020204" pitchFamily="34" charset="0"/>
                <a:cs typeface="Arial" panose="020B0604020202020204" pitchFamily="34" charset="0"/>
              </a:rPr>
              <a:t>Underhuden</a:t>
            </a:r>
            <a:endParaRPr lang="sv-SE" sz="2400" dirty="0">
              <a:latin typeface="Arial" panose="020B0604020202020204" pitchFamily="34" charset="0"/>
              <a:cs typeface="Arial" panose="020B0604020202020204" pitchFamily="34" charset="0"/>
            </a:endParaRPr>
          </a:p>
        </p:txBody>
      </p:sp>
      <p:sp>
        <p:nvSpPr>
          <p:cNvPr id="3" name="Rubrik 2"/>
          <p:cNvSpPr>
            <a:spLocks noGrp="1"/>
          </p:cNvSpPr>
          <p:nvPr>
            <p:ph type="title"/>
          </p:nvPr>
        </p:nvSpPr>
        <p:spPr>
          <a:xfrm>
            <a:off x="930303" y="274639"/>
            <a:ext cx="9859617" cy="1143000"/>
          </a:xfrm>
        </p:spPr>
        <p:txBody>
          <a:bodyPr>
            <a:normAutofit/>
          </a:bodyPr>
          <a:lstStyle/>
          <a:p>
            <a:r>
              <a:rPr lang="sv-SE" sz="6000" b="1" dirty="0">
                <a:latin typeface="Arial" panose="020B0604020202020204" pitchFamily="34" charset="0"/>
                <a:cs typeface="Arial" panose="020B0604020202020204" pitchFamily="34" charset="0"/>
              </a:rPr>
              <a:t>Huden</a:t>
            </a:r>
          </a:p>
        </p:txBody>
      </p:sp>
      <p:pic>
        <p:nvPicPr>
          <p:cNvPr id="4" name="Picture 4" descr="s_hudskikt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5236" y="1773382"/>
            <a:ext cx="4105563" cy="2977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921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22351" y="1634710"/>
            <a:ext cx="10638847" cy="3811934"/>
          </a:xfrm>
        </p:spPr>
        <p:txBody>
          <a:bodyPr>
            <a:normAutofit lnSpcReduction="10000"/>
          </a:bodyPr>
          <a:lstStyle/>
          <a:p>
            <a:pPr marL="0" indent="0">
              <a:buNone/>
            </a:pPr>
            <a:r>
              <a:rPr lang="sv-SE" sz="1700" b="1" dirty="0" smtClean="0">
                <a:latin typeface="Arial" panose="020B0604020202020204" pitchFamily="34" charset="0"/>
                <a:cs typeface="Arial" panose="020B0604020202020204" pitchFamily="34" charset="0"/>
              </a:rPr>
              <a:t>Överhuden </a:t>
            </a:r>
            <a:r>
              <a:rPr lang="sv-SE" sz="1700" dirty="0" smtClean="0">
                <a:latin typeface="Arial" panose="020B0604020202020204" pitchFamily="34" charset="0"/>
                <a:cs typeface="Arial" panose="020B0604020202020204" pitchFamily="34" charset="0"/>
              </a:rPr>
              <a:t>har </a:t>
            </a:r>
            <a:r>
              <a:rPr lang="sv-SE" sz="1700" dirty="0">
                <a:latin typeface="Arial" panose="020B0604020202020204" pitchFamily="34" charset="0"/>
                <a:cs typeface="Arial" panose="020B0604020202020204" pitchFamily="34" charset="0"/>
              </a:rPr>
              <a:t>flera olika lager av platta celler. Överhuden saknar blodkärl</a:t>
            </a:r>
            <a:r>
              <a:rPr lang="sv-SE" sz="1700" dirty="0" smtClean="0">
                <a:latin typeface="Arial" panose="020B0604020202020204" pitchFamily="34" charset="0"/>
                <a:cs typeface="Arial" panose="020B0604020202020204" pitchFamily="34" charset="0"/>
              </a:rPr>
              <a:t>. Det </a:t>
            </a:r>
            <a:r>
              <a:rPr lang="sv-SE" sz="1700" dirty="0">
                <a:latin typeface="Arial" panose="020B0604020202020204" pitchFamily="34" charset="0"/>
                <a:cs typeface="Arial" panose="020B0604020202020204" pitchFamily="34" charset="0"/>
              </a:rPr>
              <a:t>yttersta lagret är ett skyddande dött hornlager. Överhuden är tunnast på ögonlocken ca 0.05 mm men på hälarna kan den vara över 1 mm</a:t>
            </a:r>
            <a:r>
              <a:rPr lang="sv-SE" sz="1700" dirty="0" smtClean="0">
                <a:latin typeface="Arial" panose="020B0604020202020204" pitchFamily="34" charset="0"/>
                <a:cs typeface="Arial" panose="020B0604020202020204" pitchFamily="34" charset="0"/>
              </a:rPr>
              <a:t>.</a:t>
            </a:r>
            <a:endParaRPr lang="sv-SE" sz="1700" dirty="0">
              <a:latin typeface="Arial" panose="020B0604020202020204" pitchFamily="34" charset="0"/>
              <a:cs typeface="Arial" panose="020B0604020202020204" pitchFamily="34" charset="0"/>
            </a:endParaRPr>
          </a:p>
          <a:p>
            <a:pPr marL="0" indent="0">
              <a:buNone/>
            </a:pPr>
            <a:r>
              <a:rPr lang="sv-SE" sz="1700" b="1" dirty="0" smtClean="0">
                <a:latin typeface="Arial" panose="020B0604020202020204" pitchFamily="34" charset="0"/>
                <a:cs typeface="Arial" panose="020B0604020202020204" pitchFamily="34" charset="0"/>
              </a:rPr>
              <a:t>Läderhuden</a:t>
            </a:r>
            <a:r>
              <a:rPr lang="sv-SE" sz="1700" dirty="0" smtClean="0">
                <a:latin typeface="Arial" panose="020B0604020202020204" pitchFamily="34" charset="0"/>
                <a:cs typeface="Arial" panose="020B0604020202020204" pitchFamily="34" charset="0"/>
              </a:rPr>
              <a:t> </a:t>
            </a:r>
            <a:r>
              <a:rPr lang="sv-SE" sz="1700" dirty="0">
                <a:latin typeface="Arial" panose="020B0604020202020204" pitchFamily="34" charset="0"/>
                <a:cs typeface="Arial" panose="020B0604020202020204" pitchFamily="34" charset="0"/>
              </a:rPr>
              <a:t>är gjord av bindväv och den har många blodkärl som deltar i kroppens värmereglering. Den är tjockast på ryggen. Läderhuden är både stark och elastisk, men med åldern minskar elasticiteten och huden blir rynkig och mer slapp</a:t>
            </a:r>
            <a:r>
              <a:rPr lang="sv-SE" sz="1700" dirty="0" smtClean="0">
                <a:latin typeface="Arial" panose="020B0604020202020204" pitchFamily="34" charset="0"/>
                <a:cs typeface="Arial" panose="020B0604020202020204" pitchFamily="34" charset="0"/>
              </a:rPr>
              <a:t>.</a:t>
            </a:r>
          </a:p>
          <a:p>
            <a:pPr marL="0" indent="0">
              <a:buNone/>
            </a:pPr>
            <a:endParaRPr lang="sv-SE" sz="1700" dirty="0">
              <a:latin typeface="Arial" panose="020B0604020202020204" pitchFamily="34" charset="0"/>
              <a:cs typeface="Arial" panose="020B0604020202020204" pitchFamily="34" charset="0"/>
            </a:endParaRPr>
          </a:p>
          <a:p>
            <a:pPr marL="0" indent="0">
              <a:spcBef>
                <a:spcPts val="0"/>
              </a:spcBef>
              <a:buNone/>
              <a:defRPr/>
            </a:pPr>
            <a:r>
              <a:rPr lang="sv-SE" sz="1700" b="1" dirty="0" smtClean="0">
                <a:latin typeface="Arial" panose="020B0604020202020204" pitchFamily="34" charset="0"/>
                <a:cs typeface="Arial" panose="020B0604020202020204" pitchFamily="34" charset="0"/>
              </a:rPr>
              <a:t>Underhuden</a:t>
            </a:r>
            <a:r>
              <a:rPr lang="sv-SE" sz="1700" dirty="0" smtClean="0">
                <a:latin typeface="Arial" panose="020B0604020202020204" pitchFamily="34" charset="0"/>
                <a:cs typeface="Arial" panose="020B0604020202020204" pitchFamily="34" charset="0"/>
              </a:rPr>
              <a:t> </a:t>
            </a:r>
            <a:r>
              <a:rPr lang="sv-SE" sz="1700" dirty="0">
                <a:latin typeface="Arial" panose="020B0604020202020204" pitchFamily="34" charset="0"/>
                <a:cs typeface="Arial" panose="020B0604020202020204" pitchFamily="34" charset="0"/>
              </a:rPr>
              <a:t>är olika tjock på olika ställen på kroppen och är gjord av fettväv. Fettvävnaden är en del av kroppens näringsreserv, är en effektiv att hålla värmen och skyddar mot skador. På en mager person kan underhuden vara mellan 2-10 mm tjock medan en person som har mycket fett kan underhuden vara 10 cm tjock.</a:t>
            </a:r>
          </a:p>
          <a:p>
            <a:pPr marL="0" indent="0">
              <a:spcBef>
                <a:spcPts val="0"/>
              </a:spcBef>
              <a:buNone/>
              <a:defRPr/>
            </a:pPr>
            <a:endParaRPr lang="sv-SE" sz="1700" dirty="0">
              <a:latin typeface="Arial" panose="020B0604020202020204" pitchFamily="34" charset="0"/>
              <a:cs typeface="Arial" panose="020B0604020202020204" pitchFamily="34" charset="0"/>
            </a:endParaRPr>
          </a:p>
          <a:p>
            <a:pPr marL="0" indent="0">
              <a:spcBef>
                <a:spcPts val="0"/>
              </a:spcBef>
              <a:buNone/>
              <a:defRPr/>
            </a:pPr>
            <a:r>
              <a:rPr lang="sv-SE" sz="1700" dirty="0">
                <a:latin typeface="Arial" panose="020B0604020202020204" pitchFamily="34" charset="0"/>
                <a:cs typeface="Arial" panose="020B0604020202020204" pitchFamily="34" charset="0"/>
              </a:rPr>
              <a:t>Tusentals gånger per dag så sliter man på och sträcker på huden men den går ändå inte sönder. Det är för att det hela tiden fylls på med </a:t>
            </a:r>
            <a:r>
              <a:rPr lang="sv-SE" sz="1700">
                <a:latin typeface="Arial" panose="020B0604020202020204" pitchFamily="34" charset="0"/>
                <a:cs typeface="Arial" panose="020B0604020202020204" pitchFamily="34" charset="0"/>
              </a:rPr>
              <a:t>nytt </a:t>
            </a:r>
            <a:r>
              <a:rPr lang="sv-SE" sz="1700" smtClean="0">
                <a:latin typeface="Arial" panose="020B0604020202020204" pitchFamily="34" charset="0"/>
                <a:cs typeface="Arial" panose="020B0604020202020204" pitchFamily="34" charset="0"/>
              </a:rPr>
              <a:t>keratin, </a:t>
            </a:r>
            <a:r>
              <a:rPr lang="sv-SE" sz="1700" dirty="0">
                <a:latin typeface="Arial" panose="020B0604020202020204" pitchFamily="34" charset="0"/>
                <a:cs typeface="Arial" panose="020B0604020202020204" pitchFamily="34" charset="0"/>
              </a:rPr>
              <a:t>ett protein som är väldigt starkt. </a:t>
            </a:r>
          </a:p>
          <a:p>
            <a:pPr marL="0" indent="0">
              <a:spcBef>
                <a:spcPts val="0"/>
              </a:spcBef>
              <a:buNone/>
              <a:defRPr/>
            </a:pPr>
            <a:r>
              <a:rPr lang="sv-SE" sz="1700" dirty="0">
                <a:latin typeface="Arial" panose="020B0604020202020204" pitchFamily="34" charset="0"/>
                <a:cs typeface="Arial" panose="020B0604020202020204" pitchFamily="34" charset="0"/>
              </a:rPr>
              <a:t>Keratinet bildas långt ner i huden och vandrar sedan långsamt uppåt under sitt månadslånga liv, där det slutar som hudens yttre skydd innan det flagnar av och lossnar.</a:t>
            </a:r>
          </a:p>
          <a:p>
            <a:pPr>
              <a:spcBef>
                <a:spcPts val="0"/>
              </a:spcBef>
              <a:defRPr/>
            </a:pPr>
            <a:endParaRPr lang="sv-SE" sz="1400" dirty="0">
              <a:latin typeface="Arial" panose="020B0604020202020204" pitchFamily="34" charset="0"/>
              <a:cs typeface="Arial" panose="020B0604020202020204" pitchFamily="34" charset="0"/>
            </a:endParaRPr>
          </a:p>
          <a:p>
            <a:pPr>
              <a:spcBef>
                <a:spcPts val="0"/>
              </a:spcBef>
              <a:defRPr/>
            </a:pPr>
            <a:endParaRPr lang="sv-SE" sz="1200" dirty="0">
              <a:latin typeface="Arial" panose="020B0604020202020204" pitchFamily="34" charset="0"/>
              <a:cs typeface="Arial" panose="020B0604020202020204" pitchFamily="34" charset="0"/>
            </a:endParaRPr>
          </a:p>
        </p:txBody>
      </p:sp>
      <p:sp>
        <p:nvSpPr>
          <p:cNvPr id="3" name="Rubrik 2"/>
          <p:cNvSpPr>
            <a:spLocks noGrp="1"/>
          </p:cNvSpPr>
          <p:nvPr>
            <p:ph type="title"/>
          </p:nvPr>
        </p:nvSpPr>
        <p:spPr>
          <a:xfrm>
            <a:off x="922351" y="274639"/>
            <a:ext cx="11089027" cy="1143000"/>
          </a:xfrm>
        </p:spPr>
        <p:txBody>
          <a:bodyPr>
            <a:normAutofit/>
          </a:bodyPr>
          <a:lstStyle/>
          <a:p>
            <a:r>
              <a:rPr lang="sv-SE" sz="6000" b="1" dirty="0" smtClean="0">
                <a:latin typeface="Arial" panose="020B0604020202020204" pitchFamily="34" charset="0"/>
                <a:cs typeface="Arial" panose="020B0604020202020204" pitchFamily="34" charset="0"/>
              </a:rPr>
              <a:t>Huden</a:t>
            </a:r>
            <a:endParaRPr lang="sv-SE" sz="6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48927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A7775F236BAC549AF5FD44F71001B32" ma:contentTypeVersion="1" ma:contentTypeDescription="Skapa ett nytt dokument." ma:contentTypeScope="" ma:versionID="8a064a8ee68afe80daeb7fc1a0543469">
  <xsd:schema xmlns:xsd="http://www.w3.org/2001/XMLSchema" xmlns:xs="http://www.w3.org/2001/XMLSchema" xmlns:p="http://schemas.microsoft.com/office/2006/metadata/properties" xmlns:ns2="5061ee44-b87a-4608-933d-7f626df60dec" targetNamespace="http://schemas.microsoft.com/office/2006/metadata/properties" ma:root="true" ma:fieldsID="0ef4fdc6e073534ed483f008914af8a2" ns2:_="">
    <xsd:import namespace="5061ee44-b87a-4608-933d-7f626df60dec"/>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61ee44-b87a-4608-933d-7f626df60dec"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57515C1-6A98-4B5E-B552-7831C65AE7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61ee44-b87a-4608-933d-7f626df60d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F395F4B-59D3-4C14-9342-765089B526CE}">
  <ds:schemaRefs>
    <ds:schemaRef ds:uri="http://schemas.microsoft.com/sharepoint/v3/contenttype/forms"/>
  </ds:schemaRefs>
</ds:datastoreItem>
</file>

<file path=customXml/itemProps3.xml><?xml version="1.0" encoding="utf-8"?>
<ds:datastoreItem xmlns:ds="http://schemas.openxmlformats.org/officeDocument/2006/customXml" ds:itemID="{1FDFAE88-84B7-4BA6-827E-093833300A33}">
  <ds:schemaRefs>
    <ds:schemaRef ds:uri="http://purl.org/dc/elements/1.1/"/>
    <ds:schemaRef ds:uri="http://schemas.microsoft.com/office/2006/metadata/properties"/>
    <ds:schemaRef ds:uri="http://schemas.microsoft.com/office/2006/documentManagement/types"/>
    <ds:schemaRef ds:uri="http://purl.org/dc/terms/"/>
    <ds:schemaRef ds:uri="5061ee44-b87a-4608-933d-7f626df60dec"/>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157</TotalTime>
  <Words>723</Words>
  <Application>Microsoft Office PowerPoint</Application>
  <PresentationFormat>Bredbild</PresentationFormat>
  <Paragraphs>75</Paragraphs>
  <Slides>6</Slides>
  <Notes>3</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6</vt:i4>
      </vt:variant>
    </vt:vector>
  </HeadingPairs>
  <TitlesOfParts>
    <vt:vector size="10" baseType="lpstr">
      <vt:lpstr>Arial</vt:lpstr>
      <vt:lpstr>Calibri</vt:lpstr>
      <vt:lpstr>Calibri Light</vt:lpstr>
      <vt:lpstr>Office-tema</vt:lpstr>
      <vt:lpstr>Sår och såromvårdnad kapitel 1</vt:lpstr>
      <vt:lpstr>Hej och välkommen </vt:lpstr>
      <vt:lpstr>      Huden är kroppens största organ</vt:lpstr>
      <vt:lpstr>Huden</vt:lpstr>
      <vt:lpstr>Huden</vt:lpstr>
      <vt:lpstr>Huden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Gylling Susanne - VOF</dc:creator>
  <cp:lastModifiedBy>HBGADM\SuGy1000</cp:lastModifiedBy>
  <cp:revision>43</cp:revision>
  <dcterms:created xsi:type="dcterms:W3CDTF">2020-11-04T09:55:19Z</dcterms:created>
  <dcterms:modified xsi:type="dcterms:W3CDTF">2021-07-13T08:13:11Z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0x010100BA7775F236BAC549AF5FD44F71001B32</vt:lpwstr>
  </property>
</Properties>
</file>