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4" r:id="rId5"/>
    <p:sldId id="257" r:id="rId6"/>
    <p:sldId id="258" r:id="rId7"/>
    <p:sldId id="259" r:id="rId8"/>
    <p:sldId id="261" r:id="rId9"/>
    <p:sldId id="263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7604C-91BA-421A-A464-DD841EE31C2A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6D073-AD8F-4E21-83FF-5671A64A7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8513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sv-SE" sz="1200" b="1" dirty="0" smtClean="0">
                <a:latin typeface="+mn-lt"/>
                <a:cs typeface="Times New Roman" panose="02020603050405020304" pitchFamily="18" charset="0"/>
              </a:rPr>
              <a:t>Varierad kost </a:t>
            </a:r>
            <a:r>
              <a:rPr lang="sv-SE" sz="1200" dirty="0" smtClean="0">
                <a:latin typeface="+mn-lt"/>
                <a:cs typeface="Times New Roman" panose="02020603050405020304" pitchFamily="18" charset="0"/>
              </a:rPr>
              <a:t>ger de bästa förutsättningarna för att kroppen ska kunna bilda ny vävnad och för att sår ska kunna läka.</a:t>
            </a:r>
          </a:p>
          <a:p>
            <a:pPr>
              <a:defRPr/>
            </a:pPr>
            <a:r>
              <a:rPr lang="sv-SE" sz="1200" dirty="0" smtClean="0">
                <a:latin typeface="+mn-lt"/>
                <a:cs typeface="Times New Roman" panose="02020603050405020304" pitchFamily="18" charset="0"/>
              </a:rPr>
              <a:t>Protein, järn, zink och vitamin C är viktiga för sårläkning.</a:t>
            </a:r>
          </a:p>
          <a:p>
            <a:pPr>
              <a:defRPr/>
            </a:pPr>
            <a:endParaRPr lang="sv-SE" sz="1200" dirty="0" smtClean="0">
              <a:latin typeface="+mn-lt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sv-SE" sz="1200" b="1" dirty="0" smtClean="0">
                <a:latin typeface="+mn-lt"/>
                <a:cs typeface="Times New Roman" panose="02020603050405020304" pitchFamily="18" charset="0"/>
              </a:rPr>
              <a:t>Protein </a:t>
            </a:r>
            <a:r>
              <a:rPr lang="sv-SE" sz="1200" dirty="0" smtClean="0">
                <a:latin typeface="+mn-lt"/>
                <a:cs typeface="Times New Roman" panose="02020603050405020304" pitchFamily="18" charset="0"/>
              </a:rPr>
              <a:t>finns i fisk, kött, ägg och mjölkprodukter.</a:t>
            </a:r>
          </a:p>
          <a:p>
            <a:pPr>
              <a:defRPr/>
            </a:pPr>
            <a:r>
              <a:rPr lang="sv-SE" sz="1200" b="1" dirty="0" smtClean="0">
                <a:latin typeface="+mn-lt"/>
                <a:cs typeface="Times New Roman" panose="02020603050405020304" pitchFamily="18" charset="0"/>
              </a:rPr>
              <a:t>Järn </a:t>
            </a:r>
            <a:r>
              <a:rPr lang="sv-SE" sz="1200" dirty="0" smtClean="0">
                <a:latin typeface="+mn-lt"/>
                <a:cs typeface="Times New Roman" panose="02020603050405020304" pitchFamily="18" charset="0"/>
              </a:rPr>
              <a:t>finns i blodpudding, rött kött och gröna grönsaker.</a:t>
            </a:r>
          </a:p>
          <a:p>
            <a:pPr>
              <a:defRPr/>
            </a:pPr>
            <a:r>
              <a:rPr lang="sv-SE" sz="1200" b="1" dirty="0" smtClean="0">
                <a:latin typeface="+mn-lt"/>
                <a:cs typeface="Times New Roman" panose="02020603050405020304" pitchFamily="18" charset="0"/>
              </a:rPr>
              <a:t>Zink </a:t>
            </a:r>
            <a:r>
              <a:rPr lang="sv-SE" sz="1200" dirty="0" smtClean="0">
                <a:latin typeface="+mn-lt"/>
                <a:cs typeface="Times New Roman" panose="02020603050405020304" pitchFamily="18" charset="0"/>
              </a:rPr>
              <a:t>finns i kött och mejeriprodukter.</a:t>
            </a:r>
          </a:p>
          <a:p>
            <a:pPr>
              <a:defRPr/>
            </a:pPr>
            <a:endParaRPr lang="sv-SE" sz="1200" dirty="0" smtClean="0">
              <a:latin typeface="+mn-lt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sv-SE" sz="1200" b="1" dirty="0" smtClean="0">
                <a:latin typeface="+mn-lt"/>
                <a:cs typeface="Times New Roman" panose="02020603050405020304" pitchFamily="18" charset="0"/>
              </a:rPr>
              <a:t>Fysisk aktivitet:</a:t>
            </a:r>
          </a:p>
          <a:p>
            <a:pPr marL="0" indent="0">
              <a:buNone/>
            </a:pPr>
            <a:r>
              <a:rPr lang="sv-SE" sz="1200" dirty="0" smtClean="0">
                <a:latin typeface="+mn-lt"/>
              </a:rPr>
              <a:t>Uppmuntra till gångträning/ promenader.</a:t>
            </a:r>
          </a:p>
          <a:p>
            <a:r>
              <a:rPr lang="sv-SE" sz="1200" dirty="0" smtClean="0">
                <a:latin typeface="+mn-lt"/>
              </a:rPr>
              <a:t>Vid gång aktiveras muskelpumpen, det venösa trycket minskar och vätska från underbenen blir</a:t>
            </a:r>
            <a:r>
              <a:rPr lang="sv-SE" sz="1200" baseline="0" dirty="0" smtClean="0">
                <a:latin typeface="+mn-lt"/>
              </a:rPr>
              <a:t> mindre.</a:t>
            </a:r>
          </a:p>
          <a:p>
            <a:endParaRPr lang="sv-SE" sz="1200" dirty="0" smtClean="0">
              <a:latin typeface="+mn-lt"/>
            </a:endParaRPr>
          </a:p>
          <a:p>
            <a:r>
              <a:rPr lang="sv-SE" b="1" dirty="0" smtClean="0"/>
              <a:t>Förståelse och respekt för patientens hela situationen:</a:t>
            </a:r>
          </a:p>
          <a:p>
            <a:r>
              <a:rPr lang="sv-SE" dirty="0" smtClean="0"/>
              <a:t>Kommunicera, entusiasmera och uppmuntra patienten</a:t>
            </a:r>
          </a:p>
          <a:p>
            <a:r>
              <a:rPr lang="sv-SE" dirty="0" smtClean="0"/>
              <a:t>Lyhördhet för smärta, sorg och uppgivenhet</a:t>
            </a:r>
          </a:p>
          <a:p>
            <a:r>
              <a:rPr lang="sv-SE" dirty="0" smtClean="0"/>
              <a:t>Känslan av hopplöshet- såret läker inte</a:t>
            </a:r>
          </a:p>
          <a:p>
            <a:endParaRPr lang="sv-SE" b="1" dirty="0" smtClean="0"/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 förband ska vara rätt: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Skapa bästa tänkbara miljö för sårläkning, i allmänhet fuktighetsbevarande miljö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Vara bakterietätt, det vill säga skydda mot bakterier från omgivningen och mot att bakterier från såret sprids till omgivningen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Uppsugande förmåga och kunna behålla sårvätskan i förbandet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 fastna i såret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Kännas behagligt för patienten och lindra smärta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Tolereras av huden och inte ge överkänslighetsreaktioner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Vara formbart även på svårbandagerade delar av kroppen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Vara väldokumenterat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64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smtClean="0"/>
              <a:t>Allmänna:</a:t>
            </a:r>
            <a:r>
              <a:rPr lang="sv-SE" b="1" baseline="0" dirty="0" smtClean="0"/>
              <a:t> </a:t>
            </a:r>
            <a:r>
              <a:rPr lang="sv-SE" b="0" baseline="0" dirty="0" smtClean="0"/>
              <a:t>Sjukdomar som tex diabetes</a:t>
            </a:r>
            <a:r>
              <a:rPr lang="sv-SE" dirty="0" smtClean="0"/>
              <a:t>, sämre</a:t>
            </a:r>
            <a:r>
              <a:rPr lang="sv-SE" baseline="0" dirty="0" smtClean="0"/>
              <a:t> cirkulation</a:t>
            </a:r>
            <a:r>
              <a:rPr lang="sv-SE" dirty="0" smtClean="0"/>
              <a:t>, blodbrist, näringsbrist, vätskebrist.</a:t>
            </a:r>
          </a:p>
          <a:p>
            <a:r>
              <a:rPr lang="sv-SE" dirty="0" smtClean="0"/>
              <a:t>Strålbehandling, läkemedel, rökning, nedsatt rörlighet, smärta och hög ålder.</a:t>
            </a:r>
          </a:p>
          <a:p>
            <a:endParaRPr lang="sv-SE" dirty="0" smtClean="0"/>
          </a:p>
          <a:p>
            <a:r>
              <a:rPr lang="sv-SE" b="1" dirty="0" smtClean="0"/>
              <a:t>Lokala: </a:t>
            </a:r>
            <a:r>
              <a:rPr lang="sv-SE" b="0" dirty="0" smtClean="0"/>
              <a:t>svullna</a:t>
            </a:r>
            <a:r>
              <a:rPr lang="sv-SE" b="0" baseline="0" dirty="0" smtClean="0"/>
              <a:t> ben</a:t>
            </a:r>
            <a:r>
              <a:rPr lang="sv-SE" dirty="0" smtClean="0"/>
              <a:t>, syrebrist, infektion, död vävnad, tryck</a:t>
            </a:r>
            <a:r>
              <a:rPr lang="sv-SE" baseline="0" dirty="0" smtClean="0"/>
              <a:t> l</a:t>
            </a:r>
            <a:r>
              <a:rPr lang="sv-SE" dirty="0" smtClean="0"/>
              <a:t>äkemedel.</a:t>
            </a:r>
          </a:p>
          <a:p>
            <a:r>
              <a:rPr lang="sv-SE" dirty="0" smtClean="0"/>
              <a:t>Upprepade trauman, fel förband, eksem. </a:t>
            </a:r>
          </a:p>
          <a:p>
            <a:endParaRPr lang="sv-SE" dirty="0" smtClean="0"/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Läknings hämmande faktorer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 att sår ska kunna läka bör följande saker uppmärksammas hos patienten:</a:t>
            </a:r>
          </a:p>
          <a:p>
            <a:pPr rtl="0"/>
            <a:endParaRPr lang="sv-S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Sjukdomstillstånd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Till exempel kan diabetes, arteriell och/eller venös insufficiens, minskad aktivitetsförmåga, smärta och infektioner samt nedsatt allmäntillstånd hämma sårläkningen.</a:t>
            </a: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Anemi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är en viktig faktor som kan hämma sårläkningen genom bristfällig generell syrsättning av hud och sår.</a:t>
            </a: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Ödem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Det är viktigt att behandla vävnadsödem vid bensår. De flesta sår som befinner sig i inflammationsfasen har också mikroödem som fördröjer sårläkningen.</a:t>
            </a: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Näringstillstånd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Vid dåligt eller lågt näringsintag kan det vara aktuellt att behandla med protein- och C-vitamintillförsel, liksom med zinktillförsel om patienten har zinkbrist. </a:t>
            </a:r>
          </a:p>
          <a:p>
            <a:pPr rtl="0"/>
            <a:r>
              <a:rPr lang="sv-SE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Dehydrering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Lågt vätskeintag exempelvis hos medvetslösa och/eller personer med kognitiv svikt, lång väntan på akutmottagning ökar risken för uppkomst av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dehydrering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vilket är en riskfaktor för uppkomst av trycksår. </a:t>
            </a: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Tryck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mot utsatta punkter där ben ligger nära hud försvårar den lokala hudcirkulationen.</a:t>
            </a: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Lång väntan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på hårda underlag kan öka risken för trycksår.</a:t>
            </a: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Minskad rörlighet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ge långvarigt tryck mot utsatta punkter vilket kan öka risken för trycksår och/eller hämma sårläkningen.</a:t>
            </a: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Smärta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i vissa fall hämma sårläkningen.</a:t>
            </a: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Tobaksrökning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hämmar sårläkningen genom minskad genomblödning, minskad tillförsel av syre och näring till huden, nedsatt förmåga att transportera bort slaggprodukter och nedsatt förmåga till kollagenbildning. Syremolekylerna i hemoglobinet slås ut av kolmonoxid, vilket minskar syrsättning av hud, sår område och andra vävnader.</a:t>
            </a: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Läkemedel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exempelvis antiinflammatoriska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hämma sårläkningen.</a:t>
            </a: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Sårinfektion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försvårar sårläkning. Riklig bakterieväxt och biofilmsbildning, samt närvaro av vissa typer av bakterier, kan bromsa normal läkning.</a:t>
            </a:r>
          </a:p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 psykosociala situationen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också ha betydelse för sårläkningen. Brist på social kontakt liksom depression har visat sig kunna ge långsammare sårläkning.</a:t>
            </a:r>
          </a:p>
          <a:p>
            <a:pPr rtl="0"/>
            <a:endParaRPr lang="sv-S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800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40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8968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3332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610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155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14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983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221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229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6083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6870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4924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70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Bildobjekt 10" descr="HBG_logo_liggande_VI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12" name="TextBox 14"/>
          <p:cNvSpPr txBox="1"/>
          <p:nvPr userDrawn="1"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0930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5DEE8-DE88-4D3E-B61F-D1DE888DBE89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35CBF-84FF-41B3-8AAE-DD7BB3E34A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190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1263535" y="891010"/>
            <a:ext cx="10422469" cy="1466600"/>
          </a:xfrm>
        </p:spPr>
        <p:txBody>
          <a:bodyPr/>
          <a:lstStyle/>
          <a:p>
            <a:r>
              <a:rPr lang="sv-SE" dirty="0" smtClean="0"/>
              <a:t>Sår och såromvårdnad kapitel 3</a:t>
            </a:r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365" y="2580875"/>
            <a:ext cx="3240360" cy="2277751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765" y="2580874"/>
            <a:ext cx="2878057" cy="227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98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858740" y="376239"/>
            <a:ext cx="10687637" cy="1143000"/>
          </a:xfrm>
        </p:spPr>
        <p:txBody>
          <a:bodyPr>
            <a:noAutofit/>
          </a:bodyPr>
          <a:lstStyle/>
          <a:p>
            <a:r>
              <a:rPr lang="sv-SE" sz="5400" b="1" dirty="0">
                <a:latin typeface="Arial" panose="020B0604020202020204" pitchFamily="34" charset="0"/>
                <a:cs typeface="Arial" panose="020B0604020202020204" pitchFamily="34" charset="0"/>
              </a:rPr>
              <a:t>Faktorer </a:t>
            </a:r>
            <a:r>
              <a:rPr lang="sv-SE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som </a:t>
            </a:r>
            <a:r>
              <a:rPr lang="sv-SE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främjar</a:t>
            </a:r>
            <a:r>
              <a:rPr lang="sv-SE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sårläkning</a:t>
            </a:r>
            <a:endParaRPr lang="sv-SE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0EE5A98B-C051-43F5-9786-262FF0A6D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740" y="1666875"/>
            <a:ext cx="10008182" cy="46386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Nutrition</a:t>
            </a:r>
          </a:p>
          <a:p>
            <a:r>
              <a:rPr lang="sv-SE" dirty="0"/>
              <a:t>Fysisk aktivitet </a:t>
            </a:r>
          </a:p>
          <a:p>
            <a:r>
              <a:rPr lang="sv-SE" dirty="0"/>
              <a:t>Rökstopp</a:t>
            </a:r>
          </a:p>
          <a:p>
            <a:r>
              <a:rPr lang="sv-SE" dirty="0" smtClean="0"/>
              <a:t>Smärtlindring</a:t>
            </a:r>
            <a:endParaRPr lang="sv-SE" sz="900" dirty="0" smtClean="0"/>
          </a:p>
          <a:p>
            <a:r>
              <a:rPr lang="sv-SE" dirty="0" smtClean="0"/>
              <a:t>Stöd- </a:t>
            </a:r>
            <a:r>
              <a:rPr lang="sv-SE" dirty="0"/>
              <a:t>information- </a:t>
            </a:r>
            <a:r>
              <a:rPr lang="sv-SE" dirty="0" smtClean="0"/>
              <a:t>följsamhet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sz="1000" dirty="0"/>
          </a:p>
          <a:p>
            <a:pPr marL="0" indent="0" fontAlgn="ctr">
              <a:buNone/>
            </a:pPr>
            <a:r>
              <a:rPr lang="sv-SE" sz="1000" dirty="0"/>
              <a:t>Dokumentägare: </a:t>
            </a:r>
            <a:r>
              <a:rPr lang="sv-SE" sz="1000" dirty="0" smtClean="0"/>
              <a:t>Delegeringshuset</a:t>
            </a:r>
          </a:p>
          <a:p>
            <a:pPr marL="0" indent="0" fontAlgn="ctr">
              <a:buNone/>
            </a:pPr>
            <a:endParaRPr lang="sv-SE" sz="1000" dirty="0"/>
          </a:p>
          <a:p>
            <a:pPr marL="0" indent="0" fontAlgn="ctr">
              <a:buNone/>
            </a:pPr>
            <a:r>
              <a:rPr lang="sv-SE" sz="1000" dirty="0"/>
              <a:t>Beslutad av: Medicinskt ansvarig </a:t>
            </a:r>
            <a:r>
              <a:rPr lang="sv-SE" sz="1000" dirty="0" smtClean="0"/>
              <a:t>sjuksköterska</a:t>
            </a:r>
          </a:p>
          <a:p>
            <a:pPr marL="0" indent="0" fontAlgn="ctr">
              <a:buNone/>
            </a:pPr>
            <a:endParaRPr lang="sv-SE" sz="1000" dirty="0"/>
          </a:p>
          <a:p>
            <a:pPr marL="0" indent="0" fontAlgn="ctr">
              <a:buNone/>
            </a:pPr>
            <a:r>
              <a:rPr lang="sv-SE" sz="1000" dirty="0"/>
              <a:t>Gäller från och </a:t>
            </a:r>
            <a:r>
              <a:rPr lang="sv-SE" sz="1000"/>
              <a:t>med </a:t>
            </a:r>
            <a:r>
              <a:rPr lang="sv-SE" sz="1000" smtClean="0"/>
              <a:t>2021-03-01</a:t>
            </a:r>
            <a:endParaRPr lang="sv-SE" sz="1000" dirty="0"/>
          </a:p>
          <a:p>
            <a:pPr marL="0" indent="0">
              <a:buNone/>
            </a:pPr>
            <a:endParaRPr lang="sv-SE" sz="1000" dirty="0"/>
          </a:p>
          <a:p>
            <a:pPr marL="0" indent="0">
              <a:buNone/>
            </a:pPr>
            <a:endParaRPr lang="sv-SE" sz="1100" b="1" dirty="0"/>
          </a:p>
          <a:p>
            <a:pPr marL="0" indent="0">
              <a:buNone/>
            </a:pPr>
            <a:endParaRPr lang="sv-SE" sz="1000" dirty="0"/>
          </a:p>
          <a:p>
            <a:pPr marL="0" indent="0">
              <a:buNone/>
            </a:pPr>
            <a:endParaRPr lang="sv-SE" sz="1000" dirty="0" smtClean="0"/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51" y="1883006"/>
            <a:ext cx="2466975" cy="1438276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130" y="3693043"/>
            <a:ext cx="3486151" cy="171029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51" y="3763934"/>
            <a:ext cx="2540467" cy="169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0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97775" y="1057275"/>
            <a:ext cx="11113603" cy="496114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Nutrition</a:t>
            </a:r>
          </a:p>
          <a:p>
            <a:pPr marL="0" indent="0">
              <a:buNone/>
              <a:defRPr/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Näringsrik och varierad 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kost ger de bästa förutsättningarna för att kroppen ska kunna bilda ny vävnad och för att sår ska kunna läka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Protein är viktigt för sårläkning och finns 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i fisk, kött, ägg och 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mjölkprodukter.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Fysisk </a:t>
            </a: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aktivitet</a:t>
            </a:r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Viktigt att uppmuntra 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till gångträning/ promenader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Vid 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gång aktiveras muskelpumpen, det venösa trycket minskar och vätska från underbenen blir mindre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Rökstopp</a:t>
            </a:r>
          </a:p>
          <a:p>
            <a:pPr marL="0" indent="0">
              <a:buNone/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Att sluta röka främjar blodcirkulationen.</a:t>
            </a:r>
          </a:p>
          <a:p>
            <a:pPr marL="0" indent="0">
              <a:buNone/>
            </a:pPr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Smärtlindring</a:t>
            </a:r>
          </a:p>
          <a:p>
            <a:pPr marL="0" indent="0">
              <a:buNone/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God smärtlindring främjar sårläkning.</a:t>
            </a:r>
          </a:p>
          <a:p>
            <a:pPr marL="0" indent="0">
              <a:buNone/>
            </a:pP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Stöd, information och följsamhet</a:t>
            </a:r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När patienten förstår helheten är det lättare att acceptera och fullfölja behandlingen.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1200" b="1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897776" y="314325"/>
            <a:ext cx="106370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sv-SE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										</a:t>
            </a:r>
            <a:endParaRPr lang="sv-SE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955" y="3217025"/>
            <a:ext cx="3325091" cy="2119748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191" y="3151837"/>
            <a:ext cx="2567675" cy="268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46205" y="1600203"/>
            <a:ext cx="11065173" cy="4202113"/>
          </a:xfrm>
        </p:spPr>
        <p:txBody>
          <a:bodyPr/>
          <a:lstStyle/>
          <a:p>
            <a:endParaRPr lang="sv-SE" sz="2400" b="1" dirty="0"/>
          </a:p>
          <a:p>
            <a:endParaRPr lang="sv-SE" sz="2400" b="1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946205" y="274639"/>
            <a:ext cx="11065173" cy="1143000"/>
          </a:xfrm>
        </p:spPr>
        <p:txBody>
          <a:bodyPr>
            <a:normAutofit fontScale="90000"/>
          </a:bodyPr>
          <a:lstStyle/>
          <a:p>
            <a:r>
              <a:rPr lang="sv-SE" sz="3600" dirty="0">
                <a:latin typeface="+mn-lt"/>
                <a:cs typeface="Arial" panose="020B0604020202020204" pitchFamily="34" charset="0"/>
              </a:rPr>
              <a:t/>
            </a:r>
            <a:br>
              <a:rPr lang="sv-SE" sz="3600" dirty="0">
                <a:latin typeface="+mn-lt"/>
                <a:cs typeface="Arial" panose="020B0604020202020204" pitchFamily="34" charset="0"/>
              </a:rPr>
            </a:br>
            <a:r>
              <a:rPr lang="sv-SE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Faktorer som </a:t>
            </a:r>
            <a:r>
              <a:rPr lang="sv-SE" sz="49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försvårar</a:t>
            </a:r>
            <a:r>
              <a:rPr lang="sv-SE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sårläkning</a:t>
            </a:r>
            <a:endParaRPr lang="sv-SE" sz="4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630" y="1977501"/>
            <a:ext cx="1871456" cy="172623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742" y="1544461"/>
            <a:ext cx="1905000" cy="190500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358" y="3795016"/>
            <a:ext cx="2352676" cy="1990726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943" y="3701259"/>
            <a:ext cx="22098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5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62527" y="1600203"/>
            <a:ext cx="11048852" cy="5000102"/>
          </a:xfrm>
        </p:spPr>
        <p:txBody>
          <a:bodyPr>
            <a:normAutofit/>
          </a:bodyPr>
          <a:lstStyle/>
          <a:p>
            <a:endParaRPr lang="sv-SE" sz="1000" dirty="0">
              <a:latin typeface="+mn-lt"/>
            </a:endParaRPr>
          </a:p>
          <a:p>
            <a:pPr marL="0" indent="0">
              <a:buNone/>
            </a:pP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Sjukdomstillstånd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. Till exempel kan diabetes, arteriell och/eller venös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insufficiens, anemi, infektioner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samt nedsatt </a:t>
            </a:r>
            <a:r>
              <a:rPr lang="sv-SE">
                <a:latin typeface="Arial" panose="020B0604020202020204" pitchFamily="34" charset="0"/>
                <a:cs typeface="Arial" panose="020B0604020202020204" pitchFamily="34" charset="0"/>
              </a:rPr>
              <a:t>allmäntillstånd </a:t>
            </a:r>
            <a:r>
              <a:rPr lang="sv-SE" smtClean="0">
                <a:latin typeface="Arial" panose="020B0604020202020204" pitchFamily="34" charset="0"/>
                <a:cs typeface="Arial" panose="020B0604020202020204" pitchFamily="34" charset="0"/>
              </a:rPr>
              <a:t>hämma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sårläkningen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Ödem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. Det är viktigt att behandla vävnadsödem vid bensår. De flesta sår som befinner sig i inflammationsfasen har också mikroödem som fördröjer sårläkningen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Nutrition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Vid dåligt eller lågt näringsintag kan det vara aktuellt att behandla med protein- och C-vitamintillförsel, liksom med zinktillförsel om patienten har zinkbrist. </a:t>
            </a:r>
            <a:endParaRPr lang="sv-S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 err="1">
                <a:latin typeface="Arial" panose="020B0604020202020204" pitchFamily="34" charset="0"/>
                <a:cs typeface="Arial" panose="020B0604020202020204" pitchFamily="34" charset="0"/>
              </a:rPr>
              <a:t>Dehydrering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. Lågt vätskeintag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ökar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risken för uppkomst av </a:t>
            </a:r>
            <a:r>
              <a:rPr lang="sv-S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dehydrering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vilket är en riskfaktor för uppkomst av trycksår. </a:t>
            </a:r>
            <a:endParaRPr lang="sv-S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dirty="0"/>
          </a:p>
          <a:p>
            <a:endParaRPr lang="sv-SE" sz="1000" dirty="0"/>
          </a:p>
          <a:p>
            <a:endParaRPr lang="sv-SE" sz="1000" dirty="0"/>
          </a:p>
          <a:p>
            <a:pPr marL="285750" indent="-285750"/>
            <a:endParaRPr lang="sv-SE" sz="1000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962527" y="274639"/>
            <a:ext cx="11048852" cy="1143000"/>
          </a:xfrm>
        </p:spPr>
        <p:txBody>
          <a:bodyPr>
            <a:normAutofit/>
          </a:bodyPr>
          <a:lstStyle/>
          <a:p>
            <a:r>
              <a:rPr lang="sv-SE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Faktorer som </a:t>
            </a:r>
            <a:r>
              <a:rPr lang="sv-SE" sz="4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försvårar </a:t>
            </a:r>
            <a:r>
              <a:rPr lang="sv-SE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sårläkning</a:t>
            </a:r>
            <a:endParaRPr lang="sv-SE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97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06449" y="1600203"/>
            <a:ext cx="11104929" cy="49917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Minskad </a:t>
            </a: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rörlighet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och även lång väntan på hårda underlag kan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ge långvarigt tryck mot utsatta punkter vilket kan öka risken för trycksår och/eller hämma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sårläkningen.</a:t>
            </a:r>
          </a:p>
          <a:p>
            <a:pPr marL="0" indent="0">
              <a:buNone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Smärta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kan i vissa fall hämma sårläkningen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Tobaksrökning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hämmar sårläkningen genom minskad genomblödning, minskad tillförsel av syre och näring till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huden.</a:t>
            </a:r>
          </a:p>
          <a:p>
            <a:pPr marL="0" indent="0">
              <a:buNone/>
            </a:pPr>
            <a:endParaRPr lang="sv-S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Läkemedel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exempelvis antiinflammatoriska kan hämma sårläkningen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Sårinfektion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försvårar sårläkning. Riklig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bakterieväxt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kan bromsa normal läkning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Den psykosociala situationen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kan också ha betydelse för sårläkningen. Brist på social kontakt liksom depression har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visat sig kunna ge långsammare sårläkning.</a:t>
            </a: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906449" y="274639"/>
            <a:ext cx="11104929" cy="1143000"/>
          </a:xfrm>
        </p:spPr>
        <p:txBody>
          <a:bodyPr>
            <a:normAutofit/>
          </a:bodyPr>
          <a:lstStyle/>
          <a:p>
            <a:r>
              <a:rPr lang="sv-SE" sz="4800" b="1" dirty="0">
                <a:latin typeface="Arial" panose="020B0604020202020204" pitchFamily="34" charset="0"/>
                <a:cs typeface="Arial" panose="020B0604020202020204" pitchFamily="34" charset="0"/>
              </a:rPr>
              <a:t>Faktorer som </a:t>
            </a:r>
            <a:r>
              <a:rPr lang="sv-SE" sz="4800" b="1" u="sng" dirty="0">
                <a:latin typeface="Arial" panose="020B0604020202020204" pitchFamily="34" charset="0"/>
                <a:cs typeface="Arial" panose="020B0604020202020204" pitchFamily="34" charset="0"/>
              </a:rPr>
              <a:t>försvårar</a:t>
            </a:r>
            <a:r>
              <a:rPr lang="sv-SE" sz="4800" b="1" dirty="0">
                <a:latin typeface="Arial" panose="020B0604020202020204" pitchFamily="34" charset="0"/>
                <a:cs typeface="Arial" panose="020B0604020202020204" pitchFamily="34" charset="0"/>
              </a:rPr>
              <a:t> sårläkning</a:t>
            </a:r>
          </a:p>
        </p:txBody>
      </p:sp>
    </p:spTree>
    <p:extLst>
      <p:ext uri="{BB962C8B-B14F-4D97-AF65-F5344CB8AC3E}">
        <p14:creationId xmlns:p14="http://schemas.microsoft.com/office/powerpoint/2010/main" val="265795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A7775F236BAC549AF5FD44F71001B32" ma:contentTypeVersion="1" ma:contentTypeDescription="Skapa ett nytt dokument." ma:contentTypeScope="" ma:versionID="8a064a8ee68afe80daeb7fc1a0543469">
  <xsd:schema xmlns:xsd="http://www.w3.org/2001/XMLSchema" xmlns:xs="http://www.w3.org/2001/XMLSchema" xmlns:p="http://schemas.microsoft.com/office/2006/metadata/properties" xmlns:ns2="5061ee44-b87a-4608-933d-7f626df60dec" targetNamespace="http://schemas.microsoft.com/office/2006/metadata/properties" ma:root="true" ma:fieldsID="0ef4fdc6e073534ed483f008914af8a2" ns2:_="">
    <xsd:import namespace="5061ee44-b87a-4608-933d-7f626df60dec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61ee44-b87a-4608-933d-7f626df60d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84530F-3E7C-4563-84E9-2F6419775B26}">
  <ds:schemaRefs>
    <ds:schemaRef ds:uri="http://purl.org/dc/terms/"/>
    <ds:schemaRef ds:uri="5061ee44-b87a-4608-933d-7f626df60dec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EB95A91-0E6E-4D65-9130-25CDBF8AF4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9C6626-2288-4723-B297-63CC24DAEA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61ee44-b87a-4608-933d-7f626df60d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886</Words>
  <Application>Microsoft Office PowerPoint</Application>
  <PresentationFormat>Bredbild</PresentationFormat>
  <Paragraphs>112</Paragraphs>
  <Slides>6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Office-tema</vt:lpstr>
      <vt:lpstr>Sår och såromvårdnad kapitel 3</vt:lpstr>
      <vt:lpstr>Faktorer som främjar sårläkning</vt:lpstr>
      <vt:lpstr>             </vt:lpstr>
      <vt:lpstr> Faktorer som försvårar sårläkning</vt:lpstr>
      <vt:lpstr>Faktorer som försvårar sårläkning</vt:lpstr>
      <vt:lpstr>Faktorer som försvårar sårläkning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Faktorer som ökar läkningen</dc:title>
  <dc:creator>Gylling Susanne - VOF</dc:creator>
  <cp:lastModifiedBy>HBGADM\SuGy1000</cp:lastModifiedBy>
  <cp:revision>41</cp:revision>
  <dcterms:created xsi:type="dcterms:W3CDTF">2020-11-04T10:38:05Z</dcterms:created>
  <dcterms:modified xsi:type="dcterms:W3CDTF">2021-07-13T08:14:11Z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0x010100BA7775F236BAC549AF5FD44F71001B32</vt:lpwstr>
  </property>
</Properties>
</file>