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64" r:id="rId5"/>
    <p:sldId id="257" r:id="rId6"/>
    <p:sldId id="261" r:id="rId7"/>
    <p:sldId id="259" r:id="rId8"/>
    <p:sldId id="262" r:id="rId9"/>
    <p:sldId id="263" r:id="rId10"/>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100" d="100"/>
          <a:sy n="100" d="100"/>
        </p:scale>
        <p:origin x="78" y="7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907041-E3E7-404D-B5FF-9CF10460BAB5}" type="datetimeFigureOut">
              <a:rPr lang="sv-SE" smtClean="0"/>
              <a:t>2021-07-13</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F2249D-8848-48FB-AF94-03617695C6B9}" type="slidenum">
              <a:rPr lang="sv-SE" smtClean="0"/>
              <a:t>‹#›</a:t>
            </a:fld>
            <a:endParaRPr lang="sv-SE"/>
          </a:p>
        </p:txBody>
      </p:sp>
    </p:spTree>
    <p:extLst>
      <p:ext uri="{BB962C8B-B14F-4D97-AF65-F5344CB8AC3E}">
        <p14:creationId xmlns:p14="http://schemas.microsoft.com/office/powerpoint/2010/main" val="843028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Vid</a:t>
            </a:r>
            <a:r>
              <a:rPr lang="sv-SE" baseline="0" dirty="0" smtClean="0"/>
              <a:t> </a:t>
            </a:r>
            <a:r>
              <a:rPr lang="sv-SE" b="1" baseline="0" dirty="0" smtClean="0"/>
              <a:t>venösa bensår </a:t>
            </a:r>
            <a:r>
              <a:rPr lang="sv-SE" baseline="0" dirty="0" smtClean="0"/>
              <a:t>så fungerar inte klaffarna i benens vener längre. Följden blir att blodet från benen inte transporteras bort utan att vätskan pressas istället ut till vävnaden utanför kärlen. Det ger en svullnad med sämre cirkulation. Den dåliga cirkulationen orsakar att huden inte får näring, celler dör och det blir ett sår.</a:t>
            </a:r>
          </a:p>
          <a:p>
            <a:endParaRPr lang="sv-SE" baseline="0" dirty="0" smtClean="0"/>
          </a:p>
          <a:p>
            <a:r>
              <a:rPr lang="sv-SE" baseline="0" dirty="0" smtClean="0"/>
              <a:t>70% av alla venösa bensår finns ovanför ankelregionen.</a:t>
            </a:r>
            <a:endParaRPr lang="sv-SE" dirty="0"/>
          </a:p>
        </p:txBody>
      </p:sp>
      <p:sp>
        <p:nvSpPr>
          <p:cNvPr id="4" name="Platshållare för bildnummer 3"/>
          <p:cNvSpPr>
            <a:spLocks noGrp="1"/>
          </p:cNvSpPr>
          <p:nvPr>
            <p:ph type="sldNum" sz="quarter" idx="10"/>
          </p:nvPr>
        </p:nvSpPr>
        <p:spPr/>
        <p:txBody>
          <a:bodyPr/>
          <a:lstStyle/>
          <a:p>
            <a:fld id="{03759761-9EC3-BC46-AA52-FD0C8C7C84B7}" type="slidenum">
              <a:rPr lang="en-US" smtClean="0"/>
              <a:pPr/>
              <a:t>2</a:t>
            </a:fld>
            <a:endParaRPr lang="en-US"/>
          </a:p>
        </p:txBody>
      </p:sp>
    </p:spTree>
    <p:extLst>
      <p:ext uri="{BB962C8B-B14F-4D97-AF65-F5344CB8AC3E}">
        <p14:creationId xmlns:p14="http://schemas.microsoft.com/office/powerpoint/2010/main" val="2750606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rtl="0"/>
            <a:r>
              <a:rPr lang="sv-SE" sz="1200" b="1" kern="1200" dirty="0" smtClean="0">
                <a:solidFill>
                  <a:schemeClr val="tx1"/>
                </a:solidFill>
                <a:effectLst/>
                <a:latin typeface="+mn-lt"/>
                <a:ea typeface="+mn-ea"/>
                <a:cs typeface="+mn-cs"/>
              </a:rPr>
              <a:t>Omläggning:</a:t>
            </a:r>
          </a:p>
          <a:p>
            <a:pPr rtl="0"/>
            <a:r>
              <a:rPr lang="sv-SE" sz="1200" kern="1200" dirty="0" smtClean="0">
                <a:solidFill>
                  <a:schemeClr val="tx1"/>
                </a:solidFill>
                <a:effectLst/>
                <a:latin typeface="+mn-lt"/>
                <a:ea typeface="+mn-ea"/>
                <a:cs typeface="+mn-cs"/>
              </a:rPr>
              <a:t>Patienter med smärtsamma sår ska ha adekvat smärtlindring i god tid före omläggningen för att uppnå bästa effekt av smärtlindringen.</a:t>
            </a:r>
          </a:p>
          <a:p>
            <a:pPr rtl="0"/>
            <a:endParaRPr lang="sv-SE" sz="1200" kern="1200" dirty="0" smtClean="0">
              <a:solidFill>
                <a:schemeClr val="tx1"/>
              </a:solidFill>
              <a:effectLst/>
              <a:latin typeface="+mn-lt"/>
              <a:ea typeface="+mn-ea"/>
              <a:cs typeface="+mn-cs"/>
            </a:endParaRPr>
          </a:p>
          <a:p>
            <a:pPr rtl="0"/>
            <a:r>
              <a:rPr lang="sv-SE" sz="1200" kern="1200" dirty="0" smtClean="0">
                <a:solidFill>
                  <a:schemeClr val="tx1"/>
                </a:solidFill>
                <a:effectLst/>
                <a:latin typeface="+mn-lt"/>
                <a:ea typeface="+mn-ea"/>
                <a:cs typeface="+mn-cs"/>
              </a:rPr>
              <a:t>Om såret ska revideras ska bedövningsgel appliceras lokalt 45 minuter före behandlingen.</a:t>
            </a:r>
          </a:p>
          <a:p>
            <a:pPr rtl="0"/>
            <a:endParaRPr lang="sv-SE" sz="1200" kern="1200" dirty="0" smtClean="0">
              <a:solidFill>
                <a:schemeClr val="tx1"/>
              </a:solidFill>
              <a:effectLst/>
              <a:latin typeface="+mn-lt"/>
              <a:ea typeface="+mn-ea"/>
              <a:cs typeface="+mn-cs"/>
            </a:endParaRPr>
          </a:p>
          <a:p>
            <a:pPr rtl="0"/>
            <a:r>
              <a:rPr lang="sv-SE" sz="1200" kern="1200" dirty="0" smtClean="0">
                <a:solidFill>
                  <a:schemeClr val="tx1"/>
                </a:solidFill>
                <a:effectLst/>
                <a:latin typeface="+mn-lt"/>
                <a:ea typeface="+mn-ea"/>
                <a:cs typeface="+mn-cs"/>
              </a:rPr>
              <a:t>Rensa upp såret. Avlägsna med stor försiktighet död vävnad och hudflagor i såret och runt sårkanterna.</a:t>
            </a:r>
          </a:p>
          <a:p>
            <a:pPr rtl="0"/>
            <a:endParaRPr lang="sv-SE" sz="1200" kern="1200" dirty="0" smtClean="0">
              <a:solidFill>
                <a:schemeClr val="tx1"/>
              </a:solidFill>
              <a:effectLst/>
              <a:latin typeface="+mn-lt"/>
              <a:ea typeface="+mn-ea"/>
              <a:cs typeface="+mn-cs"/>
            </a:endParaRPr>
          </a:p>
          <a:p>
            <a:pPr rtl="0"/>
            <a:r>
              <a:rPr lang="sv-SE" sz="1200" kern="1200" dirty="0" smtClean="0">
                <a:solidFill>
                  <a:schemeClr val="tx1"/>
                </a:solidFill>
                <a:effectLst/>
                <a:latin typeface="+mn-lt"/>
                <a:ea typeface="+mn-ea"/>
                <a:cs typeface="+mn-cs"/>
              </a:rPr>
              <a:t>Gul fibrinbeläggning kan eventuellt avlägsnas med hjälp av hydro gel och hydrokolloidala förband.</a:t>
            </a:r>
          </a:p>
          <a:p>
            <a:pPr rtl="0"/>
            <a:endParaRPr lang="sv-SE" sz="1200" kern="1200" dirty="0" smtClean="0">
              <a:solidFill>
                <a:schemeClr val="tx1"/>
              </a:solidFill>
              <a:effectLst/>
              <a:latin typeface="+mn-lt"/>
              <a:ea typeface="+mn-ea"/>
              <a:cs typeface="+mn-cs"/>
            </a:endParaRPr>
          </a:p>
          <a:p>
            <a:pPr rtl="0"/>
            <a:r>
              <a:rPr lang="sv-SE" sz="1200" kern="1200" dirty="0" smtClean="0">
                <a:solidFill>
                  <a:schemeClr val="tx1"/>
                </a:solidFill>
                <a:effectLst/>
                <a:latin typeface="+mn-lt"/>
                <a:ea typeface="+mn-ea"/>
                <a:cs typeface="+mn-cs"/>
              </a:rPr>
              <a:t>Välj förband efter sårets läknings stadium. Samma förbandstyp passar sällan genom hela läknings proceduren. </a:t>
            </a:r>
          </a:p>
          <a:p>
            <a:pPr rtl="0"/>
            <a:r>
              <a:rPr lang="sv-SE" sz="1200" kern="1200" dirty="0" smtClean="0">
                <a:solidFill>
                  <a:schemeClr val="tx1"/>
                </a:solidFill>
                <a:effectLst/>
                <a:latin typeface="+mn-lt"/>
                <a:ea typeface="+mn-ea"/>
                <a:cs typeface="+mn-cs"/>
              </a:rPr>
              <a:t>Vid riklig sårsekretion: Komplettera förbandet med högabsorberande skumförband. </a:t>
            </a: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03759761-9EC3-BC46-AA52-FD0C8C7C84B7}" type="slidenum">
              <a:rPr lang="en-US" smtClean="0"/>
              <a:pPr/>
              <a:t>4</a:t>
            </a:fld>
            <a:endParaRPr lang="en-US"/>
          </a:p>
        </p:txBody>
      </p:sp>
    </p:spTree>
    <p:extLst>
      <p:ext uri="{BB962C8B-B14F-4D97-AF65-F5344CB8AC3E}">
        <p14:creationId xmlns:p14="http://schemas.microsoft.com/office/powerpoint/2010/main" val="3399176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5</a:t>
            </a:fld>
            <a:endParaRPr lang="en-US"/>
          </a:p>
        </p:txBody>
      </p:sp>
    </p:spTree>
    <p:extLst>
      <p:ext uri="{BB962C8B-B14F-4D97-AF65-F5344CB8AC3E}">
        <p14:creationId xmlns:p14="http://schemas.microsoft.com/office/powerpoint/2010/main" val="2422364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3759761-9EC3-BC46-AA52-FD0C8C7C84B7}" type="slidenum">
              <a:rPr lang="en-US" smtClean="0"/>
              <a:pPr/>
              <a:t>6</a:t>
            </a:fld>
            <a:endParaRPr lang="en-US"/>
          </a:p>
        </p:txBody>
      </p:sp>
    </p:spTree>
    <p:extLst>
      <p:ext uri="{BB962C8B-B14F-4D97-AF65-F5344CB8AC3E}">
        <p14:creationId xmlns:p14="http://schemas.microsoft.com/office/powerpoint/2010/main" val="1305671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smtClean="0"/>
              <a:t>Klicka här för att ändra format</a:t>
            </a:r>
            <a:endParaRPr lang="sv-SE"/>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om du vill redigera mall för underrubrikformat</a:t>
            </a:r>
            <a:endParaRPr lang="sv-SE"/>
          </a:p>
        </p:txBody>
      </p:sp>
      <p:sp>
        <p:nvSpPr>
          <p:cNvPr id="4" name="Platshållare för datum 3"/>
          <p:cNvSpPr>
            <a:spLocks noGrp="1"/>
          </p:cNvSpPr>
          <p:nvPr>
            <p:ph type="dt" sz="half" idx="10"/>
          </p:nvPr>
        </p:nvSpPr>
        <p:spPr/>
        <p:txBody>
          <a:bodyPr/>
          <a:lstStyle/>
          <a:p>
            <a:fld id="{0068AD17-27EE-43F5-A192-580C42561DBE}" type="datetimeFigureOut">
              <a:rPr lang="sv-SE" smtClean="0"/>
              <a:t>2021-07-13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C2932CC6-2FE7-4719-8F85-72F4C0953FEE}" type="slidenum">
              <a:rPr lang="sv-SE" smtClean="0"/>
              <a:t>‹#›</a:t>
            </a:fld>
            <a:endParaRPr lang="sv-SE"/>
          </a:p>
        </p:txBody>
      </p:sp>
    </p:spTree>
    <p:extLst>
      <p:ext uri="{BB962C8B-B14F-4D97-AF65-F5344CB8AC3E}">
        <p14:creationId xmlns:p14="http://schemas.microsoft.com/office/powerpoint/2010/main" val="1424264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0068AD17-27EE-43F5-A192-580C42561DBE}" type="datetimeFigureOut">
              <a:rPr lang="sv-SE" smtClean="0"/>
              <a:t>2021-07-13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C2932CC6-2FE7-4719-8F85-72F4C0953FEE}" type="slidenum">
              <a:rPr lang="sv-SE" smtClean="0"/>
              <a:t>‹#›</a:t>
            </a:fld>
            <a:endParaRPr lang="sv-SE"/>
          </a:p>
        </p:txBody>
      </p:sp>
    </p:spTree>
    <p:extLst>
      <p:ext uri="{BB962C8B-B14F-4D97-AF65-F5344CB8AC3E}">
        <p14:creationId xmlns:p14="http://schemas.microsoft.com/office/powerpoint/2010/main" val="3785892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smtClean="0"/>
              <a:t>Klicka här för att ändra format</a:t>
            </a:r>
            <a:endParaRPr lang="sv-SE"/>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Redigera format för bakgrundstext</a:t>
            </a:r>
          </a:p>
        </p:txBody>
      </p:sp>
      <p:sp>
        <p:nvSpPr>
          <p:cNvPr id="4" name="Platshållare för datum 3"/>
          <p:cNvSpPr>
            <a:spLocks noGrp="1"/>
          </p:cNvSpPr>
          <p:nvPr>
            <p:ph type="dt" sz="half" idx="10"/>
          </p:nvPr>
        </p:nvSpPr>
        <p:spPr/>
        <p:txBody>
          <a:bodyPr/>
          <a:lstStyle/>
          <a:p>
            <a:fld id="{0068AD17-27EE-43F5-A192-580C42561DBE}" type="datetimeFigureOut">
              <a:rPr lang="sv-SE" smtClean="0"/>
              <a:t>2021-07-13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C2932CC6-2FE7-4719-8F85-72F4C0953FEE}" type="slidenum">
              <a:rPr lang="sv-SE" smtClean="0"/>
              <a:t>‹#›</a:t>
            </a:fld>
            <a:endParaRPr lang="sv-SE"/>
          </a:p>
        </p:txBody>
      </p:sp>
    </p:spTree>
    <p:extLst>
      <p:ext uri="{BB962C8B-B14F-4D97-AF65-F5344CB8AC3E}">
        <p14:creationId xmlns:p14="http://schemas.microsoft.com/office/powerpoint/2010/main" val="2301339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838200" y="1825625"/>
            <a:ext cx="5181600" cy="435133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6172200" y="1825625"/>
            <a:ext cx="5181600" cy="435133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0068AD17-27EE-43F5-A192-580C42561DBE}" type="datetimeFigureOut">
              <a:rPr lang="sv-SE" smtClean="0"/>
              <a:t>2021-07-13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C2932CC6-2FE7-4719-8F85-72F4C0953FEE}" type="slidenum">
              <a:rPr lang="sv-SE" smtClean="0"/>
              <a:t>‹#›</a:t>
            </a:fld>
            <a:endParaRPr lang="sv-SE"/>
          </a:p>
        </p:txBody>
      </p:sp>
    </p:spTree>
    <p:extLst>
      <p:ext uri="{BB962C8B-B14F-4D97-AF65-F5344CB8AC3E}">
        <p14:creationId xmlns:p14="http://schemas.microsoft.com/office/powerpoint/2010/main" val="173342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smtClean="0"/>
              <a:t>Klicka här för att ändra format</a:t>
            </a:r>
            <a:endParaRPr lang="sv-SE"/>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4" name="Platshållare för innehåll 3"/>
          <p:cNvSpPr>
            <a:spLocks noGrp="1"/>
          </p:cNvSpPr>
          <p:nvPr>
            <p:ph sz="half" idx="2"/>
          </p:nvPr>
        </p:nvSpPr>
        <p:spPr>
          <a:xfrm>
            <a:off x="839788" y="2505075"/>
            <a:ext cx="5157787" cy="368458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0068AD17-27EE-43F5-A192-580C42561DBE}" type="datetimeFigureOut">
              <a:rPr lang="sv-SE" smtClean="0"/>
              <a:t>2021-07-13</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C2932CC6-2FE7-4719-8F85-72F4C0953FEE}" type="slidenum">
              <a:rPr lang="sv-SE" smtClean="0"/>
              <a:t>‹#›</a:t>
            </a:fld>
            <a:endParaRPr lang="sv-SE"/>
          </a:p>
        </p:txBody>
      </p:sp>
    </p:spTree>
    <p:extLst>
      <p:ext uri="{BB962C8B-B14F-4D97-AF65-F5344CB8AC3E}">
        <p14:creationId xmlns:p14="http://schemas.microsoft.com/office/powerpoint/2010/main" val="767224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0068AD17-27EE-43F5-A192-580C42561DBE}" type="datetimeFigureOut">
              <a:rPr lang="sv-SE" smtClean="0"/>
              <a:t>2021-07-13</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C2932CC6-2FE7-4719-8F85-72F4C0953FEE}" type="slidenum">
              <a:rPr lang="sv-SE" smtClean="0"/>
              <a:t>‹#›</a:t>
            </a:fld>
            <a:endParaRPr lang="sv-SE"/>
          </a:p>
        </p:txBody>
      </p:sp>
    </p:spTree>
    <p:extLst>
      <p:ext uri="{BB962C8B-B14F-4D97-AF65-F5344CB8AC3E}">
        <p14:creationId xmlns:p14="http://schemas.microsoft.com/office/powerpoint/2010/main" val="1367998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0068AD17-27EE-43F5-A192-580C42561DBE}" type="datetimeFigureOut">
              <a:rPr lang="sv-SE" smtClean="0"/>
              <a:t>2021-07-13</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C2932CC6-2FE7-4719-8F85-72F4C0953FEE}" type="slidenum">
              <a:rPr lang="sv-SE" smtClean="0"/>
              <a:t>‹#›</a:t>
            </a:fld>
            <a:endParaRPr lang="sv-SE"/>
          </a:p>
        </p:txBody>
      </p:sp>
    </p:spTree>
    <p:extLst>
      <p:ext uri="{BB962C8B-B14F-4D97-AF65-F5344CB8AC3E}">
        <p14:creationId xmlns:p14="http://schemas.microsoft.com/office/powerpoint/2010/main" val="3421938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Redigera format för bakgrundstext</a:t>
            </a:r>
          </a:p>
        </p:txBody>
      </p:sp>
      <p:sp>
        <p:nvSpPr>
          <p:cNvPr id="5" name="Platshållare för datum 4"/>
          <p:cNvSpPr>
            <a:spLocks noGrp="1"/>
          </p:cNvSpPr>
          <p:nvPr>
            <p:ph type="dt" sz="half" idx="10"/>
          </p:nvPr>
        </p:nvSpPr>
        <p:spPr/>
        <p:txBody>
          <a:bodyPr/>
          <a:lstStyle/>
          <a:p>
            <a:fld id="{0068AD17-27EE-43F5-A192-580C42561DBE}" type="datetimeFigureOut">
              <a:rPr lang="sv-SE" smtClean="0"/>
              <a:t>2021-07-13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C2932CC6-2FE7-4719-8F85-72F4C0953FEE}" type="slidenum">
              <a:rPr lang="sv-SE" smtClean="0"/>
              <a:t>‹#›</a:t>
            </a:fld>
            <a:endParaRPr lang="sv-SE"/>
          </a:p>
        </p:txBody>
      </p:sp>
    </p:spTree>
    <p:extLst>
      <p:ext uri="{BB962C8B-B14F-4D97-AF65-F5344CB8AC3E}">
        <p14:creationId xmlns:p14="http://schemas.microsoft.com/office/powerpoint/2010/main" val="2111228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Redigera format för bakgrundstext</a:t>
            </a:r>
          </a:p>
        </p:txBody>
      </p:sp>
      <p:sp>
        <p:nvSpPr>
          <p:cNvPr id="5" name="Platshållare för datum 4"/>
          <p:cNvSpPr>
            <a:spLocks noGrp="1"/>
          </p:cNvSpPr>
          <p:nvPr>
            <p:ph type="dt" sz="half" idx="10"/>
          </p:nvPr>
        </p:nvSpPr>
        <p:spPr/>
        <p:txBody>
          <a:bodyPr/>
          <a:lstStyle/>
          <a:p>
            <a:fld id="{0068AD17-27EE-43F5-A192-580C42561DBE}" type="datetimeFigureOut">
              <a:rPr lang="sv-SE" smtClean="0"/>
              <a:t>2021-07-13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C2932CC6-2FE7-4719-8F85-72F4C0953FEE}" type="slidenum">
              <a:rPr lang="sv-SE" smtClean="0"/>
              <a:t>‹#›</a:t>
            </a:fld>
            <a:endParaRPr lang="sv-SE"/>
          </a:p>
        </p:txBody>
      </p:sp>
    </p:spTree>
    <p:extLst>
      <p:ext uri="{BB962C8B-B14F-4D97-AF65-F5344CB8AC3E}">
        <p14:creationId xmlns:p14="http://schemas.microsoft.com/office/powerpoint/2010/main" val="2077055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0068AD17-27EE-43F5-A192-580C42561DBE}" type="datetimeFigureOut">
              <a:rPr lang="sv-SE" smtClean="0"/>
              <a:t>2021-07-13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C2932CC6-2FE7-4719-8F85-72F4C0953FEE}" type="slidenum">
              <a:rPr lang="sv-SE" smtClean="0"/>
              <a:t>‹#›</a:t>
            </a:fld>
            <a:endParaRPr lang="sv-SE"/>
          </a:p>
        </p:txBody>
      </p:sp>
    </p:spTree>
    <p:extLst>
      <p:ext uri="{BB962C8B-B14F-4D97-AF65-F5344CB8AC3E}">
        <p14:creationId xmlns:p14="http://schemas.microsoft.com/office/powerpoint/2010/main" val="3670361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0068AD17-27EE-43F5-A192-580C42561DBE}" type="datetimeFigureOut">
              <a:rPr lang="sv-SE" smtClean="0"/>
              <a:t>2021-07-13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C2932CC6-2FE7-4719-8F85-72F4C0953FEE}" type="slidenum">
              <a:rPr lang="sv-SE" smtClean="0"/>
              <a:t>‹#›</a:t>
            </a:fld>
            <a:endParaRPr lang="sv-SE"/>
          </a:p>
        </p:txBody>
      </p:sp>
    </p:spTree>
    <p:extLst>
      <p:ext uri="{BB962C8B-B14F-4D97-AF65-F5344CB8AC3E}">
        <p14:creationId xmlns:p14="http://schemas.microsoft.com/office/powerpoint/2010/main" val="29209862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Rubrik och brödtext - Grön bård">
    <p:spTree>
      <p:nvGrpSpPr>
        <p:cNvPr id="1" name=""/>
        <p:cNvGrpSpPr/>
        <p:nvPr/>
      </p:nvGrpSpPr>
      <p:grpSpPr>
        <a:xfrm>
          <a:off x="0" y="0"/>
          <a:ext cx="0" cy="0"/>
          <a:chOff x="0" y="0"/>
          <a:chExt cx="0" cy="0"/>
        </a:xfrm>
      </p:grpSpPr>
      <p:sp>
        <p:nvSpPr>
          <p:cNvPr id="18" name="Rektangel 17"/>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 name="Rektangel 18"/>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 name="Rektangel 19"/>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 name="Rektangel 20"/>
          <p:cNvSpPr/>
          <p:nvPr userDrawn="1"/>
        </p:nvSpPr>
        <p:spPr>
          <a:xfrm>
            <a:off x="-4476" y="4114798"/>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2" name="Rektangel 21"/>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3" name="Content Placeholder 2"/>
          <p:cNvSpPr>
            <a:spLocks noGrp="1"/>
          </p:cNvSpPr>
          <p:nvPr>
            <p:ph idx="1"/>
          </p:nvPr>
        </p:nvSpPr>
        <p:spPr>
          <a:xfrm>
            <a:off x="1467555" y="1600203"/>
            <a:ext cx="10543823" cy="4202113"/>
          </a:xfrm>
          <a:prstGeom prst="rect">
            <a:avLst/>
          </a:prstGeom>
        </p:spPr>
        <p:txBody>
          <a:bodyPr/>
          <a:lstStyle>
            <a:lvl1pPr>
              <a:defRPr sz="2000" b="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200">
                <a:latin typeface="Arial"/>
                <a:cs typeface="Arial"/>
              </a:defRPr>
            </a:lvl5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US" dirty="0"/>
          </a:p>
        </p:txBody>
      </p:sp>
      <p:sp>
        <p:nvSpPr>
          <p:cNvPr id="13" name="Title 1"/>
          <p:cNvSpPr>
            <a:spLocks noGrp="1"/>
          </p:cNvSpPr>
          <p:nvPr>
            <p:ph type="title"/>
          </p:nvPr>
        </p:nvSpPr>
        <p:spPr>
          <a:xfrm>
            <a:off x="1467555" y="274639"/>
            <a:ext cx="10543823" cy="1143000"/>
          </a:xfrm>
          <a:prstGeom prst="rect">
            <a:avLst/>
          </a:prstGeom>
        </p:spPr>
        <p:txBody>
          <a:bodyPr anchor="b"/>
          <a:lstStyle/>
          <a:p>
            <a:r>
              <a:rPr lang="sv-SE" dirty="0" smtClean="0"/>
              <a:t>Klicka här för att ändra format</a:t>
            </a:r>
            <a:endParaRPr lang="en-US" dirty="0"/>
          </a:p>
        </p:txBody>
      </p:sp>
    </p:spTree>
    <p:extLst>
      <p:ext uri="{BB962C8B-B14F-4D97-AF65-F5344CB8AC3E}">
        <p14:creationId xmlns:p14="http://schemas.microsoft.com/office/powerpoint/2010/main" val="98403326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örsta sida med grön bakgrund">
    <p:bg>
      <p:bgPr>
        <a:solidFill>
          <a:srgbClr val="65AE1E"/>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1484781" y="1122364"/>
            <a:ext cx="9341908" cy="2219324"/>
          </a:xfrm>
          <a:prstGeom prst="rect">
            <a:avLst/>
          </a:prstGeom>
        </p:spPr>
        <p:txBody>
          <a:bodyPr anchor="b">
            <a:normAutofit/>
          </a:bodyPr>
          <a:lstStyle>
            <a:lvl1pPr algn="l">
              <a:defRPr sz="4800" b="1">
                <a:solidFill>
                  <a:srgbClr val="FFFFFF"/>
                </a:solidFill>
                <a:latin typeface="Arial" panose="020B0604020202020204" pitchFamily="34" charset="0"/>
                <a:cs typeface="Arial" panose="020B0604020202020204" pitchFamily="34" charset="0"/>
              </a:defRPr>
            </a:lvl1pPr>
          </a:lstStyle>
          <a:p>
            <a:r>
              <a:rPr lang="sv-SE" dirty="0" smtClean="0"/>
              <a:t>Klicka här för att ändra format</a:t>
            </a:r>
            <a:endParaRPr lang="en-US" dirty="0"/>
          </a:p>
        </p:txBody>
      </p:sp>
      <p:sp>
        <p:nvSpPr>
          <p:cNvPr id="5" name="Subtitle 2"/>
          <p:cNvSpPr>
            <a:spLocks noGrp="1"/>
          </p:cNvSpPr>
          <p:nvPr>
            <p:ph type="subTitle" idx="1"/>
          </p:nvPr>
        </p:nvSpPr>
        <p:spPr>
          <a:xfrm>
            <a:off x="1484781" y="3476626"/>
            <a:ext cx="9341908" cy="1781175"/>
          </a:xfrm>
          <a:prstGeom prst="rect">
            <a:avLst/>
          </a:prstGeom>
        </p:spPr>
        <p:txBody>
          <a:bodyPr>
            <a:normAutofit/>
          </a:bodyPr>
          <a:lstStyle>
            <a:lvl1pPr marL="0" indent="0" algn="l">
              <a:buNone/>
              <a:defRPr sz="2000">
                <a:solidFill>
                  <a:srgbClr val="FFFFFF"/>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smtClean="0"/>
              <a:t>Klicka här för att ändra format på underrubrik i bakgrunden</a:t>
            </a:r>
            <a:endParaRPr lang="en-US" dirty="0"/>
          </a:p>
        </p:txBody>
      </p:sp>
      <p:sp>
        <p:nvSpPr>
          <p:cNvPr id="6" name="Rektangel 5"/>
          <p:cNvSpPr/>
          <p:nvPr userDrawn="1"/>
        </p:nvSpPr>
        <p:spPr>
          <a:xfrm>
            <a:off x="-2239" y="1"/>
            <a:ext cx="330200" cy="1371600"/>
          </a:xfrm>
          <a:prstGeom prst="rect">
            <a:avLst/>
          </a:prstGeom>
          <a:solidFill>
            <a:srgbClr val="A1C30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 name="Rektangel 6"/>
          <p:cNvSpPr/>
          <p:nvPr userDrawn="1"/>
        </p:nvSpPr>
        <p:spPr>
          <a:xfrm>
            <a:off x="-4476" y="1371600"/>
            <a:ext cx="330200" cy="1371600"/>
          </a:xfrm>
          <a:prstGeom prst="rect">
            <a:avLst/>
          </a:prstGeom>
          <a:solidFill>
            <a:srgbClr val="199A2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 name="Rektangel 7"/>
          <p:cNvSpPr/>
          <p:nvPr userDrawn="1"/>
        </p:nvSpPr>
        <p:spPr>
          <a:xfrm>
            <a:off x="-4476" y="2743199"/>
            <a:ext cx="330200" cy="1371600"/>
          </a:xfrm>
          <a:prstGeom prst="rect">
            <a:avLst/>
          </a:prstGeom>
          <a:solidFill>
            <a:srgbClr val="90C04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 name="Rektangel 8"/>
          <p:cNvSpPr/>
          <p:nvPr userDrawn="1"/>
        </p:nvSpPr>
        <p:spPr>
          <a:xfrm>
            <a:off x="-4476" y="4114798"/>
            <a:ext cx="330200" cy="1371600"/>
          </a:xfrm>
          <a:prstGeom prst="rect">
            <a:avLst/>
          </a:prstGeom>
          <a:solidFill>
            <a:srgbClr val="4070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 name="Rektangel 9"/>
          <p:cNvSpPr/>
          <p:nvPr userDrawn="1"/>
        </p:nvSpPr>
        <p:spPr>
          <a:xfrm>
            <a:off x="-4476" y="5486399"/>
            <a:ext cx="330200" cy="1371600"/>
          </a:xfrm>
          <a:prstGeom prst="rect">
            <a:avLst/>
          </a:prstGeom>
          <a:solidFill>
            <a:srgbClr val="65AE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ysClr val="window" lastClr="FFFFFF"/>
              </a:solidFill>
              <a:effectLst/>
              <a:uLnTx/>
              <a:uFillTx/>
              <a:latin typeface="Arial"/>
              <a:ea typeface="+mn-ea"/>
              <a:cs typeface="+mn-cs"/>
            </a:endParaRPr>
          </a:p>
        </p:txBody>
      </p:sp>
      <p:pic>
        <p:nvPicPr>
          <p:cNvPr id="11" name="Bildobjekt 10" descr="HBG_logo_liggande_VI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5950" y="233335"/>
            <a:ext cx="1861185" cy="536158"/>
          </a:xfrm>
          <a:prstGeom prst="rect">
            <a:avLst/>
          </a:prstGeom>
        </p:spPr>
      </p:pic>
      <p:sp>
        <p:nvSpPr>
          <p:cNvPr id="12" name="TextBox 14"/>
          <p:cNvSpPr txBox="1"/>
          <p:nvPr userDrawn="1"/>
        </p:nvSpPr>
        <p:spPr>
          <a:xfrm>
            <a:off x="1113585" y="629803"/>
            <a:ext cx="3960440" cy="337446"/>
          </a:xfrm>
          <a:prstGeom prst="rect">
            <a:avLst/>
          </a:prstGeom>
          <a:noFill/>
        </p:spPr>
        <p:txBody>
          <a:bodyPr wrap="none" lIns="0" tIns="0" rIns="0" bIns="0" rtlCol="0" anchor="t" anchorCtr="0">
            <a:noAutofit/>
          </a:bodyPr>
          <a:lstStyle/>
          <a:p>
            <a:pPr>
              <a:lnSpc>
                <a:spcPts val="1500"/>
              </a:lnSpc>
            </a:pPr>
            <a:r>
              <a:rPr lang="sv-SE" sz="1050" b="1" i="0" u="none" kern="100" cap="none" spc="0" baseline="0" noProof="0" dirty="0" smtClean="0">
                <a:solidFill>
                  <a:schemeClr val="bg1"/>
                </a:solidFill>
                <a:latin typeface="Arial"/>
                <a:cs typeface="Arial"/>
              </a:rPr>
              <a:t>Vård- och omsorgsförvaltningen</a:t>
            </a:r>
            <a:endParaRPr lang="sv-SE" sz="900" b="1" i="0" u="none" kern="100" cap="none" spc="0" baseline="0" noProof="0" dirty="0">
              <a:solidFill>
                <a:schemeClr val="bg1"/>
              </a:solidFill>
              <a:latin typeface="Arial"/>
              <a:cs typeface="Arial"/>
            </a:endParaRPr>
          </a:p>
        </p:txBody>
      </p:sp>
    </p:spTree>
    <p:extLst>
      <p:ext uri="{BB962C8B-B14F-4D97-AF65-F5344CB8AC3E}">
        <p14:creationId xmlns:p14="http://schemas.microsoft.com/office/powerpoint/2010/main" val="41610986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68AD17-27EE-43F5-A192-580C42561DBE}" type="datetimeFigureOut">
              <a:rPr lang="sv-SE" smtClean="0"/>
              <a:t>2021-07-13</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932CC6-2FE7-4719-8F85-72F4C0953FEE}" type="slidenum">
              <a:rPr lang="sv-SE" smtClean="0"/>
              <a:t>‹#›</a:t>
            </a:fld>
            <a:endParaRPr lang="sv-SE"/>
          </a:p>
        </p:txBody>
      </p:sp>
    </p:spTree>
    <p:extLst>
      <p:ext uri="{BB962C8B-B14F-4D97-AF65-F5344CB8AC3E}">
        <p14:creationId xmlns:p14="http://schemas.microsoft.com/office/powerpoint/2010/main" val="41301305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12.jpeg"/><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a:xfrm>
            <a:off x="1147156" y="891010"/>
            <a:ext cx="10538848" cy="1466600"/>
          </a:xfrm>
        </p:spPr>
        <p:txBody>
          <a:bodyPr/>
          <a:lstStyle/>
          <a:p>
            <a:r>
              <a:rPr lang="sv-SE" dirty="0" smtClean="0"/>
              <a:t>Sår och såromvårdnad kapitel 4</a:t>
            </a:r>
            <a:endParaRPr lang="sv-SE" dirty="0"/>
          </a:p>
        </p:txBody>
      </p:sp>
      <p:pic>
        <p:nvPicPr>
          <p:cNvPr id="8" name="Bildobjekt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71365" y="2580875"/>
            <a:ext cx="3240360" cy="2277751"/>
          </a:xfrm>
          <a:prstGeom prst="rect">
            <a:avLst/>
          </a:prstGeom>
        </p:spPr>
      </p:pic>
      <p:pic>
        <p:nvPicPr>
          <p:cNvPr id="9" name="Bildobjekt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93765" y="2580874"/>
            <a:ext cx="2878057" cy="2277750"/>
          </a:xfrm>
          <a:prstGeom prst="rect">
            <a:avLst/>
          </a:prstGeom>
        </p:spPr>
      </p:pic>
    </p:spTree>
    <p:extLst>
      <p:ext uri="{BB962C8B-B14F-4D97-AF65-F5344CB8AC3E}">
        <p14:creationId xmlns:p14="http://schemas.microsoft.com/office/powerpoint/2010/main" val="410877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938255" y="1237129"/>
            <a:ext cx="9594279" cy="5080544"/>
          </a:xfrm>
        </p:spPr>
        <p:txBody>
          <a:bodyPr>
            <a:normAutofit fontScale="92500" lnSpcReduction="20000"/>
          </a:bodyPr>
          <a:lstStyle/>
          <a:p>
            <a:pPr marL="0" indent="0">
              <a:lnSpc>
                <a:spcPct val="170000"/>
              </a:lnSpc>
              <a:buNone/>
            </a:pPr>
            <a:r>
              <a:rPr lang="sv-SE" sz="2200" b="1" dirty="0" smtClean="0">
                <a:latin typeface="Arial" panose="020B0604020202020204" pitchFamily="34" charset="0"/>
                <a:cs typeface="Arial" panose="020B0604020202020204" pitchFamily="34" charset="0"/>
              </a:rPr>
              <a:t>Orsak</a:t>
            </a:r>
            <a:endParaRPr lang="sv-SE" sz="2200" b="1" dirty="0">
              <a:latin typeface="Arial" panose="020B0604020202020204" pitchFamily="34" charset="0"/>
              <a:cs typeface="Arial" panose="020B0604020202020204" pitchFamily="34" charset="0"/>
            </a:endParaRPr>
          </a:p>
          <a:p>
            <a:pPr marL="285750" indent="-285750">
              <a:lnSpc>
                <a:spcPct val="170000"/>
              </a:lnSpc>
            </a:pPr>
            <a:r>
              <a:rPr lang="sv-SE" sz="1400" dirty="0">
                <a:latin typeface="Arial" panose="020B0604020202020204" pitchFamily="34" charset="0"/>
                <a:cs typeface="Arial" panose="020B0604020202020204" pitchFamily="34" charset="0"/>
              </a:rPr>
              <a:t>Nedsatt venös cirkulation.</a:t>
            </a:r>
          </a:p>
          <a:p>
            <a:pPr marL="285750" indent="-285750">
              <a:lnSpc>
                <a:spcPct val="170000"/>
              </a:lnSpc>
            </a:pPr>
            <a:r>
              <a:rPr lang="sv-SE" sz="1400" dirty="0" smtClean="0">
                <a:latin typeface="Arial" panose="020B0604020202020204" pitchFamily="34" charset="0"/>
                <a:cs typeface="Arial" panose="020B0604020202020204" pitchFamily="34" charset="0"/>
              </a:rPr>
              <a:t>Djup </a:t>
            </a:r>
            <a:r>
              <a:rPr lang="sv-SE" sz="1400" dirty="0">
                <a:latin typeface="Arial" panose="020B0604020202020204" pitchFamily="34" charset="0"/>
                <a:cs typeface="Arial" panose="020B0604020202020204" pitchFamily="34" charset="0"/>
              </a:rPr>
              <a:t>blodpropp.</a:t>
            </a:r>
          </a:p>
          <a:p>
            <a:pPr marL="285750" indent="-285750">
              <a:lnSpc>
                <a:spcPct val="170000"/>
              </a:lnSpc>
            </a:pPr>
            <a:r>
              <a:rPr lang="sv-SE" sz="1400" dirty="0">
                <a:latin typeface="Arial" panose="020B0604020202020204" pitchFamily="34" charset="0"/>
                <a:cs typeface="Arial" panose="020B0604020202020204" pitchFamily="34" charset="0"/>
              </a:rPr>
              <a:t>Svaghet i klaffsystemet. </a:t>
            </a:r>
            <a:r>
              <a:rPr lang="sv-SE" sz="1400" dirty="0" smtClean="0">
                <a:latin typeface="Arial" panose="020B0604020202020204" pitchFamily="34" charset="0"/>
                <a:cs typeface="Arial" panose="020B0604020202020204" pitchFamily="34" charset="0"/>
              </a:rPr>
              <a:t>Klaffarna </a:t>
            </a:r>
            <a:r>
              <a:rPr lang="sv-SE" sz="1400" dirty="0">
                <a:latin typeface="Arial" panose="020B0604020202020204" pitchFamily="34" charset="0"/>
                <a:cs typeface="Arial" panose="020B0604020202020204" pitchFamily="34" charset="0"/>
              </a:rPr>
              <a:t>i benens vener </a:t>
            </a:r>
            <a:r>
              <a:rPr lang="sv-SE" sz="1400" dirty="0" smtClean="0">
                <a:latin typeface="Arial" panose="020B0604020202020204" pitchFamily="34" charset="0"/>
                <a:cs typeface="Arial" panose="020B0604020202020204" pitchFamily="34" charset="0"/>
              </a:rPr>
              <a:t>fungerar inte längre</a:t>
            </a:r>
            <a:r>
              <a:rPr lang="sv-SE" sz="1400" dirty="0">
                <a:latin typeface="Arial" panose="020B0604020202020204" pitchFamily="34" charset="0"/>
                <a:cs typeface="Arial" panose="020B0604020202020204" pitchFamily="34" charset="0"/>
              </a:rPr>
              <a:t>. Följden blir att blodet från benen inte transporteras bort utan att vätskan pressas istället ut till vävnaden utanför kärlen. Det ger en svullnad med sämre cirkulation. Den dåliga cirkulationen orsakar att huden inte får näring, celler dör och det blir ett sår.</a:t>
            </a:r>
          </a:p>
          <a:p>
            <a:pPr marL="0" indent="0">
              <a:lnSpc>
                <a:spcPct val="170000"/>
              </a:lnSpc>
              <a:buNone/>
            </a:pPr>
            <a:r>
              <a:rPr lang="sv-SE" sz="2200" b="1" dirty="0" smtClean="0">
                <a:latin typeface="Arial" panose="020B0604020202020204" pitchFamily="34" charset="0"/>
                <a:cs typeface="Arial" panose="020B0604020202020204" pitchFamily="34" charset="0"/>
              </a:rPr>
              <a:t>Symtom</a:t>
            </a:r>
            <a:endParaRPr lang="sv-SE" sz="2200" b="1" dirty="0">
              <a:latin typeface="Arial" panose="020B0604020202020204" pitchFamily="34" charset="0"/>
              <a:cs typeface="Arial" panose="020B0604020202020204" pitchFamily="34" charset="0"/>
            </a:endParaRPr>
          </a:p>
          <a:p>
            <a:pPr marL="285750" indent="-285750">
              <a:lnSpc>
                <a:spcPct val="170000"/>
              </a:lnSpc>
            </a:pPr>
            <a:r>
              <a:rPr lang="sv-SE" sz="1400" dirty="0">
                <a:latin typeface="Arial" panose="020B0604020202020204" pitchFamily="34" charset="0"/>
                <a:cs typeface="Arial" panose="020B0604020202020204" pitchFamily="34" charset="0"/>
              </a:rPr>
              <a:t>Bensvullnad.</a:t>
            </a:r>
          </a:p>
          <a:p>
            <a:pPr marL="285750" indent="-285750">
              <a:lnSpc>
                <a:spcPct val="170000"/>
              </a:lnSpc>
            </a:pPr>
            <a:r>
              <a:rPr lang="sv-SE" sz="1400" dirty="0">
                <a:latin typeface="Arial" panose="020B0604020202020204" pitchFamily="34" charset="0"/>
                <a:cs typeface="Arial" panose="020B0604020202020204" pitchFamily="34" charset="0"/>
              </a:rPr>
              <a:t>Tyngdkänsla</a:t>
            </a:r>
            <a:r>
              <a:rPr lang="sv-SE" sz="1400" dirty="0" smtClean="0">
                <a:latin typeface="Arial" panose="020B0604020202020204" pitchFamily="34" charset="0"/>
                <a:cs typeface="Arial" panose="020B0604020202020204" pitchFamily="34" charset="0"/>
              </a:rPr>
              <a:t>.</a:t>
            </a:r>
          </a:p>
          <a:p>
            <a:pPr marL="0" indent="0">
              <a:buNone/>
            </a:pPr>
            <a:endParaRPr lang="sv-SE" sz="1800" b="1" dirty="0">
              <a:latin typeface="Arial" panose="020B0604020202020204" pitchFamily="34" charset="0"/>
              <a:cs typeface="Arial" panose="020B0604020202020204" pitchFamily="34" charset="0"/>
            </a:endParaRPr>
          </a:p>
          <a:p>
            <a:pPr marL="0" indent="0" fontAlgn="ctr">
              <a:buNone/>
            </a:pPr>
            <a:r>
              <a:rPr lang="sv-SE" sz="1100" dirty="0">
                <a:latin typeface="Arial" panose="020B0604020202020204" pitchFamily="34" charset="0"/>
                <a:cs typeface="Arial" panose="020B0604020202020204" pitchFamily="34" charset="0"/>
              </a:rPr>
              <a:t>Dokumentägare: Delegeringshuset</a:t>
            </a:r>
          </a:p>
          <a:p>
            <a:pPr marL="0" indent="0" fontAlgn="ctr">
              <a:buNone/>
            </a:pPr>
            <a:r>
              <a:rPr lang="sv-SE" sz="1100" dirty="0">
                <a:latin typeface="Arial" panose="020B0604020202020204" pitchFamily="34" charset="0"/>
                <a:cs typeface="Arial" panose="020B0604020202020204" pitchFamily="34" charset="0"/>
              </a:rPr>
              <a:t>Beslutad av: Medicinskt ansvarig sjuksköterska</a:t>
            </a:r>
          </a:p>
          <a:p>
            <a:pPr marL="0" indent="0" fontAlgn="ctr">
              <a:buNone/>
            </a:pPr>
            <a:r>
              <a:rPr lang="sv-SE" sz="1100" dirty="0">
                <a:latin typeface="Arial" panose="020B0604020202020204" pitchFamily="34" charset="0"/>
                <a:cs typeface="Arial" panose="020B0604020202020204" pitchFamily="34" charset="0"/>
              </a:rPr>
              <a:t>Gäller från och </a:t>
            </a:r>
            <a:r>
              <a:rPr lang="sv-SE" sz="1100">
                <a:latin typeface="Arial" panose="020B0604020202020204" pitchFamily="34" charset="0"/>
                <a:cs typeface="Arial" panose="020B0604020202020204" pitchFamily="34" charset="0"/>
              </a:rPr>
              <a:t>med </a:t>
            </a:r>
            <a:r>
              <a:rPr lang="sv-SE" sz="1100" smtClean="0">
                <a:latin typeface="Arial" panose="020B0604020202020204" pitchFamily="34" charset="0"/>
                <a:cs typeface="Arial" panose="020B0604020202020204" pitchFamily="34" charset="0"/>
              </a:rPr>
              <a:t>2021-03-01</a:t>
            </a:r>
            <a:endParaRPr lang="sv-SE" sz="1100" dirty="0">
              <a:latin typeface="Arial" panose="020B0604020202020204" pitchFamily="34" charset="0"/>
              <a:cs typeface="Arial" panose="020B0604020202020204" pitchFamily="34" charset="0"/>
            </a:endParaRPr>
          </a:p>
          <a:p>
            <a:pPr marL="0" indent="0">
              <a:buNone/>
            </a:pPr>
            <a:endParaRPr lang="sv-SE" sz="1800" b="1" dirty="0">
              <a:latin typeface="Arial" panose="020B0604020202020204" pitchFamily="34" charset="0"/>
              <a:cs typeface="Arial" panose="020B0604020202020204" pitchFamily="34" charset="0"/>
            </a:endParaRPr>
          </a:p>
          <a:p>
            <a:pPr marL="0" indent="0">
              <a:buNone/>
            </a:pPr>
            <a:endParaRPr lang="sv-SE" sz="1800" b="1" dirty="0">
              <a:latin typeface="Arial" panose="020B0604020202020204" pitchFamily="34" charset="0"/>
              <a:cs typeface="Arial" panose="020B0604020202020204" pitchFamily="34" charset="0"/>
            </a:endParaRPr>
          </a:p>
          <a:p>
            <a:pPr marL="285750" indent="-285750">
              <a:lnSpc>
                <a:spcPct val="170000"/>
              </a:lnSpc>
            </a:pPr>
            <a:endParaRPr lang="sv-SE" sz="1400" dirty="0">
              <a:cs typeface="Arial" panose="020B0604020202020204" pitchFamily="34" charset="0"/>
            </a:endParaRPr>
          </a:p>
          <a:p>
            <a:endParaRPr lang="sv-SE" b="1" dirty="0">
              <a:latin typeface="Arial" panose="020B0604020202020204" pitchFamily="34" charset="0"/>
              <a:cs typeface="Arial" panose="020B0604020202020204" pitchFamily="34" charset="0"/>
            </a:endParaRPr>
          </a:p>
        </p:txBody>
      </p:sp>
      <p:sp>
        <p:nvSpPr>
          <p:cNvPr id="3" name="Rubrik 2"/>
          <p:cNvSpPr>
            <a:spLocks noGrp="1"/>
          </p:cNvSpPr>
          <p:nvPr>
            <p:ph type="title"/>
          </p:nvPr>
        </p:nvSpPr>
        <p:spPr>
          <a:xfrm>
            <a:off x="938255" y="382704"/>
            <a:ext cx="9901850" cy="962490"/>
          </a:xfrm>
        </p:spPr>
        <p:txBody>
          <a:bodyPr>
            <a:normAutofit fontScale="90000"/>
          </a:bodyPr>
          <a:lstStyle/>
          <a:p>
            <a:r>
              <a:rPr lang="sv-SE" sz="2400" dirty="0">
                <a:latin typeface="Arial" panose="020B0604020202020204" pitchFamily="34" charset="0"/>
                <a:cs typeface="Arial" panose="020B0604020202020204" pitchFamily="34" charset="0"/>
              </a:rPr>
              <a:t/>
            </a:r>
            <a:br>
              <a:rPr lang="sv-SE" sz="2400" dirty="0">
                <a:latin typeface="Arial" panose="020B0604020202020204" pitchFamily="34" charset="0"/>
                <a:cs typeface="Arial" panose="020B0604020202020204" pitchFamily="34" charset="0"/>
              </a:rPr>
            </a:br>
            <a:r>
              <a:rPr lang="sv-SE" sz="2400" dirty="0">
                <a:latin typeface="Arial" panose="020B0604020202020204" pitchFamily="34" charset="0"/>
                <a:cs typeface="Arial" panose="020B0604020202020204" pitchFamily="34" charset="0"/>
              </a:rPr>
              <a:t/>
            </a:r>
            <a:br>
              <a:rPr lang="sv-SE" sz="2400" dirty="0">
                <a:latin typeface="Arial" panose="020B0604020202020204" pitchFamily="34" charset="0"/>
                <a:cs typeface="Arial" panose="020B0604020202020204" pitchFamily="34" charset="0"/>
              </a:rPr>
            </a:br>
            <a:r>
              <a:rPr lang="sv-SE" sz="2400" dirty="0">
                <a:latin typeface="Arial" panose="020B0604020202020204" pitchFamily="34" charset="0"/>
                <a:cs typeface="Arial" panose="020B0604020202020204" pitchFamily="34" charset="0"/>
              </a:rPr>
              <a:t/>
            </a:r>
            <a:br>
              <a:rPr lang="sv-SE" sz="2400" dirty="0">
                <a:latin typeface="Arial" panose="020B0604020202020204" pitchFamily="34" charset="0"/>
                <a:cs typeface="Arial" panose="020B0604020202020204" pitchFamily="34" charset="0"/>
              </a:rPr>
            </a:br>
            <a:r>
              <a:rPr lang="sv-SE" sz="2400" dirty="0">
                <a:latin typeface="Arial" panose="020B0604020202020204" pitchFamily="34" charset="0"/>
                <a:cs typeface="Arial" panose="020B0604020202020204" pitchFamily="34" charset="0"/>
              </a:rPr>
              <a:t/>
            </a:r>
            <a:br>
              <a:rPr lang="sv-SE" sz="2400" dirty="0">
                <a:latin typeface="Arial" panose="020B0604020202020204" pitchFamily="34" charset="0"/>
                <a:cs typeface="Arial" panose="020B0604020202020204" pitchFamily="34" charset="0"/>
              </a:rPr>
            </a:br>
            <a:r>
              <a:rPr lang="sv-SE" sz="2400" dirty="0">
                <a:latin typeface="Arial" panose="020B0604020202020204" pitchFamily="34" charset="0"/>
                <a:cs typeface="Arial" panose="020B0604020202020204" pitchFamily="34" charset="0"/>
              </a:rPr>
              <a:t/>
            </a:r>
            <a:br>
              <a:rPr lang="sv-SE" sz="2400" dirty="0">
                <a:latin typeface="Arial" panose="020B0604020202020204" pitchFamily="34" charset="0"/>
                <a:cs typeface="Arial" panose="020B0604020202020204" pitchFamily="34" charset="0"/>
              </a:rPr>
            </a:br>
            <a:r>
              <a:rPr lang="sv-SE" sz="7200" dirty="0">
                <a:latin typeface="Arial" panose="020B0604020202020204" pitchFamily="34" charset="0"/>
                <a:cs typeface="Arial" panose="020B0604020202020204" pitchFamily="34" charset="0"/>
              </a:rPr>
              <a:t/>
            </a:r>
            <a:br>
              <a:rPr lang="sv-SE" sz="7200" dirty="0">
                <a:latin typeface="Arial" panose="020B0604020202020204" pitchFamily="34" charset="0"/>
                <a:cs typeface="Arial" panose="020B0604020202020204" pitchFamily="34" charset="0"/>
              </a:rPr>
            </a:br>
            <a:r>
              <a:rPr lang="sv-SE" sz="6700" b="1" dirty="0" smtClean="0">
                <a:latin typeface="Arial" panose="020B0604020202020204" pitchFamily="34" charset="0"/>
                <a:cs typeface="Arial" panose="020B0604020202020204" pitchFamily="34" charset="0"/>
              </a:rPr>
              <a:t>Venösa bensår</a:t>
            </a:r>
            <a:endParaRPr lang="sv-SE" sz="67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16813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947651" y="1600203"/>
            <a:ext cx="9908772" cy="4202113"/>
          </a:xfrm>
        </p:spPr>
        <p:txBody>
          <a:bodyPr>
            <a:normAutofit fontScale="62500" lnSpcReduction="20000"/>
          </a:bodyPr>
          <a:lstStyle/>
          <a:p>
            <a:pPr marL="0" indent="0">
              <a:lnSpc>
                <a:spcPct val="170000"/>
              </a:lnSpc>
              <a:buNone/>
            </a:pPr>
            <a:r>
              <a:rPr lang="sv-SE" sz="3600" b="1" dirty="0">
                <a:latin typeface="Arial" panose="020B0604020202020204" pitchFamily="34" charset="0"/>
                <a:cs typeface="Arial" panose="020B0604020202020204" pitchFamily="34" charset="0"/>
              </a:rPr>
              <a:t>Utseende</a:t>
            </a:r>
          </a:p>
          <a:p>
            <a:pPr marL="285750" indent="-285750">
              <a:lnSpc>
                <a:spcPct val="170000"/>
              </a:lnSpc>
            </a:pPr>
            <a:r>
              <a:rPr lang="sv-SE" sz="2300" dirty="0">
                <a:latin typeface="Arial" panose="020B0604020202020204" pitchFamily="34" charset="0"/>
                <a:cs typeface="Arial" panose="020B0604020202020204" pitchFamily="34" charset="0"/>
              </a:rPr>
              <a:t>Ytliga eller </a:t>
            </a:r>
            <a:r>
              <a:rPr lang="sv-SE" sz="2300" dirty="0" err="1">
                <a:latin typeface="Arial" panose="020B0604020202020204" pitchFamily="34" charset="0"/>
                <a:cs typeface="Arial" panose="020B0604020202020204" pitchFamily="34" charset="0"/>
              </a:rPr>
              <a:t>medeldjupa</a:t>
            </a:r>
            <a:r>
              <a:rPr lang="sv-SE" sz="2300" dirty="0">
                <a:latin typeface="Arial" panose="020B0604020202020204" pitchFamily="34" charset="0"/>
                <a:cs typeface="Arial" panose="020B0604020202020204" pitchFamily="34" charset="0"/>
              </a:rPr>
              <a:t> </a:t>
            </a:r>
            <a:r>
              <a:rPr lang="sv-SE" sz="2300" dirty="0" smtClean="0">
                <a:latin typeface="Arial" panose="020B0604020202020204" pitchFamily="34" charset="0"/>
                <a:cs typeface="Arial" panose="020B0604020202020204" pitchFamily="34" charset="0"/>
              </a:rPr>
              <a:t>sår</a:t>
            </a:r>
            <a:endParaRPr lang="sv-SE" sz="2300" dirty="0">
              <a:latin typeface="Arial" panose="020B0604020202020204" pitchFamily="34" charset="0"/>
              <a:cs typeface="Arial" panose="020B0604020202020204" pitchFamily="34" charset="0"/>
            </a:endParaRPr>
          </a:p>
          <a:p>
            <a:pPr marL="285750" indent="-285750">
              <a:lnSpc>
                <a:spcPct val="170000"/>
              </a:lnSpc>
            </a:pPr>
            <a:r>
              <a:rPr lang="sv-SE" sz="2300" dirty="0">
                <a:latin typeface="Arial" panose="020B0604020202020204" pitchFamily="34" charset="0"/>
                <a:cs typeface="Arial" panose="020B0604020202020204" pitchFamily="34" charset="0"/>
              </a:rPr>
              <a:t>Såren kan få en gul </a:t>
            </a:r>
            <a:r>
              <a:rPr lang="sv-SE" sz="2300" dirty="0" smtClean="0">
                <a:latin typeface="Arial" panose="020B0604020202020204" pitchFamily="34" charset="0"/>
                <a:cs typeface="Arial" panose="020B0604020202020204" pitchFamily="34" charset="0"/>
              </a:rPr>
              <a:t>hinna</a:t>
            </a:r>
            <a:endParaRPr lang="sv-SE" sz="2300" dirty="0">
              <a:latin typeface="Arial" panose="020B0604020202020204" pitchFamily="34" charset="0"/>
              <a:cs typeface="Arial" panose="020B0604020202020204" pitchFamily="34" charset="0"/>
            </a:endParaRPr>
          </a:p>
          <a:p>
            <a:pPr marL="285750" indent="-285750">
              <a:lnSpc>
                <a:spcPct val="170000"/>
              </a:lnSpc>
            </a:pPr>
            <a:r>
              <a:rPr lang="sv-SE" sz="2300" dirty="0">
                <a:latin typeface="Arial" panose="020B0604020202020204" pitchFamily="34" charset="0"/>
                <a:cs typeface="Arial" panose="020B0604020202020204" pitchFamily="34" charset="0"/>
              </a:rPr>
              <a:t>Sårvätskningen är ofta kraftig, speciellt under </a:t>
            </a:r>
            <a:r>
              <a:rPr lang="sv-SE" sz="2300" dirty="0" smtClean="0">
                <a:latin typeface="Arial" panose="020B0604020202020204" pitchFamily="34" charset="0"/>
                <a:cs typeface="Arial" panose="020B0604020202020204" pitchFamily="34" charset="0"/>
              </a:rPr>
              <a:t>upprensningsfasen </a:t>
            </a:r>
            <a:endParaRPr lang="sv-SE" sz="2300" dirty="0">
              <a:latin typeface="Arial" panose="020B0604020202020204" pitchFamily="34" charset="0"/>
              <a:cs typeface="Arial" panose="020B0604020202020204" pitchFamily="34" charset="0"/>
            </a:endParaRPr>
          </a:p>
          <a:p>
            <a:pPr marL="285750" indent="-285750">
              <a:lnSpc>
                <a:spcPct val="170000"/>
              </a:lnSpc>
            </a:pPr>
            <a:r>
              <a:rPr lang="sv-SE" sz="2300" dirty="0">
                <a:latin typeface="Arial" panose="020B0604020202020204" pitchFamily="34" charset="0"/>
                <a:cs typeface="Arial" panose="020B0604020202020204" pitchFamily="34" charset="0"/>
              </a:rPr>
              <a:t>Sårkanterna kan luckras upp av </a:t>
            </a:r>
            <a:r>
              <a:rPr lang="sv-SE" sz="2300" dirty="0" smtClean="0">
                <a:latin typeface="Arial" panose="020B0604020202020204" pitchFamily="34" charset="0"/>
                <a:cs typeface="Arial" panose="020B0604020202020204" pitchFamily="34" charset="0"/>
              </a:rPr>
              <a:t>sårsekretionen</a:t>
            </a:r>
            <a:endParaRPr lang="sv-SE" sz="2300" dirty="0">
              <a:latin typeface="Arial" panose="020B0604020202020204" pitchFamily="34" charset="0"/>
              <a:cs typeface="Arial" panose="020B0604020202020204" pitchFamily="34" charset="0"/>
            </a:endParaRPr>
          </a:p>
          <a:p>
            <a:pPr marL="285750" indent="-285750">
              <a:lnSpc>
                <a:spcPct val="170000"/>
              </a:lnSpc>
            </a:pPr>
            <a:endParaRPr lang="sv-SE" sz="2300" dirty="0">
              <a:latin typeface="Arial" panose="020B0604020202020204" pitchFamily="34" charset="0"/>
              <a:cs typeface="Arial" panose="020B0604020202020204" pitchFamily="34" charset="0"/>
            </a:endParaRPr>
          </a:p>
          <a:p>
            <a:pPr marL="0" indent="0">
              <a:lnSpc>
                <a:spcPct val="170000"/>
              </a:lnSpc>
              <a:buNone/>
            </a:pPr>
            <a:r>
              <a:rPr lang="sv-SE" sz="3600" b="1" dirty="0" smtClean="0">
                <a:latin typeface="Arial" panose="020B0604020202020204" pitchFamily="34" charset="0"/>
                <a:cs typeface="Arial" panose="020B0604020202020204" pitchFamily="34" charset="0"/>
              </a:rPr>
              <a:t>Lokalisation</a:t>
            </a:r>
            <a:endParaRPr lang="sv-SE" sz="3600" dirty="0">
              <a:latin typeface="Arial" panose="020B0604020202020204" pitchFamily="34" charset="0"/>
              <a:cs typeface="Arial" panose="020B0604020202020204" pitchFamily="34" charset="0"/>
            </a:endParaRPr>
          </a:p>
          <a:p>
            <a:pPr marL="285750" indent="-285750">
              <a:lnSpc>
                <a:spcPct val="170000"/>
              </a:lnSpc>
            </a:pPr>
            <a:r>
              <a:rPr lang="sv-SE" dirty="0">
                <a:latin typeface="Arial" panose="020B0604020202020204" pitchFamily="34" charset="0"/>
                <a:cs typeface="Arial" panose="020B0604020202020204" pitchFamily="34" charset="0"/>
              </a:rPr>
              <a:t>Sitter oftast på ankel eller </a:t>
            </a:r>
            <a:r>
              <a:rPr lang="sv-SE" dirty="0" smtClean="0">
                <a:latin typeface="Arial" panose="020B0604020202020204" pitchFamily="34" charset="0"/>
                <a:cs typeface="Arial" panose="020B0604020202020204" pitchFamily="34" charset="0"/>
              </a:rPr>
              <a:t>vad </a:t>
            </a:r>
            <a:endParaRPr lang="sv-SE" dirty="0">
              <a:latin typeface="Arial" panose="020B0604020202020204" pitchFamily="34" charset="0"/>
              <a:cs typeface="Arial" panose="020B0604020202020204" pitchFamily="34" charset="0"/>
            </a:endParaRPr>
          </a:p>
        </p:txBody>
      </p:sp>
      <p:sp>
        <p:nvSpPr>
          <p:cNvPr id="3" name="Rubrik 2"/>
          <p:cNvSpPr>
            <a:spLocks noGrp="1"/>
          </p:cNvSpPr>
          <p:nvPr>
            <p:ph type="title"/>
          </p:nvPr>
        </p:nvSpPr>
        <p:spPr>
          <a:xfrm>
            <a:off x="947651" y="274639"/>
            <a:ext cx="11063728" cy="1143000"/>
          </a:xfrm>
        </p:spPr>
        <p:txBody>
          <a:bodyPr>
            <a:normAutofit/>
          </a:bodyPr>
          <a:lstStyle/>
          <a:p>
            <a:r>
              <a:rPr lang="sv-SE" sz="6000" b="1" dirty="0" smtClean="0">
                <a:latin typeface="Arial" panose="020B0604020202020204" pitchFamily="34" charset="0"/>
                <a:cs typeface="Arial" panose="020B0604020202020204" pitchFamily="34" charset="0"/>
              </a:rPr>
              <a:t>Venösa bensår</a:t>
            </a:r>
            <a:endParaRPr lang="sv-SE" sz="6000" b="1" dirty="0">
              <a:latin typeface="Arial" panose="020B0604020202020204" pitchFamily="34" charset="0"/>
              <a:cs typeface="Arial" panose="020B0604020202020204" pitchFamily="34" charset="0"/>
            </a:endParaRPr>
          </a:p>
        </p:txBody>
      </p:sp>
      <p:pic>
        <p:nvPicPr>
          <p:cNvPr id="5" name="Bildobjekt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0306" y="1600204"/>
            <a:ext cx="4485374" cy="4216396"/>
          </a:xfrm>
          <a:prstGeom prst="rect">
            <a:avLst/>
          </a:prstGeom>
        </p:spPr>
      </p:pic>
    </p:spTree>
    <p:extLst>
      <p:ext uri="{BB962C8B-B14F-4D97-AF65-F5344CB8AC3E}">
        <p14:creationId xmlns:p14="http://schemas.microsoft.com/office/powerpoint/2010/main" val="32640965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938254" y="1567543"/>
            <a:ext cx="10458495" cy="4725192"/>
          </a:xfrm>
        </p:spPr>
        <p:txBody>
          <a:bodyPr>
            <a:normAutofit fontScale="92500" lnSpcReduction="10000"/>
          </a:bodyPr>
          <a:lstStyle/>
          <a:p>
            <a:pPr marL="0" indent="0">
              <a:buNone/>
            </a:pPr>
            <a:r>
              <a:rPr lang="sv-SE" sz="2400" b="1" dirty="0" smtClean="0">
                <a:latin typeface="Arial" panose="020B0604020202020204" pitchFamily="34" charset="0"/>
                <a:cs typeface="Arial" panose="020B0604020202020204" pitchFamily="34" charset="0"/>
              </a:rPr>
              <a:t>Behandling</a:t>
            </a:r>
            <a:endParaRPr lang="sv-SE" sz="2400" b="1" dirty="0">
              <a:latin typeface="Arial" panose="020B0604020202020204" pitchFamily="34" charset="0"/>
              <a:cs typeface="Arial" panose="020B0604020202020204" pitchFamily="34" charset="0"/>
            </a:endParaRPr>
          </a:p>
          <a:p>
            <a:pPr marL="285750" indent="-285750"/>
            <a:r>
              <a:rPr lang="sv-SE" sz="1500" dirty="0">
                <a:latin typeface="Arial" panose="020B0604020202020204" pitchFamily="34" charset="0"/>
                <a:cs typeface="Arial" panose="020B0604020202020204" pitchFamily="34" charset="0"/>
              </a:rPr>
              <a:t>Behandling av bakomliggande orsak. Diagnos ställs av läkare.</a:t>
            </a:r>
          </a:p>
          <a:p>
            <a:pPr marL="285750" indent="-285750"/>
            <a:r>
              <a:rPr lang="sv-SE" sz="1500" dirty="0">
                <a:latin typeface="Arial" panose="020B0604020202020204" pitchFamily="34" charset="0"/>
                <a:cs typeface="Arial" panose="020B0604020202020204" pitchFamily="34" charset="0"/>
              </a:rPr>
              <a:t>Val av förband. </a:t>
            </a:r>
          </a:p>
          <a:p>
            <a:pPr marL="285750" indent="-285750"/>
            <a:r>
              <a:rPr lang="sv-SE" sz="1500" dirty="0">
                <a:latin typeface="Arial" panose="020B0604020202020204" pitchFamily="34" charset="0"/>
                <a:cs typeface="Arial" panose="020B0604020202020204" pitchFamily="34" charset="0"/>
              </a:rPr>
              <a:t>Kompression och högläge i vila.</a:t>
            </a:r>
          </a:p>
          <a:p>
            <a:pPr marL="285750" indent="-285750"/>
            <a:endParaRPr lang="sv-SE" sz="1200" dirty="0">
              <a:latin typeface="Arial" panose="020B0604020202020204" pitchFamily="34" charset="0"/>
              <a:cs typeface="Arial" panose="020B0604020202020204" pitchFamily="34" charset="0"/>
            </a:endParaRPr>
          </a:p>
          <a:p>
            <a:pPr marL="0" indent="0">
              <a:buNone/>
            </a:pPr>
            <a:r>
              <a:rPr lang="sv-SE" b="1" dirty="0" smtClean="0">
                <a:latin typeface="Arial" panose="020B0604020202020204" pitchFamily="34" charset="0"/>
                <a:cs typeface="Arial" panose="020B0604020202020204" pitchFamily="34" charset="0"/>
              </a:rPr>
              <a:t>Smärta</a:t>
            </a:r>
            <a:endParaRPr lang="sv-SE" b="1" dirty="0">
              <a:latin typeface="Arial" panose="020B0604020202020204" pitchFamily="34" charset="0"/>
              <a:cs typeface="Arial" panose="020B0604020202020204" pitchFamily="34" charset="0"/>
            </a:endParaRPr>
          </a:p>
          <a:p>
            <a:pPr marL="285750" indent="-285750"/>
            <a:r>
              <a:rPr lang="sv-SE" sz="1500" dirty="0">
                <a:latin typeface="Arial" panose="020B0604020202020204" pitchFamily="34" charset="0"/>
                <a:cs typeface="Arial" panose="020B0604020202020204" pitchFamily="34" charset="0"/>
              </a:rPr>
              <a:t>Patienter med venösa bensår har ofta smärta i såren som kan vara svår. Smärtstillande läkemedel inför omläggningen.</a:t>
            </a:r>
          </a:p>
          <a:p>
            <a:pPr marL="285750" indent="-285750"/>
            <a:endParaRPr lang="sv-SE" sz="1500" b="1" dirty="0">
              <a:latin typeface="Arial" panose="020B0604020202020204" pitchFamily="34" charset="0"/>
              <a:cs typeface="Arial" panose="020B0604020202020204" pitchFamily="34" charset="0"/>
            </a:endParaRPr>
          </a:p>
          <a:p>
            <a:pPr marL="0" indent="0">
              <a:buNone/>
            </a:pPr>
            <a:r>
              <a:rPr lang="sv-SE" sz="2200" b="1" dirty="0" smtClean="0">
                <a:latin typeface="Arial" panose="020B0604020202020204" pitchFamily="34" charset="0"/>
                <a:cs typeface="Arial" panose="020B0604020202020204" pitchFamily="34" charset="0"/>
              </a:rPr>
              <a:t>Komplikationer</a:t>
            </a:r>
            <a:endParaRPr lang="sv-SE" sz="2200" b="1" dirty="0">
              <a:latin typeface="Arial" panose="020B0604020202020204" pitchFamily="34" charset="0"/>
              <a:cs typeface="Arial" panose="020B0604020202020204" pitchFamily="34" charset="0"/>
            </a:endParaRPr>
          </a:p>
          <a:p>
            <a:pPr marL="285750" indent="-285750"/>
            <a:r>
              <a:rPr lang="sv-SE" sz="1500" dirty="0">
                <a:latin typeface="Arial" panose="020B0604020202020204" pitchFamily="34" charset="0"/>
                <a:cs typeface="Arial" panose="020B0604020202020204" pitchFamily="34" charset="0"/>
              </a:rPr>
              <a:t>Sårinfektion.</a:t>
            </a:r>
          </a:p>
          <a:p>
            <a:pPr marL="285750" indent="-285750"/>
            <a:r>
              <a:rPr lang="sv-SE" sz="1500" dirty="0">
                <a:latin typeface="Arial" panose="020B0604020202020204" pitchFamily="34" charset="0"/>
                <a:cs typeface="Arial" panose="020B0604020202020204" pitchFamily="34" charset="0"/>
              </a:rPr>
              <a:t>Eksem.</a:t>
            </a:r>
          </a:p>
          <a:p>
            <a:pPr marL="285750" indent="-285750"/>
            <a:endParaRPr lang="sv-SE" sz="1200" b="1" dirty="0">
              <a:latin typeface="Arial" panose="020B0604020202020204" pitchFamily="34" charset="0"/>
              <a:cs typeface="Arial" panose="020B0604020202020204" pitchFamily="34" charset="0"/>
            </a:endParaRPr>
          </a:p>
          <a:p>
            <a:pPr marL="0" indent="0">
              <a:buNone/>
            </a:pPr>
            <a:r>
              <a:rPr lang="sv-SE" sz="2200" b="1" dirty="0" smtClean="0">
                <a:latin typeface="Arial" panose="020B0604020202020204" pitchFamily="34" charset="0"/>
                <a:cs typeface="Arial" panose="020B0604020202020204" pitchFamily="34" charset="0"/>
              </a:rPr>
              <a:t>Förebyggande</a:t>
            </a:r>
            <a:endParaRPr lang="sv-SE" sz="2200" b="1" dirty="0">
              <a:latin typeface="Arial" panose="020B0604020202020204" pitchFamily="34" charset="0"/>
              <a:cs typeface="Arial" panose="020B0604020202020204" pitchFamily="34" charset="0"/>
            </a:endParaRPr>
          </a:p>
          <a:p>
            <a:pPr marL="285750" indent="-285750"/>
            <a:r>
              <a:rPr lang="sv-SE" sz="1500" dirty="0">
                <a:latin typeface="Arial" panose="020B0604020202020204" pitchFamily="34" charset="0"/>
                <a:cs typeface="Arial" panose="020B0604020202020204" pitchFamily="34" charset="0"/>
              </a:rPr>
              <a:t>Vid bensvullnad, men inga sår ska kompressionsstrumpa användas.</a:t>
            </a:r>
          </a:p>
          <a:p>
            <a:pPr marL="285750" indent="-285750"/>
            <a:r>
              <a:rPr lang="sv-SE" sz="1500" dirty="0">
                <a:latin typeface="Arial" panose="020B0604020202020204" pitchFamily="34" charset="0"/>
                <a:cs typeface="Arial" panose="020B0604020202020204" pitchFamily="34" charset="0"/>
              </a:rPr>
              <a:t>Den venösa insufficiensen finns kvar, även när såret är läkt. Kompression är en livslång behandling.</a:t>
            </a:r>
          </a:p>
          <a:p>
            <a:pPr marL="285750" indent="-285750"/>
            <a:endParaRPr lang="sv-SE" sz="1200" dirty="0">
              <a:latin typeface="+mn-lt"/>
              <a:cs typeface="Arial" panose="020B0604020202020204" pitchFamily="34" charset="0"/>
            </a:endParaRPr>
          </a:p>
          <a:p>
            <a:endParaRPr lang="sv-SE" dirty="0"/>
          </a:p>
        </p:txBody>
      </p:sp>
      <p:sp>
        <p:nvSpPr>
          <p:cNvPr id="3" name="Rubrik 2"/>
          <p:cNvSpPr>
            <a:spLocks noGrp="1"/>
          </p:cNvSpPr>
          <p:nvPr>
            <p:ph type="title"/>
          </p:nvPr>
        </p:nvSpPr>
        <p:spPr>
          <a:xfrm>
            <a:off x="938254" y="133004"/>
            <a:ext cx="9594281" cy="965813"/>
          </a:xfrm>
        </p:spPr>
        <p:txBody>
          <a:bodyPr>
            <a:normAutofit fontScale="90000"/>
          </a:bodyPr>
          <a:lstStyle/>
          <a:p>
            <a:r>
              <a:rPr lang="sv-SE" dirty="0"/>
              <a:t/>
            </a:r>
            <a:br>
              <a:rPr lang="sv-SE" dirty="0"/>
            </a:br>
            <a:r>
              <a:rPr lang="sv-SE" dirty="0">
                <a:latin typeface="Arial" panose="020B0604020202020204" pitchFamily="34" charset="0"/>
                <a:cs typeface="Arial" panose="020B0604020202020204" pitchFamily="34" charset="0"/>
              </a:rPr>
              <a:t/>
            </a:r>
            <a:br>
              <a:rPr lang="sv-SE" dirty="0">
                <a:latin typeface="Arial" panose="020B0604020202020204" pitchFamily="34" charset="0"/>
                <a:cs typeface="Arial" panose="020B0604020202020204" pitchFamily="34" charset="0"/>
              </a:rPr>
            </a:br>
            <a:r>
              <a:rPr lang="sv-SE" sz="6700" b="1" dirty="0">
                <a:latin typeface="Arial" panose="020B0604020202020204" pitchFamily="34" charset="0"/>
                <a:cs typeface="Arial" panose="020B0604020202020204" pitchFamily="34" charset="0"/>
              </a:rPr>
              <a:t>Venösa bensår</a:t>
            </a:r>
          </a:p>
        </p:txBody>
      </p:sp>
      <p:pic>
        <p:nvPicPr>
          <p:cNvPr id="4" name="Bildobjekt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6455" y="1138855"/>
            <a:ext cx="2926080" cy="1950720"/>
          </a:xfrm>
          <a:prstGeom prst="rect">
            <a:avLst/>
          </a:prstGeom>
        </p:spPr>
      </p:pic>
    </p:spTree>
    <p:extLst>
      <p:ext uri="{BB962C8B-B14F-4D97-AF65-F5344CB8AC3E}">
        <p14:creationId xmlns:p14="http://schemas.microsoft.com/office/powerpoint/2010/main" val="40830365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581892" y="1600203"/>
            <a:ext cx="10740044" cy="4202113"/>
          </a:xfrm>
        </p:spPr>
        <p:txBody>
          <a:bodyPr/>
          <a:lstStyle/>
          <a:p>
            <a:r>
              <a:rPr lang="sv-SE" b="1" dirty="0" smtClean="0">
                <a:latin typeface="Arial" panose="020B0604020202020204" pitchFamily="34" charset="0"/>
                <a:cs typeface="Arial" panose="020B0604020202020204" pitchFamily="34" charset="0"/>
              </a:rPr>
              <a:t>Läs från vänster till höger</a:t>
            </a:r>
            <a:endParaRPr lang="sv-SE" b="1" dirty="0">
              <a:latin typeface="Arial" panose="020B0604020202020204" pitchFamily="34" charset="0"/>
              <a:cs typeface="Arial" panose="020B0604020202020204" pitchFamily="34" charset="0"/>
            </a:endParaRPr>
          </a:p>
        </p:txBody>
      </p:sp>
      <p:sp>
        <p:nvSpPr>
          <p:cNvPr id="3" name="Rubrik 2"/>
          <p:cNvSpPr>
            <a:spLocks noGrp="1"/>
          </p:cNvSpPr>
          <p:nvPr>
            <p:ph type="title"/>
          </p:nvPr>
        </p:nvSpPr>
        <p:spPr>
          <a:xfrm>
            <a:off x="834887" y="274639"/>
            <a:ext cx="11176491" cy="1143000"/>
          </a:xfrm>
        </p:spPr>
        <p:txBody>
          <a:bodyPr>
            <a:noAutofit/>
          </a:bodyPr>
          <a:lstStyle/>
          <a:p>
            <a:r>
              <a:rPr lang="sv-SE" sz="4000" b="1" dirty="0" smtClean="0">
                <a:latin typeface="Arial" panose="020B0604020202020204" pitchFamily="34" charset="0"/>
                <a:cs typeface="Arial" panose="020B0604020202020204" pitchFamily="34" charset="0"/>
              </a:rPr>
              <a:t>Lindningsteknik med långsträckta lindor som tas av </a:t>
            </a:r>
            <a:r>
              <a:rPr lang="sv-SE" sz="4000" b="1" smtClean="0">
                <a:latin typeface="Arial" panose="020B0604020202020204" pitchFamily="34" charset="0"/>
                <a:cs typeface="Arial" panose="020B0604020202020204" pitchFamily="34" charset="0"/>
              </a:rPr>
              <a:t>under natten</a:t>
            </a:r>
            <a:endParaRPr lang="sv-SE" sz="4000" b="1" dirty="0">
              <a:latin typeface="Arial" panose="020B0604020202020204" pitchFamily="34" charset="0"/>
              <a:cs typeface="Arial" panose="020B0604020202020204" pitchFamily="34" charset="0"/>
            </a:endParaRPr>
          </a:p>
        </p:txBody>
      </p:sp>
      <p:pic>
        <p:nvPicPr>
          <p:cNvPr id="2052" name="Bild 2" descr="Bild som visar lindning med långsträckt bind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3476" y="4019459"/>
            <a:ext cx="3018814" cy="1666151"/>
          </a:xfrm>
          <a:prstGeom prst="rect">
            <a:avLst/>
          </a:prstGeom>
          <a:noFill/>
          <a:extLst>
            <a:ext uri="{909E8E84-426E-40DD-AFC4-6F175D3DCCD1}">
              <a14:hiddenFill xmlns:a14="http://schemas.microsoft.com/office/drawing/2010/main">
                <a:solidFill>
                  <a:srgbClr val="FFFFFF"/>
                </a:solidFill>
              </a14:hiddenFill>
            </a:ext>
          </a:extLst>
        </p:spPr>
      </p:pic>
      <p:pic>
        <p:nvPicPr>
          <p:cNvPr id="2051" name="Bild 4" descr="Bild som visar lindning med långsträckt bind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26436" y="2226642"/>
            <a:ext cx="3181350" cy="1533147"/>
          </a:xfrm>
          <a:prstGeom prst="rect">
            <a:avLst/>
          </a:prstGeom>
          <a:noFill/>
          <a:extLst>
            <a:ext uri="{909E8E84-426E-40DD-AFC4-6F175D3DCCD1}">
              <a14:hiddenFill xmlns:a14="http://schemas.microsoft.com/office/drawing/2010/main">
                <a:solidFill>
                  <a:srgbClr val="FFFFFF"/>
                </a:solidFill>
              </a14:hiddenFill>
            </a:ext>
          </a:extLst>
        </p:spPr>
      </p:pic>
      <p:pic>
        <p:nvPicPr>
          <p:cNvPr id="2050" name="Bild 7" descr="Bild som visar lindning med långsträckt bind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74061" y="4078998"/>
            <a:ext cx="3086100" cy="1638041"/>
          </a:xfrm>
          <a:prstGeom prst="rect">
            <a:avLst/>
          </a:prstGeom>
          <a:noFill/>
          <a:extLst>
            <a:ext uri="{909E8E84-426E-40DD-AFC4-6F175D3DCCD1}">
              <a14:hiddenFill xmlns:a14="http://schemas.microsoft.com/office/drawing/2010/main">
                <a:solidFill>
                  <a:srgbClr val="FFFFFF"/>
                </a:solidFill>
              </a14:hiddenFill>
            </a:ext>
          </a:extLst>
        </p:spPr>
      </p:pic>
      <p:pic>
        <p:nvPicPr>
          <p:cNvPr id="2049" name="Bild 6" descr="Bild som visar lindning med långsträckt bind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43476" y="1961083"/>
            <a:ext cx="2987281" cy="179870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5"/>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
        <p:nvSpPr>
          <p:cNvPr id="5" name="Rectangle 6"/>
          <p:cNvSpPr>
            <a:spLocks noChangeArrowheads="1"/>
          </p:cNvSpPr>
          <p:nvPr/>
        </p:nvSpPr>
        <p:spPr bwMode="auto">
          <a:xfrm>
            <a:off x="1524001" y="25775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
        <p:nvSpPr>
          <p:cNvPr id="6" name="Rectangle 7"/>
          <p:cNvSpPr>
            <a:spLocks noChangeArrowheads="1"/>
          </p:cNvSpPr>
          <p:nvPr/>
        </p:nvSpPr>
        <p:spPr bwMode="auto">
          <a:xfrm>
            <a:off x="1524001" y="49016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Tree>
    <p:extLst>
      <p:ext uri="{BB962C8B-B14F-4D97-AF65-F5344CB8AC3E}">
        <p14:creationId xmlns:p14="http://schemas.microsoft.com/office/powerpoint/2010/main" val="26177189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a:xfrm>
            <a:off x="850790" y="548640"/>
            <a:ext cx="10720526" cy="1388225"/>
          </a:xfrm>
        </p:spPr>
        <p:txBody>
          <a:bodyPr>
            <a:normAutofit fontScale="90000"/>
          </a:bodyPr>
          <a:lstStyle/>
          <a:p>
            <a:r>
              <a:rPr lang="sv-SE" sz="2800" dirty="0" smtClean="0">
                <a:latin typeface="+mn-lt"/>
              </a:rPr>
              <a:t> </a:t>
            </a:r>
            <a:r>
              <a:rPr lang="sv-SE" sz="6000" b="1" dirty="0" smtClean="0">
                <a:latin typeface="Arial" panose="020B0604020202020204" pitchFamily="34" charset="0"/>
                <a:cs typeface="Arial" panose="020B0604020202020204" pitchFamily="34" charset="0"/>
              </a:rPr>
              <a:t>Lindningsteknik med åttaturer</a:t>
            </a:r>
            <a:endParaRPr lang="sv-SE" sz="6000" b="1" dirty="0">
              <a:latin typeface="Arial" panose="020B0604020202020204" pitchFamily="34" charset="0"/>
              <a:cs typeface="Arial" panose="020B0604020202020204" pitchFamily="34" charset="0"/>
            </a:endParaRPr>
          </a:p>
        </p:txBody>
      </p:sp>
      <p:pic>
        <p:nvPicPr>
          <p:cNvPr id="4" name="Bild 1" descr="Bild som visar lindning med långsträckt binda"/>
          <p:cNvPicPr>
            <a:picLocks noGrp="1"/>
          </p:cNvPicPr>
          <p:nvPr>
            <p:ph idx="1"/>
          </p:nvPr>
        </p:nvPicPr>
        <p:blipFill rotWithShape="1">
          <a:blip r:embed="rId3" cstate="print">
            <a:extLst>
              <a:ext uri="{28A0092B-C50C-407E-A947-70E740481C1C}">
                <a14:useLocalDpi xmlns:a14="http://schemas.microsoft.com/office/drawing/2010/main" val="0"/>
              </a:ext>
            </a:extLst>
          </a:blip>
          <a:srcRect r="12782"/>
          <a:stretch/>
        </p:blipFill>
        <p:spPr bwMode="auto">
          <a:xfrm>
            <a:off x="6499942" y="2115589"/>
            <a:ext cx="2439012" cy="1708265"/>
          </a:xfrm>
          <a:prstGeom prst="rect">
            <a:avLst/>
          </a:prstGeom>
          <a:noFill/>
          <a:ln>
            <a:noFill/>
          </a:ln>
        </p:spPr>
      </p:pic>
      <p:pic>
        <p:nvPicPr>
          <p:cNvPr id="8" name="Bildobjekt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77852" y="2468880"/>
            <a:ext cx="2355884" cy="1571105"/>
          </a:xfrm>
          <a:prstGeom prst="rect">
            <a:avLst/>
          </a:prstGeom>
        </p:spPr>
      </p:pic>
      <p:pic>
        <p:nvPicPr>
          <p:cNvPr id="9" name="Bildobjekt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66461" y="4081549"/>
            <a:ext cx="2693323" cy="1762298"/>
          </a:xfrm>
          <a:prstGeom prst="rect">
            <a:avLst/>
          </a:prstGeom>
        </p:spPr>
      </p:pic>
    </p:spTree>
    <p:extLst>
      <p:ext uri="{BB962C8B-B14F-4D97-AF65-F5344CB8AC3E}">
        <p14:creationId xmlns:p14="http://schemas.microsoft.com/office/powerpoint/2010/main" val="28678541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BA7775F236BAC549AF5FD44F71001B32" ma:contentTypeVersion="1" ma:contentTypeDescription="Skapa ett nytt dokument." ma:contentTypeScope="" ma:versionID="8a064a8ee68afe80daeb7fc1a0543469">
  <xsd:schema xmlns:xsd="http://www.w3.org/2001/XMLSchema" xmlns:xs="http://www.w3.org/2001/XMLSchema" xmlns:p="http://schemas.microsoft.com/office/2006/metadata/properties" xmlns:ns2="5061ee44-b87a-4608-933d-7f626df60dec" targetNamespace="http://schemas.microsoft.com/office/2006/metadata/properties" ma:root="true" ma:fieldsID="0ef4fdc6e073534ed483f008914af8a2" ns2:_="">
    <xsd:import namespace="5061ee44-b87a-4608-933d-7f626df60dec"/>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61ee44-b87a-4608-933d-7f626df60dec" elementFormDefault="qualified">
    <xsd:import namespace="http://schemas.microsoft.com/office/2006/documentManagement/types"/>
    <xsd:import namespace="http://schemas.microsoft.com/office/infopath/2007/PartnerControls"/>
    <xsd:element name="SharedWithUsers" ma:index="8"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19C3657-F077-4782-894D-51C9F91007FC}">
  <ds:schemaRefs>
    <ds:schemaRef ds:uri="http://schemas.microsoft.com/sharepoint/v3/contenttype/forms"/>
  </ds:schemaRefs>
</ds:datastoreItem>
</file>

<file path=customXml/itemProps2.xml><?xml version="1.0" encoding="utf-8"?>
<ds:datastoreItem xmlns:ds="http://schemas.openxmlformats.org/officeDocument/2006/customXml" ds:itemID="{D33D8C6A-245A-456F-B0A8-6505A439B0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61ee44-b87a-4608-933d-7f626df60de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1EEE622-BC4F-4C03-857D-81CB9FC0CC87}">
  <ds:schemaRefs>
    <ds:schemaRef ds:uri="http://purl.org/dc/elements/1.1/"/>
    <ds:schemaRef ds:uri="http://schemas.microsoft.com/office/2006/metadata/properties"/>
    <ds:schemaRef ds:uri="http://schemas.microsoft.com/office/2006/documentManagement/types"/>
    <ds:schemaRef ds:uri="http://purl.org/dc/terms/"/>
    <ds:schemaRef ds:uri="5061ee44-b87a-4608-933d-7f626df60dec"/>
    <ds:schemaRef ds:uri="http://purl.org/dc/dcmitype/"/>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1449</TotalTime>
  <Words>395</Words>
  <Application>Microsoft Office PowerPoint</Application>
  <PresentationFormat>Bredbild</PresentationFormat>
  <Paragraphs>61</Paragraphs>
  <Slides>6</Slides>
  <Notes>4</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6</vt:i4>
      </vt:variant>
    </vt:vector>
  </HeadingPairs>
  <TitlesOfParts>
    <vt:vector size="10" baseType="lpstr">
      <vt:lpstr>Arial</vt:lpstr>
      <vt:lpstr>Calibri</vt:lpstr>
      <vt:lpstr>Calibri Light</vt:lpstr>
      <vt:lpstr>Office-tema</vt:lpstr>
      <vt:lpstr>Sår och såromvårdnad kapitel 4</vt:lpstr>
      <vt:lpstr>      Venösa bensår</vt:lpstr>
      <vt:lpstr>Venösa bensår</vt:lpstr>
      <vt:lpstr>  Venösa bensår</vt:lpstr>
      <vt:lpstr>Lindningsteknik med långsträckta lindor som tas av under natten</vt:lpstr>
      <vt:lpstr> Lindningsteknik med åttaturer</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Venösa bensår</dc:title>
  <dc:creator>Gylling Susanne - VOF</dc:creator>
  <cp:lastModifiedBy>HBGADM\SuGy1000</cp:lastModifiedBy>
  <cp:revision>28</cp:revision>
  <dcterms:created xsi:type="dcterms:W3CDTF">2020-11-04T10:40:28Z</dcterms:created>
  <dcterms:modified xsi:type="dcterms:W3CDTF">2021-07-13T08:14:41Z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0x010100BA7775F236BAC549AF5FD44F71001B32</vt:lpwstr>
  </property>
</Properties>
</file>