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261" r:id="rId5"/>
    <p:sldId id="257" r:id="rId6"/>
    <p:sldId id="259" r:id="rId7"/>
    <p:sldId id="260" r:id="rId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8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684394-BB3D-43C7-AB38-73B9F6A40EB7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16399-F683-4676-8684-5349305118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702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Vid arteriella sår används oftast torrt förband eller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salvkompress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Om såren fuktar används exempelvis hydrofiberförband,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alginat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eller polyuretanskumförband.</a:t>
            </a:r>
          </a:p>
          <a:p>
            <a:pPr rt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Tänk på att ge smärtlindring före omläggningen.</a:t>
            </a:r>
          </a:p>
          <a:p>
            <a:pPr rt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Tillämpa ren rutin om inte såren står i förbindelse med en led eller annan djupare normalt steril vävnad. Annars gäller steril rutin. Läs mer om ren rutin i texten Såromläggning vid ren rutin.</a:t>
            </a:r>
          </a:p>
          <a:p>
            <a:pPr rt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Låt eventuella torra svarta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nekroser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exempelvis på svarta tår, ramla bort av sig själva "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spontamputeras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". Om nekrosen är fuktig eller "gungar" kan detta bero på infektion. Kirurgisk revision ska då ske. </a:t>
            </a:r>
          </a:p>
          <a:p>
            <a:pPr rt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Rensa upp såret försiktigt vid fuktiga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nekroser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Använd eventuellt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surfaktantlösning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för rengöring till exempel flytande sårrengöring (eller gel).</a:t>
            </a:r>
          </a:p>
          <a:p>
            <a:pPr rt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Lägg om med torrt förband.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Next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Generation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Antiseptic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Dressing med silver kan användas under en begränsad period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382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418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BF8B-2335-4775-89D9-DB0DE12E62BD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637F-17B0-4433-99B5-2F6B0DE71F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384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BF8B-2335-4775-89D9-DB0DE12E62BD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637F-17B0-4433-99B5-2F6B0DE71F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4172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BF8B-2335-4775-89D9-DB0DE12E62BD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637F-17B0-4433-99B5-2F6B0DE71F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5970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BF8B-2335-4775-89D9-DB0DE12E62BD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637F-17B0-4433-99B5-2F6B0DE71F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4285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BF8B-2335-4775-89D9-DB0DE12E62BD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637F-17B0-4433-99B5-2F6B0DE71F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7865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BF8B-2335-4775-89D9-DB0DE12E62BD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637F-17B0-4433-99B5-2F6B0DE71F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2432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BF8B-2335-4775-89D9-DB0DE12E62BD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637F-17B0-4433-99B5-2F6B0DE71F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5694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BF8B-2335-4775-89D9-DB0DE12E62BD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637F-17B0-4433-99B5-2F6B0DE71F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8640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BF8B-2335-4775-89D9-DB0DE12E62BD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637F-17B0-4433-99B5-2F6B0DE71F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887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BF8B-2335-4775-89D9-DB0DE12E62BD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637F-17B0-4433-99B5-2F6B0DE71F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4847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BF8B-2335-4775-89D9-DB0DE12E62BD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637F-17B0-4433-99B5-2F6B0DE71F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7581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065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örsta sida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84781" y="1122364"/>
            <a:ext cx="9341908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484781" y="3476626"/>
            <a:ext cx="9341908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1" name="Bildobjekt 10" descr="HBG_logo_liggande_VI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" y="233335"/>
            <a:ext cx="1861185" cy="536158"/>
          </a:xfrm>
          <a:prstGeom prst="rect">
            <a:avLst/>
          </a:prstGeom>
        </p:spPr>
      </p:pic>
      <p:sp>
        <p:nvSpPr>
          <p:cNvPr id="12" name="TextBox 14"/>
          <p:cNvSpPr txBox="1"/>
          <p:nvPr userDrawn="1"/>
        </p:nvSpPr>
        <p:spPr>
          <a:xfrm>
            <a:off x="1113585" y="629803"/>
            <a:ext cx="3960440" cy="33744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 dirty="0" smtClean="0">
                <a:solidFill>
                  <a:schemeClr val="bg1"/>
                </a:solidFill>
                <a:latin typeface="Arial"/>
                <a:cs typeface="Arial"/>
              </a:rPr>
              <a:t>Vård- och omsorgsförvaltningen</a:t>
            </a:r>
            <a:endParaRPr lang="sv-SE" sz="900" b="1" i="0" u="none" kern="100" cap="none" spc="0" baseline="0" noProof="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79674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3BF8B-2335-4775-89D9-DB0DE12E62BD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E637F-17B0-4433-99B5-2F6B0DE71F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8659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>
          <a:xfrm>
            <a:off x="1163782" y="891010"/>
            <a:ext cx="10649491" cy="1466600"/>
          </a:xfrm>
        </p:spPr>
        <p:txBody>
          <a:bodyPr/>
          <a:lstStyle/>
          <a:p>
            <a:r>
              <a:rPr lang="sv-SE" dirty="0" smtClean="0"/>
              <a:t>Sår och såromvårdnad kapitel 5</a:t>
            </a:r>
            <a:endParaRPr lang="sv-SE" dirty="0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365" y="2580875"/>
            <a:ext cx="3240360" cy="2277751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765" y="2580874"/>
            <a:ext cx="2878057" cy="227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90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922351" y="1554480"/>
            <a:ext cx="9610183" cy="477981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v-S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Orsak</a:t>
            </a:r>
            <a:endParaRPr lang="sv-SE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Nedsatt cirkulation i artärer.</a:t>
            </a:r>
          </a:p>
          <a:p>
            <a:pPr marL="285750" indent="-285750"/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Rökning</a:t>
            </a: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v-S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Symtom</a:t>
            </a:r>
            <a:endParaRPr lang="sv-SE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sv-SE" altLang="sv-SE" sz="12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sv-SE" alt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märta som uppkommer vid fysisk ansträngning och upphör i vila</a:t>
            </a:r>
            <a:r>
              <a:rPr lang="sv-SE" altLang="sv-SE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sv-SE" alt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/>
            <a:r>
              <a:rPr lang="sv-SE" alt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Smärta </a:t>
            </a:r>
            <a:r>
              <a:rPr lang="sv-SE" altLang="sv-SE" sz="1200" dirty="0">
                <a:latin typeface="Arial" panose="020B0604020202020204" pitchFamily="34" charset="0"/>
                <a:cs typeface="Arial" panose="020B0604020202020204" pitchFamily="34" charset="0"/>
              </a:rPr>
              <a:t>i foten vid högläge. Speciellt under nattetid kan smärtan lindras av </a:t>
            </a:r>
            <a:r>
              <a:rPr lang="sv-SE" alt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att </a:t>
            </a:r>
            <a:r>
              <a:rPr lang="sv-SE" altLang="sv-SE" sz="1200" dirty="0">
                <a:latin typeface="Arial" panose="020B0604020202020204" pitchFamily="34" charset="0"/>
                <a:cs typeface="Arial" panose="020B0604020202020204" pitchFamily="34" charset="0"/>
              </a:rPr>
              <a:t>sänka fotändan på </a:t>
            </a:r>
            <a:r>
              <a:rPr lang="sv-SE" alt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sängen </a:t>
            </a:r>
            <a:r>
              <a:rPr lang="sv-SE" altLang="sv-SE" sz="1200" dirty="0">
                <a:latin typeface="Arial" panose="020B0604020202020204" pitchFamily="34" charset="0"/>
                <a:cs typeface="Arial" panose="020B0604020202020204" pitchFamily="34" charset="0"/>
              </a:rPr>
              <a:t>eller låta benet hänga ned över sängkanten</a:t>
            </a:r>
            <a:r>
              <a:rPr lang="sv-SE" alt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v-S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Utseende</a:t>
            </a:r>
            <a:endParaRPr lang="sv-SE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Djupa sår där senor ibland kan vara synliga.</a:t>
            </a:r>
          </a:p>
          <a:p>
            <a:pPr marL="285750" indent="-285750"/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Markerade sårkanter.</a:t>
            </a:r>
          </a:p>
          <a:p>
            <a:pPr marL="285750" indent="-285750"/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Gula och svarta </a:t>
            </a:r>
            <a:r>
              <a:rPr lang="sv-SE" sz="1200" dirty="0" err="1">
                <a:latin typeface="Arial" panose="020B0604020202020204" pitchFamily="34" charset="0"/>
                <a:cs typeface="Arial" panose="020B0604020202020204" pitchFamily="34" charset="0"/>
              </a:rPr>
              <a:t>nekroser</a:t>
            </a: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 är vanligt förekommande.</a:t>
            </a:r>
          </a:p>
          <a:p>
            <a:pPr marL="285750" indent="-285750"/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Såren ser ofta torra ut.</a:t>
            </a:r>
          </a:p>
          <a:p>
            <a:pPr marL="285750" indent="-285750"/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Huden på foten är ofta tunn och kall.</a:t>
            </a:r>
          </a:p>
          <a:p>
            <a:pPr marL="285750" indent="-285750"/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Svullnad kan </a:t>
            </a: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ses då </a:t>
            </a: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patienten ständigt låter benet hänga ned.</a:t>
            </a:r>
          </a:p>
          <a:p>
            <a:pPr marL="0" indent="0">
              <a:buNone/>
            </a:pPr>
            <a:endParaRPr lang="sv-SE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ctr">
              <a:buNone/>
            </a:pPr>
            <a:r>
              <a:rPr lang="sv-SE" sz="1100" dirty="0">
                <a:latin typeface="Arial" panose="020B0604020202020204" pitchFamily="34" charset="0"/>
                <a:cs typeface="Arial" panose="020B0604020202020204" pitchFamily="34" charset="0"/>
              </a:rPr>
              <a:t>Dokumentägare: Delegeringshuset</a:t>
            </a:r>
          </a:p>
          <a:p>
            <a:pPr marL="0" indent="0" fontAlgn="ctr">
              <a:buNone/>
            </a:pPr>
            <a:r>
              <a:rPr lang="sv-SE" sz="1100" dirty="0">
                <a:latin typeface="Arial" panose="020B0604020202020204" pitchFamily="34" charset="0"/>
                <a:cs typeface="Arial" panose="020B0604020202020204" pitchFamily="34" charset="0"/>
              </a:rPr>
              <a:t>Beslutad av: Medicinskt ansvarig sjuksköterska</a:t>
            </a:r>
          </a:p>
          <a:p>
            <a:pPr marL="0" indent="0" fontAlgn="ctr">
              <a:buNone/>
            </a:pPr>
            <a:r>
              <a:rPr lang="sv-SE" sz="1100" dirty="0">
                <a:latin typeface="Arial" panose="020B0604020202020204" pitchFamily="34" charset="0"/>
                <a:cs typeface="Arial" panose="020B0604020202020204" pitchFamily="34" charset="0"/>
              </a:rPr>
              <a:t>Gäller från och </a:t>
            </a:r>
            <a:r>
              <a:rPr lang="sv-SE" sz="1100">
                <a:latin typeface="Arial" panose="020B0604020202020204" pitchFamily="34" charset="0"/>
                <a:cs typeface="Arial" panose="020B0604020202020204" pitchFamily="34" charset="0"/>
              </a:rPr>
              <a:t>med </a:t>
            </a:r>
            <a:r>
              <a:rPr lang="sv-SE" sz="1100" smtClean="0">
                <a:latin typeface="Arial" panose="020B0604020202020204" pitchFamily="34" charset="0"/>
                <a:cs typeface="Arial" panose="020B0604020202020204" pitchFamily="34" charset="0"/>
              </a:rPr>
              <a:t>2021-03-01</a:t>
            </a:r>
            <a:endParaRPr lang="sv-S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v-S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v-SE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sz="14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922351" y="274639"/>
            <a:ext cx="11089027" cy="1143000"/>
          </a:xfrm>
        </p:spPr>
        <p:txBody>
          <a:bodyPr>
            <a:normAutofit fontScale="90000"/>
          </a:bodyPr>
          <a:lstStyle/>
          <a:p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sz="6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Arteriella</a:t>
            </a:r>
            <a:r>
              <a:rPr lang="sv-SE" sz="6700" b="1" dirty="0" smtClean="0">
                <a:latin typeface="+mn-lt"/>
                <a:cs typeface="Arial" panose="020B0604020202020204" pitchFamily="34" charset="0"/>
              </a:rPr>
              <a:t> bensår</a:t>
            </a:r>
            <a:endParaRPr lang="sv-SE" sz="6700" b="1" dirty="0">
              <a:latin typeface="+mn-lt"/>
            </a:endParaRPr>
          </a:p>
        </p:txBody>
      </p:sp>
      <p:pic>
        <p:nvPicPr>
          <p:cNvPr id="4" name="Picture 4" descr="arts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745" y="3906982"/>
            <a:ext cx="2407948" cy="225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1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866693" y="1600203"/>
            <a:ext cx="11144685" cy="42021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b="1" dirty="0" smtClean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v-SE" b="1" dirty="0" smtClean="0">
                <a:cs typeface="Arial" panose="020B0604020202020204" pitchFamily="34" charset="0"/>
              </a:rPr>
              <a:t>Lokalisation</a:t>
            </a:r>
            <a:endParaRPr lang="sv-SE" b="1" dirty="0">
              <a:cs typeface="Arial" panose="020B0604020202020204" pitchFamily="34" charset="0"/>
            </a:endParaRPr>
          </a:p>
          <a:p>
            <a:pPr marL="285750" indent="-285750"/>
            <a:r>
              <a:rPr lang="sv-SE" sz="1400" dirty="0">
                <a:cs typeface="Arial" panose="020B0604020202020204" pitchFamily="34" charset="0"/>
              </a:rPr>
              <a:t>Såren sitter ofta på </a:t>
            </a:r>
            <a:r>
              <a:rPr lang="sv-SE" sz="1400" dirty="0" smtClean="0">
                <a:cs typeface="Arial" panose="020B0604020202020204" pitchFamily="34" charset="0"/>
              </a:rPr>
              <a:t>foten</a:t>
            </a:r>
            <a:endParaRPr lang="sv-SE" sz="1400" dirty="0">
              <a:cs typeface="Arial" panose="020B0604020202020204" pitchFamily="34" charset="0"/>
            </a:endParaRPr>
          </a:p>
          <a:p>
            <a:pPr marL="285750" indent="-285750"/>
            <a:endParaRPr lang="sv-SE" sz="11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v-SE" b="1" dirty="0" smtClean="0">
                <a:cs typeface="Arial" panose="020B0604020202020204" pitchFamily="34" charset="0"/>
              </a:rPr>
              <a:t>Behandling</a:t>
            </a:r>
            <a:endParaRPr lang="sv-SE" b="1" dirty="0">
              <a:cs typeface="Arial" panose="020B0604020202020204" pitchFamily="34" charset="0"/>
            </a:endParaRPr>
          </a:p>
          <a:p>
            <a:pPr marL="285750" indent="-285750"/>
            <a:r>
              <a:rPr lang="sv-SE" sz="1400" dirty="0">
                <a:cs typeface="Arial" panose="020B0604020202020204" pitchFamily="34" charset="0"/>
              </a:rPr>
              <a:t>Behandling av bakomliggande </a:t>
            </a:r>
            <a:r>
              <a:rPr lang="sv-SE" sz="1400" dirty="0" smtClean="0">
                <a:cs typeface="Arial" panose="020B0604020202020204" pitchFamily="34" charset="0"/>
              </a:rPr>
              <a:t>orsak </a:t>
            </a:r>
            <a:r>
              <a:rPr lang="sv-SE" sz="1400" dirty="0">
                <a:cs typeface="Arial" panose="020B0604020202020204" pitchFamily="34" charset="0"/>
              </a:rPr>
              <a:t>Diagnos ställs av </a:t>
            </a:r>
            <a:r>
              <a:rPr lang="sv-SE" sz="1400" dirty="0" smtClean="0">
                <a:cs typeface="Arial" panose="020B0604020202020204" pitchFamily="34" charset="0"/>
              </a:rPr>
              <a:t>läkare</a:t>
            </a:r>
            <a:endParaRPr lang="sv-SE" sz="1400" dirty="0">
              <a:cs typeface="Arial" panose="020B0604020202020204" pitchFamily="34" charset="0"/>
            </a:endParaRPr>
          </a:p>
          <a:p>
            <a:pPr marL="285750" indent="-285750"/>
            <a:r>
              <a:rPr lang="sv-SE" sz="1400" dirty="0" smtClean="0">
                <a:cs typeface="Arial" panose="020B0604020202020204" pitchFamily="34" charset="0"/>
              </a:rPr>
              <a:t>Benen </a:t>
            </a:r>
            <a:r>
              <a:rPr lang="sv-SE" sz="1400" dirty="0">
                <a:cs typeface="Arial" panose="020B0604020202020204" pitchFamily="34" charset="0"/>
              </a:rPr>
              <a:t>får inte lindas utan läkarordination.</a:t>
            </a:r>
          </a:p>
          <a:p>
            <a:pPr marL="285750" indent="-285750"/>
            <a:r>
              <a:rPr lang="sv-SE" sz="1400" dirty="0">
                <a:cs typeface="Arial" panose="020B0604020202020204" pitchFamily="34" charset="0"/>
              </a:rPr>
              <a:t>Eventuell kärlkirurgisk åtgärd</a:t>
            </a:r>
          </a:p>
          <a:p>
            <a:pPr marL="285750" indent="-285750"/>
            <a:endParaRPr lang="sv-SE" sz="11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v-SE" b="1" dirty="0" smtClean="0">
                <a:cs typeface="Arial" panose="020B0604020202020204" pitchFamily="34" charset="0"/>
              </a:rPr>
              <a:t>Smärta</a:t>
            </a:r>
            <a:endParaRPr lang="sv-SE" b="1" dirty="0">
              <a:cs typeface="Arial" panose="020B0604020202020204" pitchFamily="34" charset="0"/>
            </a:endParaRPr>
          </a:p>
          <a:p>
            <a:pPr marL="285750" indent="-285750"/>
            <a:r>
              <a:rPr lang="sv-SE" sz="1400" dirty="0">
                <a:cs typeface="Arial" panose="020B0604020202020204" pitchFamily="34" charset="0"/>
              </a:rPr>
              <a:t>Förvärras vid högläge av </a:t>
            </a:r>
            <a:r>
              <a:rPr lang="sv-SE" sz="1400" dirty="0" smtClean="0">
                <a:cs typeface="Arial" panose="020B0604020202020204" pitchFamily="34" charset="0"/>
              </a:rPr>
              <a:t>benet/benen </a:t>
            </a:r>
            <a:r>
              <a:rPr lang="sv-SE" sz="1400" dirty="0"/>
              <a:t>Tänk på att ge smärtlindring före </a:t>
            </a:r>
            <a:r>
              <a:rPr lang="sv-SE" sz="1400" dirty="0" smtClean="0"/>
              <a:t>omläggningen</a:t>
            </a:r>
            <a:endParaRPr lang="sv-SE" sz="1400" dirty="0"/>
          </a:p>
          <a:p>
            <a:pPr marL="285750" indent="-285750"/>
            <a:endParaRPr lang="sv-SE" sz="1400" dirty="0">
              <a:cs typeface="Arial" panose="020B0604020202020204" pitchFamily="34" charset="0"/>
            </a:endParaRPr>
          </a:p>
          <a:p>
            <a:pPr marL="285750" indent="-285750"/>
            <a:endParaRPr lang="sv-SE" sz="1100" dirty="0">
              <a:cs typeface="Arial" panose="020B0604020202020204" pitchFamily="34" charset="0"/>
            </a:endParaRPr>
          </a:p>
          <a:p>
            <a:endParaRPr lang="sv-SE" sz="11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866693" y="274639"/>
            <a:ext cx="11144686" cy="1143000"/>
          </a:xfrm>
        </p:spPr>
        <p:txBody>
          <a:bodyPr>
            <a:normAutofit fontScale="90000"/>
          </a:bodyPr>
          <a:lstStyle/>
          <a:p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sz="6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Arteriella </a:t>
            </a:r>
            <a:r>
              <a:rPr lang="sv-SE" sz="6700" b="1" dirty="0">
                <a:latin typeface="Arial" panose="020B0604020202020204" pitchFamily="34" charset="0"/>
                <a:cs typeface="Arial" panose="020B0604020202020204" pitchFamily="34" charset="0"/>
              </a:rPr>
              <a:t>bensår </a:t>
            </a:r>
            <a:endParaRPr lang="sv-SE" sz="6700" b="1" dirty="0"/>
          </a:p>
        </p:txBody>
      </p:sp>
    </p:spTree>
    <p:extLst>
      <p:ext uri="{BB962C8B-B14F-4D97-AF65-F5344CB8AC3E}">
        <p14:creationId xmlns:p14="http://schemas.microsoft.com/office/powerpoint/2010/main" val="180574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842839" y="1600203"/>
            <a:ext cx="11168540" cy="4202113"/>
          </a:xfrm>
        </p:spPr>
        <p:txBody>
          <a:bodyPr/>
          <a:lstStyle/>
          <a:p>
            <a:pPr marL="0" indent="0">
              <a:buNone/>
            </a:pPr>
            <a:r>
              <a:rPr lang="sv-SE" b="1" dirty="0" smtClean="0">
                <a:latin typeface="Arial" panose="020B0604020202020204" pitchFamily="34" charset="0"/>
                <a:cs typeface="Arial" panose="020B0604020202020204" pitchFamily="34" charset="0"/>
              </a:rPr>
              <a:t>Komplikationer</a:t>
            </a:r>
            <a:endParaRPr lang="sv-S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Sårinfektion</a:t>
            </a:r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Vid vävnadsdöd (gangrän) kan amputation bli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aktuell</a:t>
            </a:r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Vid kärlkirurgisk åtgärd, var extra noga vid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sårinspektion</a:t>
            </a:r>
          </a:p>
          <a:p>
            <a:pPr marL="285750" indent="-285750"/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>Förebyggande (profylax</a:t>
            </a:r>
            <a:r>
              <a:rPr lang="sv-SE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sv-S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Rökstopp</a:t>
            </a:r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Gångträning, även över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smärtgränsen</a:t>
            </a:r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Reglering av blodtryck, blodfetter </a:t>
            </a:r>
            <a:r>
              <a:rPr lang="sv-SE" sz="1400">
                <a:latin typeface="Arial" panose="020B0604020202020204" pitchFamily="34" charset="0"/>
                <a:cs typeface="Arial" panose="020B0604020202020204" pitchFamily="34" charset="0"/>
              </a:rPr>
              <a:t>och </a:t>
            </a:r>
            <a:r>
              <a:rPr lang="sv-SE" sz="1400" smtClean="0">
                <a:latin typeface="Arial" panose="020B0604020202020204" pitchFamily="34" charset="0"/>
                <a:cs typeface="Arial" panose="020B0604020202020204" pitchFamily="34" charset="0"/>
              </a:rPr>
              <a:t>blodsocker</a:t>
            </a:r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842838" y="274639"/>
            <a:ext cx="11168540" cy="1143000"/>
          </a:xfrm>
        </p:spPr>
        <p:txBody>
          <a:bodyPr>
            <a:normAutofit/>
          </a:bodyPr>
          <a:lstStyle/>
          <a:p>
            <a:r>
              <a:rPr lang="sv-SE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Arteriella bensår</a:t>
            </a:r>
            <a:endParaRPr lang="sv-SE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094" y="1176570"/>
            <a:ext cx="2476900" cy="2146434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571" y="3832105"/>
            <a:ext cx="2225403" cy="1664078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2196" y="4052769"/>
            <a:ext cx="1979597" cy="144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36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A7775F236BAC549AF5FD44F71001B32" ma:contentTypeVersion="1" ma:contentTypeDescription="Skapa ett nytt dokument." ma:contentTypeScope="" ma:versionID="8a064a8ee68afe80daeb7fc1a0543469">
  <xsd:schema xmlns:xsd="http://www.w3.org/2001/XMLSchema" xmlns:xs="http://www.w3.org/2001/XMLSchema" xmlns:p="http://schemas.microsoft.com/office/2006/metadata/properties" xmlns:ns2="5061ee44-b87a-4608-933d-7f626df60dec" targetNamespace="http://schemas.microsoft.com/office/2006/metadata/properties" ma:root="true" ma:fieldsID="0ef4fdc6e073534ed483f008914af8a2" ns2:_="">
    <xsd:import namespace="5061ee44-b87a-4608-933d-7f626df60dec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61ee44-b87a-4608-933d-7f626df60de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FD3257-62B9-4783-AEFF-DF35F2865A62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5061ee44-b87a-4608-933d-7f626df60dec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00B83F5-6706-40CD-BBA1-4A319CDDEE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590BF7-0682-465A-87B1-CBB6DC43EC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61ee44-b87a-4608-933d-7f626df60d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341</Words>
  <Application>Microsoft Office PowerPoint</Application>
  <PresentationFormat>Bredbild</PresentationFormat>
  <Paragraphs>52</Paragraphs>
  <Slides>4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Sår och såromvårdnad kapitel 5</vt:lpstr>
      <vt:lpstr> Arteriella bensår</vt:lpstr>
      <vt:lpstr> Arteriella bensår </vt:lpstr>
      <vt:lpstr>Arteriella bensår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Arteriella bensår</dc:title>
  <dc:creator>Gylling Susanne - VOF</dc:creator>
  <cp:lastModifiedBy>HBGADM\SuGy1000</cp:lastModifiedBy>
  <cp:revision>21</cp:revision>
  <dcterms:created xsi:type="dcterms:W3CDTF">2020-11-04T10:41:59Z</dcterms:created>
  <dcterms:modified xsi:type="dcterms:W3CDTF">2021-07-13T08:15:13Z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0x010100BA7775F236BAC549AF5FD44F71001B32</vt:lpwstr>
  </property>
</Properties>
</file>