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4" r:id="rId5"/>
    <p:sldId id="257" r:id="rId6"/>
    <p:sldId id="259" r:id="rId7"/>
    <p:sldId id="263" r:id="rId8"/>
    <p:sldId id="26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D47F7-CF93-4222-A16A-1ADB06BACD01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F6A88-3A03-4F95-ABAE-DBF68890DF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96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rdhandboken.se/vard-och-behandling/hud-och-sar/sarbehandling/saromlaggning-vid-ren-och-steril-rutin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Bakomliggande grundsjukdom måste behandlas genom noggrann inställning av insulinbehandling och ändring av levnadsvanor.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Informera patienten om betydelse av kost och motion.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Rekommendera rökstopp.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Inspektera båda fötterna samt strumpor och skor. Titta efter felställningar, rodnader, tryckpunkter och förhårdnader.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Bedöm blodcirkulationen.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 konkreta instruktioner om hur fötterna ska skötas, till exempel daglig inspektion även av fotsulan som kan inspekteras med hjälp av en spegel.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Uppmana patienten att söka vård omedelbart om han eller hon skulle få minsta tecken till sår på fötterna.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 djupa sår: tänk på risken för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osteit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 kräver långvarig antibiotikabehandling och/eller operativ åtgärd.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Djupa infektioner måste uppmärksammas eftersom de kan leda till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osteomyelit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och amputation om de inte behandlas i tid.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9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Omläggning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Tillämpa ren rutin om såret inte penetrerar till blottad sena, ben eller led eller om patienten är speciellt infektionskänslig. I sådana fall tillämpas steril rutin. Läs mer om ren rutin i texten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Såromläggning vid ren rutin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rt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Använd i allmänhet torra förband på torra, svarta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nekroser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Använd inte ocklusiva förband nedanför ankeln hos personer med diabetes.</a:t>
            </a:r>
          </a:p>
          <a:p>
            <a:pPr rtl="0"/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Sårområdet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ska avlastas från allt tryck, till exempel genom avlastande fotbäddar eller gips. Ortopedtekniker kan göra specialskor för att förhindra tryck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59761-9EC3-BC46-AA52-FD0C8C7C84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74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99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5062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008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67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4907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127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37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259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71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62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0701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36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Bildobjekt 10" descr="HBG_logo_liggande_VI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233335"/>
            <a:ext cx="1861185" cy="536158"/>
          </a:xfrm>
          <a:prstGeom prst="rect">
            <a:avLst/>
          </a:prstGeom>
        </p:spPr>
      </p:pic>
      <p:sp>
        <p:nvSpPr>
          <p:cNvPr id="12" name="TextBox 14"/>
          <p:cNvSpPr txBox="1"/>
          <p:nvPr userDrawn="1"/>
        </p:nvSpPr>
        <p:spPr>
          <a:xfrm>
            <a:off x="1113585" y="629803"/>
            <a:ext cx="3960440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Vård- och omsorgsförvaltningen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1070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A3E74-ABC3-4BE2-B364-7F8408EED9E6}" type="datetimeFigureOut">
              <a:rPr lang="sv-SE" smtClean="0"/>
              <a:t>2021-07-13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1E139-67F9-424B-A4C3-3005D65AF5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898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1221971" y="891010"/>
            <a:ext cx="10464033" cy="1466600"/>
          </a:xfrm>
        </p:spPr>
        <p:txBody>
          <a:bodyPr/>
          <a:lstStyle/>
          <a:p>
            <a:r>
              <a:rPr lang="sv-SE" dirty="0" smtClean="0"/>
              <a:t>Sår och såromvårdnad kapitel 6</a:t>
            </a:r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65" y="2580875"/>
            <a:ext cx="3240360" cy="227775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765" y="2580874"/>
            <a:ext cx="2878057" cy="227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43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90546" y="1417639"/>
            <a:ext cx="11120832" cy="49997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Orsak</a:t>
            </a:r>
            <a:endParaRPr lang="sv-S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Nedsatt känsel på grund av nervskada  eller sjukdom i perifera nerver (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neuropati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Kärlsjukdom (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angiopati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) och infektioner.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Fyra av fem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fotsår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orsakas av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felaktiga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skor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/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Symtom</a:t>
            </a:r>
            <a:endParaRPr lang="sv-S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Stickningar, krypningar,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domningar och kuddkänsla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Nedsatt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känsel.</a:t>
            </a:r>
          </a:p>
          <a:p>
            <a:pPr marL="285750" indent="-285750"/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Svårt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att skilja mellan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varmt och kallt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Muskelsvaghet i fotmuskulaturen.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Deformering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v-S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t.ex.hammartå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eller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klotå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Förhårdnader och sårbildning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Nedsatt svettproduktion, torr hud och sprickbildning.</a:t>
            </a:r>
          </a:p>
          <a:p>
            <a:pPr marL="285750" indent="-285750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Kalla och svullna fötter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/>
            <a:endParaRPr lang="sv-S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Dokumentägare: Delegeringshuset</a:t>
            </a: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Beslutad av: Medicinskt ansvarig sjuksköterska</a:t>
            </a:r>
          </a:p>
          <a:p>
            <a:pPr marL="0" indent="0" fontAlgn="ctr">
              <a:buNone/>
            </a:pPr>
            <a:r>
              <a:rPr lang="sv-SE" sz="1100" dirty="0">
                <a:latin typeface="Arial" panose="020B0604020202020204" pitchFamily="34" charset="0"/>
                <a:cs typeface="Arial" panose="020B0604020202020204" pitchFamily="34" charset="0"/>
              </a:rPr>
              <a:t>Gäller från och </a:t>
            </a:r>
            <a:r>
              <a:rPr lang="sv-SE" sz="110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sv-SE" sz="1100" smtClean="0">
                <a:latin typeface="Arial" panose="020B0604020202020204" pitchFamily="34" charset="0"/>
                <a:cs typeface="Arial" panose="020B0604020202020204" pitchFamily="34" charset="0"/>
              </a:rPr>
              <a:t>2021-03-01</a:t>
            </a:r>
            <a:endParaRPr lang="sv-S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>
              <a:cs typeface="Arial" panose="020B0604020202020204" pitchFamily="34" charset="0"/>
            </a:endParaRPr>
          </a:p>
          <a:p>
            <a:pPr marL="285750" indent="-285750"/>
            <a:endParaRPr lang="sv-SE" sz="700" dirty="0">
              <a:cs typeface="Arial" panose="020B0604020202020204" pitchFamily="34" charset="0"/>
            </a:endParaRP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90546" y="274639"/>
            <a:ext cx="11120833" cy="1143000"/>
          </a:xfrm>
        </p:spPr>
        <p:txBody>
          <a:bodyPr>
            <a:normAutofit fontScale="90000"/>
          </a:bodyPr>
          <a:lstStyle/>
          <a:p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Diabetesfot</a:t>
            </a:r>
            <a:endParaRPr lang="sv-SE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Fotsula orsak be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540" y="2435840"/>
            <a:ext cx="2594813" cy="336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94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98497" y="1600203"/>
            <a:ext cx="11112882" cy="483384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v-S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Lokalisation</a:t>
            </a:r>
            <a:endParaRPr lang="sv-S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Vanligast på tår och fotsulor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v-S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Behandling</a:t>
            </a:r>
            <a:endParaRPr lang="sv-S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Bakomliggande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grundsjukdom måste behandlas genom noggrann inställning av </a:t>
            </a: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insulinbehandling.</a:t>
            </a:r>
          </a:p>
          <a:p>
            <a:pPr marL="285750" indent="-285750"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Ändring av levnadsvanor (tex rökstopp, kost och motion).</a:t>
            </a:r>
            <a:endParaRPr 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Smärta</a:t>
            </a:r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sv-S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Diabetessår ger svår smärta. Ny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smärta i en fot hos en patient med diabetes är allvarligt och ska omedelbart rapporteras till sjuksköterska.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98497" y="274639"/>
            <a:ext cx="11112882" cy="1143000"/>
          </a:xfrm>
        </p:spPr>
        <p:txBody>
          <a:bodyPr>
            <a:normAutofit/>
          </a:bodyPr>
          <a:lstStyle/>
          <a:p>
            <a:r>
              <a:rPr lang="sv-SE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Diabetessår</a:t>
            </a:r>
            <a:endParaRPr lang="sv-SE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558" y="1685677"/>
            <a:ext cx="2199573" cy="326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62109" y="1600203"/>
            <a:ext cx="11049270" cy="4202113"/>
          </a:xfrm>
        </p:spPr>
        <p:txBody>
          <a:bodyPr/>
          <a:lstStyle/>
          <a:p>
            <a:endParaRPr lang="sv-S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 </a:t>
            </a:r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konkreta instruktioner om hur fötterna ska skötas, till exempel daglig inspektion även av fotsulan som kan inspekteras med hjälp av en spegel.</a:t>
            </a:r>
          </a:p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Uppmana patienten att söka vård omedelbart om han eller hon skulle få minsta tecken till sår på fötterna.</a:t>
            </a:r>
          </a:p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Vid djupa sår: tänk på risken för </a:t>
            </a:r>
            <a:r>
              <a:rPr lang="sv-SE" sz="2400" dirty="0" err="1">
                <a:latin typeface="Arial" panose="020B0604020202020204" pitchFamily="34" charset="0"/>
                <a:cs typeface="Arial" panose="020B0604020202020204" pitchFamily="34" charset="0"/>
              </a:rPr>
              <a:t>osteit</a:t>
            </a:r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 som kräver långvarig antibiotikabehandling och/eller operativ åtgärd.</a:t>
            </a:r>
          </a:p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Djupa infektioner måste uppmärksammas eftersom de kan leda till </a:t>
            </a:r>
            <a:r>
              <a:rPr lang="sv-SE" sz="2400" dirty="0" err="1">
                <a:latin typeface="Arial" panose="020B0604020202020204" pitchFamily="34" charset="0"/>
                <a:cs typeface="Arial" panose="020B0604020202020204" pitchFamily="34" charset="0"/>
              </a:rPr>
              <a:t>osteomyelit</a:t>
            </a:r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 och amputation om de inte behandlas i tid.</a:t>
            </a:r>
          </a:p>
          <a:p>
            <a:endParaRPr lang="sv-SE" dirty="0">
              <a:latin typeface="+mn-lt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98497" y="274639"/>
            <a:ext cx="11112881" cy="1143000"/>
          </a:xfrm>
        </p:spPr>
        <p:txBody>
          <a:bodyPr>
            <a:normAutofit/>
          </a:bodyPr>
          <a:lstStyle/>
          <a:p>
            <a:r>
              <a:rPr lang="sv-SE" sz="6600" b="1" dirty="0">
                <a:latin typeface="Arial" panose="020B0604020202020204" pitchFamily="34" charset="0"/>
                <a:cs typeface="Arial" panose="020B0604020202020204" pitchFamily="34" charset="0"/>
              </a:rPr>
              <a:t>Diabetessår</a:t>
            </a:r>
          </a:p>
        </p:txBody>
      </p:sp>
    </p:spTree>
    <p:extLst>
      <p:ext uri="{BB962C8B-B14F-4D97-AF65-F5344CB8AC3E}">
        <p14:creationId xmlns:p14="http://schemas.microsoft.com/office/powerpoint/2010/main" val="28882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85962" y="1560447"/>
            <a:ext cx="11025417" cy="4202113"/>
          </a:xfrm>
        </p:spPr>
        <p:txBody>
          <a:bodyPr/>
          <a:lstStyle/>
          <a:p>
            <a:endParaRPr lang="sv-SE" dirty="0" smtClean="0">
              <a:latin typeface="+mn-lt"/>
            </a:endParaRPr>
          </a:p>
          <a:p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Tillämpa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ren rutin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vid omläggning av diabetessår</a:t>
            </a:r>
            <a:r>
              <a:rPr lang="sv-SE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Använd i allmänhet torra förband på torra, svarta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nekroser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Använd inte ocklusiva förband nedanför ankeln hos personer med diabetes.</a:t>
            </a:r>
          </a:p>
          <a:p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Sårområdet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ska avlastas från allt tryck, till exempel genom avlastande fotbäddar eller gips. Ortopedtekniker kan göra specialskor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90547" y="274639"/>
            <a:ext cx="11120832" cy="1143000"/>
          </a:xfrm>
        </p:spPr>
        <p:txBody>
          <a:bodyPr>
            <a:normAutofit/>
          </a:bodyPr>
          <a:lstStyle/>
          <a:p>
            <a:r>
              <a:rPr lang="sv-SE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Omläggning av diabetessår</a:t>
            </a:r>
            <a:endParaRPr lang="sv-SE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191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7775F236BAC549AF5FD44F71001B32" ma:contentTypeVersion="1" ma:contentTypeDescription="Skapa ett nytt dokument." ma:contentTypeScope="" ma:versionID="8a064a8ee68afe80daeb7fc1a0543469">
  <xsd:schema xmlns:xsd="http://www.w3.org/2001/XMLSchema" xmlns:xs="http://www.w3.org/2001/XMLSchema" xmlns:p="http://schemas.microsoft.com/office/2006/metadata/properties" xmlns:ns2="5061ee44-b87a-4608-933d-7f626df60dec" targetNamespace="http://schemas.microsoft.com/office/2006/metadata/properties" ma:root="true" ma:fieldsID="0ef4fdc6e073534ed483f008914af8a2" ns2:_="">
    <xsd:import namespace="5061ee44-b87a-4608-933d-7f626df60de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1ee44-b87a-4608-933d-7f626df60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A69486-E149-42CA-A871-0FF150A7D073}">
  <ds:schemaRefs>
    <ds:schemaRef ds:uri="http://purl.org/dc/terms/"/>
    <ds:schemaRef ds:uri="5061ee44-b87a-4608-933d-7f626df60dec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3003BC-FFD5-4F13-AB90-7B48CAF217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6C9BA2-D66B-4443-8BE8-A4EA83383F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61ee44-b87a-4608-933d-7f626df60d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504</Words>
  <Application>Microsoft Office PowerPoint</Application>
  <PresentationFormat>Bredbild</PresentationFormat>
  <Paragraphs>58</Paragraphs>
  <Slides>5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Sår och såromvårdnad kapitel 6</vt:lpstr>
      <vt:lpstr> Diabetesfot</vt:lpstr>
      <vt:lpstr>Diabetessår</vt:lpstr>
      <vt:lpstr>Diabetessår</vt:lpstr>
      <vt:lpstr>Omläggning av diabetessår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Diabetessår</dc:title>
  <dc:creator>Gylling Susanne - VOF</dc:creator>
  <cp:lastModifiedBy>HBGADM\SuGy1000</cp:lastModifiedBy>
  <cp:revision>29</cp:revision>
  <dcterms:created xsi:type="dcterms:W3CDTF">2020-11-04T10:44:53Z</dcterms:created>
  <dcterms:modified xsi:type="dcterms:W3CDTF">2021-07-13T08:15:54Z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0x010100BA7775F236BAC549AF5FD44F71001B32</vt:lpwstr>
  </property>
</Properties>
</file>