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5" r:id="rId5"/>
    <p:sldId id="257" r:id="rId6"/>
    <p:sldId id="258" r:id="rId7"/>
    <p:sldId id="259" r:id="rId8"/>
    <p:sldId id="260" r:id="rId9"/>
    <p:sldId id="261" r:id="rId10"/>
    <p:sldId id="262" r:id="rId11"/>
    <p:sldId id="264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DADCF-0B9A-4458-9281-AE0428A660C8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5C224-8C59-4DBD-BABB-0A2FCF31B1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880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 dirty="0" smtClean="0"/>
              <a:t>Omläggning av Trycksår: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 smtClean="0"/>
          </a:p>
          <a:p>
            <a:r>
              <a:rPr lang="sv-SE" altLang="sv-SE" sz="1200" b="1" dirty="0" smtClean="0"/>
              <a:t>Förberedelser:</a:t>
            </a:r>
          </a:p>
          <a:p>
            <a:endParaRPr lang="sv-SE" altLang="sv-SE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Informera patienten.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Noggrann handhygien och handsprit.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Engångsförkläde.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Läs  omläggningsordinationen.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Tag fram det material som ska användas och lägg på separat underlägg.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Tag fram en plastpåse för orent förband.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altLang="sv-SE" sz="1200" b="1" dirty="0" smtClean="0"/>
          </a:p>
          <a:p>
            <a:endParaRPr lang="sv-SE" altLang="sv-SE" sz="1200" b="1" dirty="0" smtClean="0"/>
          </a:p>
          <a:p>
            <a:r>
              <a:rPr lang="sv-SE" altLang="sv-SE" sz="1200" b="1" dirty="0" smtClean="0"/>
              <a:t>Utförande:</a:t>
            </a:r>
          </a:p>
          <a:p>
            <a:endParaRPr lang="sv-SE" altLang="sv-SE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b="1" dirty="0" smtClean="0"/>
              <a:t>Ta på handskar.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Ta av förbandet försiktigt, badda med vatten om det sitter fast.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Lägg det smutsiga förbandet i plastpåsen.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b="1" dirty="0" smtClean="0"/>
              <a:t>Byt handskar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Inspektera såret ( utseende, storlek, lukt, färg, svullnad, tecken på infektion, omkringliggande vävnad, läckage).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200" dirty="0" smtClean="0"/>
              <a:t>Rengör såret. Tvätta inifrån och ut, rengör även huden runt såret.</a:t>
            </a:r>
          </a:p>
          <a:p>
            <a:endParaRPr lang="sv-SE" sz="1200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416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188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dirty="0" smtClean="0">
                <a:cs typeface="Arial" panose="020B0604020202020204" pitchFamily="34" charset="0"/>
              </a:rPr>
              <a:t>MASSERA INTE över kvarstående rodnad. Tänk på skjuvningsrisken</a:t>
            </a:r>
          </a:p>
          <a:p>
            <a:endParaRPr lang="sv-SE" sz="200" b="1" dirty="0" smtClean="0">
              <a:cs typeface="Arial" panose="020B0604020202020204" pitchFamily="34" charset="0"/>
            </a:endParaRPr>
          </a:p>
          <a:p>
            <a:r>
              <a:rPr lang="sv-SE" sz="1200" dirty="0" smtClean="0">
                <a:cs typeface="Arial" panose="020B0604020202020204" pitchFamily="34" charset="0"/>
              </a:rPr>
              <a:t>Skjuvning betyder att huden förskjuts i förhållande till underliggande vävnad. Detta kan inträffa exempelvis när patienten glider ner i rullstol eller när huvudändan höjs och patienten glider ner i sängen. Om huden är varm och fuktig glider den inte mot underlaget utan blodkärlen knickas eller tänjs ut och cirkulationen försämras eller upphör helt.</a:t>
            </a:r>
          </a:p>
          <a:p>
            <a:endParaRPr lang="sv-SE" i="0" dirty="0" smtClean="0"/>
          </a:p>
          <a:p>
            <a:pPr lvl="0"/>
            <a:r>
              <a:rPr lang="sv-SE" sz="1200" i="0" dirty="0" smtClean="0">
                <a:solidFill>
                  <a:prstClr val="black"/>
                </a:solidFill>
              </a:rPr>
              <a:t>Lägg patienten i </a:t>
            </a:r>
            <a:r>
              <a:rPr lang="sv-SE" sz="1200" i="0" dirty="0" smtClean="0">
                <a:solidFill>
                  <a:prstClr val="black"/>
                </a:solidFill>
                <a:cs typeface="Arial" panose="020B0604020202020204" pitchFamily="34" charset="0"/>
              </a:rPr>
              <a:t>30</a:t>
            </a:r>
            <a:r>
              <a:rPr lang="sv-SE" sz="1200" i="0" baseline="30000" dirty="0" smtClean="0">
                <a:solidFill>
                  <a:prstClr val="black"/>
                </a:solidFill>
                <a:cs typeface="Arial" panose="020B0604020202020204" pitchFamily="34" charset="0"/>
              </a:rPr>
              <a:t>o</a:t>
            </a:r>
            <a:r>
              <a:rPr lang="sv-SE" sz="1200" i="0" dirty="0" smtClean="0">
                <a:solidFill>
                  <a:prstClr val="black"/>
                </a:solidFill>
                <a:cs typeface="Arial" panose="020B0604020202020204" pitchFamily="34" charset="0"/>
              </a:rPr>
              <a:t> sidoläge med stöd för ryggen, med framdragen axel och med en kudde mellan knäna. Skydda även fotknölen . </a:t>
            </a:r>
          </a:p>
          <a:p>
            <a:pPr lvl="0"/>
            <a:r>
              <a:rPr lang="sv-SE" sz="1200" i="0" dirty="0" smtClean="0">
                <a:solidFill>
                  <a:prstClr val="black"/>
                </a:solidFill>
                <a:cs typeface="Arial" panose="020B0604020202020204" pitchFamily="34" charset="0"/>
              </a:rPr>
              <a:t>I denna ställning avlastas </a:t>
            </a:r>
            <a:r>
              <a:rPr lang="sv-SE" sz="1200" i="0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sacrum</a:t>
            </a:r>
            <a:r>
              <a:rPr lang="sv-SE" sz="1200" i="0" dirty="0" smtClean="0">
                <a:solidFill>
                  <a:prstClr val="black"/>
                </a:solidFill>
                <a:cs typeface="Arial" panose="020B0604020202020204" pitchFamily="34" charset="0"/>
              </a:rPr>
              <a:t>, höfter och hälar.</a:t>
            </a:r>
          </a:p>
          <a:p>
            <a:pPr lvl="0"/>
            <a:r>
              <a:rPr lang="sv-SE" sz="1200" i="0" dirty="0" smtClean="0">
                <a:solidFill>
                  <a:prstClr val="black"/>
                </a:solidFill>
                <a:cs typeface="Arial" panose="020B0604020202020204" pitchFamily="34" charset="0"/>
              </a:rPr>
              <a:t>Tryckbelastningen flyttas då från </a:t>
            </a:r>
            <a:r>
              <a:rPr lang="sv-SE" sz="1200" i="0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sacrum</a:t>
            </a:r>
            <a:r>
              <a:rPr lang="sv-SE" sz="1200" i="0" dirty="0" smtClean="0">
                <a:solidFill>
                  <a:prstClr val="black"/>
                </a:solidFill>
                <a:cs typeface="Arial" panose="020B0604020202020204" pitchFamily="34" charset="0"/>
              </a:rPr>
              <a:t> och fördelar sig istället över den stora sätesmuskeln .</a:t>
            </a:r>
          </a:p>
          <a:p>
            <a:pPr lvl="0"/>
            <a:endParaRPr lang="sv-SE" sz="1200" i="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0"/>
            <a:r>
              <a:rPr lang="sv-SE" sz="1200" b="1" i="0" dirty="0" smtClean="0">
                <a:solidFill>
                  <a:prstClr val="black"/>
                </a:solidFill>
                <a:cs typeface="Arial" panose="020B0604020202020204" pitchFamily="34" charset="0"/>
              </a:rPr>
              <a:t>Ökad risk för trycksår:</a:t>
            </a:r>
          </a:p>
          <a:p>
            <a:pPr lvl="0"/>
            <a:r>
              <a:rPr lang="sv-SE" sz="1200" i="0" dirty="0" smtClean="0">
                <a:solidFill>
                  <a:prstClr val="black"/>
                </a:solidFill>
                <a:cs typeface="Arial" panose="020B0604020202020204" pitchFamily="34" charset="0"/>
              </a:rPr>
              <a:t>Nedsatt föda och vätskeintag, inkontinens,</a:t>
            </a:r>
            <a:r>
              <a:rPr lang="sv-SE" sz="1200" i="0" baseline="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sv-SE" sz="1200" i="0" dirty="0" smtClean="0">
                <a:solidFill>
                  <a:prstClr val="black"/>
                </a:solidFill>
                <a:cs typeface="Arial" panose="020B0604020202020204" pitchFamily="34" charset="0"/>
              </a:rPr>
              <a:t>feber,</a:t>
            </a:r>
            <a:r>
              <a:rPr lang="sv-SE" sz="1200" i="0" baseline="0" dirty="0" smtClean="0">
                <a:solidFill>
                  <a:prstClr val="black"/>
                </a:solidFill>
                <a:cs typeface="Arial" panose="020B0604020202020204" pitchFamily="34" charset="0"/>
              </a:rPr>
              <a:t> nedsatt känsel, nedsatt rörelseförmåga, rullstolsbundna och sängliggande vårdtagare.</a:t>
            </a:r>
            <a:endParaRPr lang="sv-SE" sz="1200" i="0" dirty="0" smtClean="0">
              <a:solidFill>
                <a:prstClr val="black"/>
              </a:solidFill>
            </a:endParaRPr>
          </a:p>
          <a:p>
            <a:endParaRPr lang="sv-SE" i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42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57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252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3720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4088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9512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3834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502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757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051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8538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613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2357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948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Bildobjekt 10" descr="HBG_logo_liggande_VI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12" name="TextBox 14"/>
          <p:cNvSpPr txBox="1"/>
          <p:nvPr userDrawn="1"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5370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57ECF-F5E2-4E06-BEAB-5D37DF48003C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CE39A-F2F1-43A3-9754-4F7F90A10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4758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1122218" y="891010"/>
            <a:ext cx="10563786" cy="1466600"/>
          </a:xfrm>
        </p:spPr>
        <p:txBody>
          <a:bodyPr/>
          <a:lstStyle/>
          <a:p>
            <a:r>
              <a:rPr lang="sv-SE" dirty="0" smtClean="0"/>
              <a:t>Sår och såromvårdnad kapitel 7</a:t>
            </a:r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65" y="2580875"/>
            <a:ext cx="3240360" cy="2277751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765" y="2580874"/>
            <a:ext cx="2878057" cy="227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593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98498" y="1638703"/>
            <a:ext cx="10135176" cy="43318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Trycksår kan uppstå mycket </a:t>
            </a:r>
            <a:r>
              <a:rPr lang="sv-S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snabbt</a:t>
            </a:r>
          </a:p>
          <a:p>
            <a:pPr marL="0" indent="0">
              <a:buNone/>
            </a:pPr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Orsak</a:t>
            </a:r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Minskad rörlighet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pga.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sjukdom</a:t>
            </a: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Risken ökar med stigande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ålder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Kvinnor drabbas oftare (hög ålder samt urkalkat skelett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Sängläge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Undernäring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ctr">
              <a:buNone/>
            </a:pPr>
            <a:r>
              <a:rPr lang="sv-SE" sz="1100" dirty="0">
                <a:latin typeface="Arial" panose="020B0604020202020204" pitchFamily="34" charset="0"/>
                <a:cs typeface="Arial" panose="020B0604020202020204" pitchFamily="34" charset="0"/>
              </a:rPr>
              <a:t>Dokumentägare: Delegeringshuset</a:t>
            </a:r>
          </a:p>
          <a:p>
            <a:pPr marL="0" indent="0" fontAlgn="ctr">
              <a:buNone/>
            </a:pPr>
            <a:r>
              <a:rPr lang="sv-SE" sz="1100" dirty="0">
                <a:latin typeface="Arial" panose="020B0604020202020204" pitchFamily="34" charset="0"/>
                <a:cs typeface="Arial" panose="020B0604020202020204" pitchFamily="34" charset="0"/>
              </a:rPr>
              <a:t>Beslutad av: Medicinskt ansvarig sjuksköterska</a:t>
            </a:r>
          </a:p>
          <a:p>
            <a:pPr marL="0" indent="0" fontAlgn="ctr">
              <a:buNone/>
            </a:pPr>
            <a:r>
              <a:rPr lang="sv-SE" sz="1100" dirty="0">
                <a:latin typeface="Arial" panose="020B0604020202020204" pitchFamily="34" charset="0"/>
                <a:cs typeface="Arial" panose="020B0604020202020204" pitchFamily="34" charset="0"/>
              </a:rPr>
              <a:t>Gäller från och </a:t>
            </a:r>
            <a:r>
              <a:rPr lang="sv-SE" sz="1100">
                <a:latin typeface="Arial" panose="020B0604020202020204" pitchFamily="34" charset="0"/>
                <a:cs typeface="Arial" panose="020B0604020202020204" pitchFamily="34" charset="0"/>
              </a:rPr>
              <a:t>med </a:t>
            </a:r>
            <a:r>
              <a:rPr lang="sv-SE" sz="1100" smtClean="0">
                <a:latin typeface="Arial" panose="020B0604020202020204" pitchFamily="34" charset="0"/>
                <a:cs typeface="Arial" panose="020B0604020202020204" pitchFamily="34" charset="0"/>
              </a:rPr>
              <a:t>2021-03-01</a:t>
            </a:r>
            <a:endParaRPr lang="sv-S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98497" y="274639"/>
            <a:ext cx="11112882" cy="1143000"/>
          </a:xfrm>
        </p:spPr>
        <p:txBody>
          <a:bodyPr>
            <a:normAutofit fontScale="90000"/>
          </a:bodyPr>
          <a:lstStyle/>
          <a:p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6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Trycksår</a:t>
            </a:r>
            <a:endParaRPr lang="sv-SE" sz="6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Häl tryckså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3872285"/>
            <a:ext cx="2743200" cy="167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ryckavlastning%20kudd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054" y="1417639"/>
            <a:ext cx="2252146" cy="294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45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89215" y="1600203"/>
            <a:ext cx="11022163" cy="46842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Grad 1 – hel hud och rodnad</a:t>
            </a:r>
          </a:p>
          <a:p>
            <a:pPr marL="0" indent="0">
              <a:buNone/>
            </a:pPr>
            <a:endParaRPr lang="sv-S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Grad 2 – delhudsskada i överhuden, blåsbildning</a:t>
            </a:r>
          </a:p>
          <a:p>
            <a:pPr marL="0" indent="0">
              <a:buNone/>
            </a:pPr>
            <a:endParaRPr lang="sv-S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Grad 3 – fullhudsskada</a:t>
            </a:r>
          </a:p>
          <a:p>
            <a:pPr marL="0" indent="0">
              <a:buNone/>
            </a:pPr>
            <a:endParaRPr lang="sv-S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Grad 4 – omfattande vävnadsskada eller skada av </a:t>
            </a:r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muskel, ben </a:t>
            </a:r>
            <a:r>
              <a:rPr lang="sv-S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samt nekros/död vävnad</a:t>
            </a:r>
            <a:endParaRPr lang="sv-SE" sz="2400" dirty="0">
              <a:latin typeface="+mn-lt"/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89215" y="274639"/>
            <a:ext cx="11022163" cy="1143000"/>
          </a:xfrm>
        </p:spPr>
        <p:txBody>
          <a:bodyPr>
            <a:normAutofit/>
          </a:bodyPr>
          <a:lstStyle/>
          <a:p>
            <a:r>
              <a:rPr lang="sv-SE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Olika</a:t>
            </a:r>
            <a:r>
              <a:rPr lang="sv-SE" sz="6000" b="1" dirty="0" smtClean="0">
                <a:latin typeface="+mn-lt"/>
              </a:rPr>
              <a:t> grader av trycksår</a:t>
            </a:r>
            <a:endParaRPr lang="sv-SE" sz="6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536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14401" y="1667580"/>
            <a:ext cx="11096977" cy="4202113"/>
          </a:xfrm>
        </p:spPr>
        <p:txBody>
          <a:bodyPr/>
          <a:lstStyle/>
          <a:p>
            <a:pPr marL="285750" indent="-285750"/>
            <a:endParaRPr 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Riskbedömning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av trycksår med Nortonskala </a:t>
            </a:r>
          </a:p>
          <a:p>
            <a:pPr marL="285750" indent="-285750"/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Daglig inspektion av huden</a:t>
            </a: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Lägesändring och tryckavlastning Begränsning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av att sitta uppe för länge om man är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rullstolsbunden</a:t>
            </a: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Tryckavlastande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madrasser för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riskpatienter</a:t>
            </a: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Teamarbete</a:t>
            </a:r>
          </a:p>
          <a:p>
            <a:pPr marL="285750" indent="-285750"/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God nutrition</a:t>
            </a:r>
          </a:p>
          <a:p>
            <a:pPr marL="285750" indent="-285750"/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Noggrann hudvård</a:t>
            </a:r>
          </a:p>
          <a:p>
            <a:pPr marL="285750" indent="-285750"/>
            <a:endParaRPr lang="sv-SE" dirty="0">
              <a:cs typeface="Arial" panose="020B0604020202020204" pitchFamily="34" charset="0"/>
            </a:endParaRPr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14401" y="274639"/>
            <a:ext cx="11096978" cy="1143000"/>
          </a:xfrm>
        </p:spPr>
        <p:txBody>
          <a:bodyPr>
            <a:normAutofit/>
          </a:bodyPr>
          <a:lstStyle/>
          <a:p>
            <a:r>
              <a:rPr lang="sv-SE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Förebygga</a:t>
            </a:r>
            <a:r>
              <a:rPr lang="sv-SE" sz="6000" b="1" dirty="0" smtClean="0">
                <a:latin typeface="+mn-lt"/>
                <a:cs typeface="Arial" panose="020B0604020202020204" pitchFamily="34" charset="0"/>
              </a:rPr>
              <a:t> trycksår</a:t>
            </a:r>
            <a:endParaRPr lang="sv-SE" sz="60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921" y="3482628"/>
            <a:ext cx="3400925" cy="238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14401" y="1600203"/>
            <a:ext cx="11096978" cy="4825535"/>
          </a:xfrm>
        </p:spPr>
        <p:txBody>
          <a:bodyPr/>
          <a:lstStyle/>
          <a:p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MASSERA </a:t>
            </a: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INTE över kvarstående rodnad. Tänk på </a:t>
            </a: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skjuvningsrisken!</a:t>
            </a:r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Skjuvning betyder att huden förskjuts i förhållande till underliggande vävnad. Detta kan inträffa exempelvis när patienten glider ner i rullstol eller när huvudändan höjs och patienten glider ner i sängen. Om huden är varm och fuktig glider den inte mot underlaget utan blodkärlen knickas eller tänjs ut och cirkulationen försämras eller upphör helt.</a:t>
            </a:r>
          </a:p>
          <a:p>
            <a:pPr>
              <a:lnSpc>
                <a:spcPct val="150000"/>
              </a:lnSpc>
            </a:pPr>
            <a:r>
              <a:rPr lang="sv-SE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Lägg </a:t>
            </a:r>
            <a:r>
              <a:rPr lang="sv-SE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patienten i 30</a:t>
            </a:r>
            <a:r>
              <a:rPr lang="sv-SE" sz="14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sv-SE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sidoläge med stöd för ryggen, med framdragen axel och med en kudde mellan knäna. Skydda även </a:t>
            </a:r>
            <a:r>
              <a:rPr lang="sv-SE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fotknölen. </a:t>
            </a:r>
            <a:r>
              <a:rPr lang="sv-SE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denna ställning avlastas </a:t>
            </a:r>
            <a:r>
              <a:rPr lang="sv-SE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sacrum</a:t>
            </a:r>
            <a:r>
              <a:rPr lang="sv-SE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höfter och hälar.</a:t>
            </a:r>
          </a:p>
          <a:p>
            <a:pPr lvl="0">
              <a:lnSpc>
                <a:spcPct val="150000"/>
              </a:lnSpc>
            </a:pPr>
            <a:endParaRPr lang="sv-SE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14400" y="274639"/>
            <a:ext cx="10831483" cy="1143000"/>
          </a:xfrm>
        </p:spPr>
        <p:txBody>
          <a:bodyPr>
            <a:normAutofit/>
          </a:bodyPr>
          <a:lstStyle/>
          <a:p>
            <a:r>
              <a:rPr lang="sv-SE" sz="60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sv-SE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rycksår</a:t>
            </a:r>
            <a:endParaRPr lang="sv-SE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588" y="4468632"/>
            <a:ext cx="3386311" cy="177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9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659" y="1947042"/>
            <a:ext cx="7421654" cy="3271344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46205" y="274639"/>
            <a:ext cx="11065173" cy="1143000"/>
          </a:xfrm>
        </p:spPr>
        <p:txBody>
          <a:bodyPr/>
          <a:lstStyle/>
          <a:p>
            <a:r>
              <a:rPr lang="sv-SE" sz="6600" b="1" dirty="0">
                <a:latin typeface="Arial" panose="020B0604020202020204" pitchFamily="34" charset="0"/>
                <a:cs typeface="Arial" panose="020B0604020202020204" pitchFamily="34" charset="0"/>
              </a:rPr>
              <a:t>Trycksår</a:t>
            </a:r>
            <a:r>
              <a:rPr lang="sv-SE" sz="6600" b="1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175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63" y="1600201"/>
            <a:ext cx="5267711" cy="3862552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93913" y="274639"/>
            <a:ext cx="11017465" cy="1143000"/>
          </a:xfrm>
        </p:spPr>
        <p:txBody>
          <a:bodyPr/>
          <a:lstStyle/>
          <a:p>
            <a:r>
              <a:rPr lang="sv-SE" sz="6600" b="1" dirty="0">
                <a:latin typeface="Arial" panose="020B0604020202020204" pitchFamily="34" charset="0"/>
                <a:cs typeface="Arial" panose="020B0604020202020204" pitchFamily="34" charset="0"/>
              </a:rPr>
              <a:t>Trycksår</a:t>
            </a:r>
          </a:p>
        </p:txBody>
      </p:sp>
    </p:spTree>
    <p:extLst>
      <p:ext uri="{BB962C8B-B14F-4D97-AF65-F5344CB8AC3E}">
        <p14:creationId xmlns:p14="http://schemas.microsoft.com/office/powerpoint/2010/main" val="319040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Vårdhandboken, </a:t>
            </a:r>
            <a:r>
              <a:rPr lang="sv-SE" dirty="0" err="1"/>
              <a:t>Inera</a:t>
            </a:r>
            <a:r>
              <a:rPr lang="sv-SE" dirty="0"/>
              <a:t> AB, Box 177 03, 118 93 Stockholm. Besöksadress: Tjärhovsgatan 21, </a:t>
            </a:r>
            <a:r>
              <a:rPr lang="sv-SE" dirty="0" smtClean="0"/>
              <a:t>Stockholm</a:t>
            </a:r>
          </a:p>
          <a:p>
            <a:endParaRPr lang="sv-SE" dirty="0" smtClean="0"/>
          </a:p>
          <a:p>
            <a:r>
              <a:rPr lang="sv-SE" dirty="0" smtClean="0"/>
              <a:t>Så fungerar huden 1177 vårdhandboken</a:t>
            </a:r>
          </a:p>
          <a:p>
            <a:endParaRPr lang="sv-SE" dirty="0" smtClean="0"/>
          </a:p>
          <a:p>
            <a:r>
              <a:rPr lang="sv-SE" dirty="0" smtClean="0"/>
              <a:t>Malmö stads sårutbildning, Ana Rusovan</a:t>
            </a:r>
          </a:p>
          <a:p>
            <a:endParaRPr lang="sv-SE" dirty="0"/>
          </a:p>
          <a:p>
            <a:r>
              <a:rPr lang="sv-SE" dirty="0" smtClean="0"/>
              <a:t>Lund handbok sårvård, (eget material i vår </a:t>
            </a:r>
            <a:r>
              <a:rPr lang="sv-SE" smtClean="0"/>
              <a:t>delegeringsmapp)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Referenser</a:t>
            </a:r>
          </a:p>
        </p:txBody>
      </p:sp>
    </p:spTree>
    <p:extLst>
      <p:ext uri="{BB962C8B-B14F-4D97-AF65-F5344CB8AC3E}">
        <p14:creationId xmlns:p14="http://schemas.microsoft.com/office/powerpoint/2010/main" val="424194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A7775F236BAC549AF5FD44F71001B32" ma:contentTypeVersion="1" ma:contentTypeDescription="Skapa ett nytt dokument." ma:contentTypeScope="" ma:versionID="8a064a8ee68afe80daeb7fc1a0543469">
  <xsd:schema xmlns:xsd="http://www.w3.org/2001/XMLSchema" xmlns:xs="http://www.w3.org/2001/XMLSchema" xmlns:p="http://schemas.microsoft.com/office/2006/metadata/properties" xmlns:ns2="5061ee44-b87a-4608-933d-7f626df60dec" targetNamespace="http://schemas.microsoft.com/office/2006/metadata/properties" ma:root="true" ma:fieldsID="0ef4fdc6e073534ed483f008914af8a2" ns2:_="">
    <xsd:import namespace="5061ee44-b87a-4608-933d-7f626df60dec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61ee44-b87a-4608-933d-7f626df60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4B829B-A078-4936-A403-38BAAF24E7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4AE300-F33F-4080-8E95-5926BDB9DA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61ee44-b87a-4608-933d-7f626df60d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BB6AE3-EFCB-4433-A2EE-02EE76D9F16E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5061ee44-b87a-4608-933d-7f626df60dec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513</Words>
  <Application>Microsoft Office PowerPoint</Application>
  <PresentationFormat>Bredbild</PresentationFormat>
  <Paragraphs>85</Paragraphs>
  <Slides>8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Sår och såromvårdnad kapitel 7</vt:lpstr>
      <vt:lpstr>   Trycksår</vt:lpstr>
      <vt:lpstr>Olika grader av trycksår</vt:lpstr>
      <vt:lpstr>Förebygga trycksår</vt:lpstr>
      <vt:lpstr>Trycksår</vt:lpstr>
      <vt:lpstr>Trycksår </vt:lpstr>
      <vt:lpstr>Trycksår</vt:lpstr>
      <vt:lpstr>Referenser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Trycksår</dc:title>
  <dc:creator>Gylling Susanne - VOF</dc:creator>
  <cp:lastModifiedBy>HBGADM\SuGy1000</cp:lastModifiedBy>
  <cp:revision>26</cp:revision>
  <dcterms:created xsi:type="dcterms:W3CDTF">2020-11-04T10:46:29Z</dcterms:created>
  <dcterms:modified xsi:type="dcterms:W3CDTF">2021-07-13T08:16:22Z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0x010100BA7775F236BAC549AF5FD44F71001B32</vt:lpwstr>
  </property>
</Properties>
</file>