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17"/>
  </p:notesMasterIdLst>
  <p:handoutMasterIdLst>
    <p:handoutMasterId r:id="rId18"/>
  </p:handoutMasterIdLst>
  <p:sldIdLst>
    <p:sldId id="261" r:id="rId9"/>
    <p:sldId id="273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000E"/>
    <a:srgbClr val="D9000F"/>
    <a:srgbClr val="0F81D3"/>
    <a:srgbClr val="65AE1E"/>
    <a:srgbClr val="93006D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0CF47-87A3-4155-A68E-2BC86C604E94}" v="69" dt="2021-12-01T13:05:53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46" autoAdjust="0"/>
  </p:normalViewPr>
  <p:slideViewPr>
    <p:cSldViewPr snapToGrid="0" snapToObjects="1">
      <p:cViewPr>
        <p:scale>
          <a:sx n="100" d="100"/>
          <a:sy n="100" d="100"/>
        </p:scale>
        <p:origin x="1908" y="282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3C50CF47-87A3-4155-A68E-2BC86C604E94}"/>
    <pc:docChg chg="delSld modSld">
      <pc:chgData name="Gylling Susanne - VOF" userId="S::susanne.gylling@helsingborg.se::6f6a377c-7c1f-4a8e-8968-514dc01aef6e" providerId="AD" clId="Web-{3C50CF47-87A3-4155-A68E-2BC86C604E94}" dt="2021-12-01T13:05:53.424" v="66"/>
      <pc:docMkLst>
        <pc:docMk/>
      </pc:docMkLst>
      <pc:sldChg chg="modSp">
        <pc:chgData name="Gylling Susanne - VOF" userId="S::susanne.gylling@helsingborg.se::6f6a377c-7c1f-4a8e-8968-514dc01aef6e" providerId="AD" clId="Web-{3C50CF47-87A3-4155-A68E-2BC86C604E94}" dt="2021-12-01T12:59:39.539" v="0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3C50CF47-87A3-4155-A68E-2BC86C604E94}" dt="2021-12-01T12:59:39.539" v="0" actId="20577"/>
          <ac:spMkLst>
            <pc:docMk/>
            <pc:sldMk cId="1218399995" sldId="261"/>
            <ac:spMk id="8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0:29.868" v="3" actId="20577"/>
        <pc:sldMkLst>
          <pc:docMk/>
          <pc:sldMk cId="1655281230" sldId="265"/>
        </pc:sldMkLst>
        <pc:spChg chg="mod">
          <ac:chgData name="Gylling Susanne - VOF" userId="S::susanne.gylling@helsingborg.se::6f6a377c-7c1f-4a8e-8968-514dc01aef6e" providerId="AD" clId="Web-{3C50CF47-87A3-4155-A68E-2BC86C604E94}" dt="2021-12-01T13:00:29.868" v="3" actId="20577"/>
          <ac:spMkLst>
            <pc:docMk/>
            <pc:sldMk cId="1655281230" sldId="265"/>
            <ac:spMk id="8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5:26.189" v="63" actId="20577"/>
        <pc:sldMkLst>
          <pc:docMk/>
          <pc:sldMk cId="257584337" sldId="266"/>
        </pc:sldMkLst>
        <pc:spChg chg="mod">
          <ac:chgData name="Gylling Susanne - VOF" userId="S::susanne.gylling@helsingborg.se::6f6a377c-7c1f-4a8e-8968-514dc01aef6e" providerId="AD" clId="Web-{3C50CF47-87A3-4155-A68E-2BC86C604E94}" dt="2021-12-01T13:02:49.091" v="36" actId="20577"/>
          <ac:spMkLst>
            <pc:docMk/>
            <pc:sldMk cId="257584337" sldId="266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C50CF47-87A3-4155-A68E-2BC86C604E94}" dt="2021-12-01T13:05:26.189" v="63" actId="20577"/>
          <ac:spMkLst>
            <pc:docMk/>
            <pc:sldMk cId="257584337" sldId="266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4:10.281" v="53" actId="20577"/>
        <pc:sldMkLst>
          <pc:docMk/>
          <pc:sldMk cId="3541631543" sldId="267"/>
        </pc:sldMkLst>
        <pc:spChg chg="mod">
          <ac:chgData name="Gylling Susanne - VOF" userId="S::susanne.gylling@helsingborg.se::6f6a377c-7c1f-4a8e-8968-514dc01aef6e" providerId="AD" clId="Web-{3C50CF47-87A3-4155-A68E-2BC86C604E94}" dt="2021-12-01T13:04:10.281" v="53" actId="20577"/>
          <ac:spMkLst>
            <pc:docMk/>
            <pc:sldMk cId="3541631543" sldId="267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C50CF47-87A3-4155-A68E-2BC86C604E94}" dt="2021-12-01T13:02:57.700" v="37" actId="20577"/>
          <ac:spMkLst>
            <pc:docMk/>
            <pc:sldMk cId="3541631543" sldId="267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4:33.734" v="58" actId="14100"/>
        <pc:sldMkLst>
          <pc:docMk/>
          <pc:sldMk cId="3321651205" sldId="268"/>
        </pc:sldMkLst>
        <pc:spChg chg="mod">
          <ac:chgData name="Gylling Susanne - VOF" userId="S::susanne.gylling@helsingborg.se::6f6a377c-7c1f-4a8e-8968-514dc01aef6e" providerId="AD" clId="Web-{3C50CF47-87A3-4155-A68E-2BC86C604E94}" dt="2021-12-01T13:04:33.734" v="58" actId="14100"/>
          <ac:spMkLst>
            <pc:docMk/>
            <pc:sldMk cId="3321651205" sldId="268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C50CF47-87A3-4155-A68E-2BC86C604E94}" dt="2021-12-01T13:04:17.140" v="54" actId="20577"/>
          <ac:spMkLst>
            <pc:docMk/>
            <pc:sldMk cId="3321651205" sldId="268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4:51.141" v="59" actId="20577"/>
        <pc:sldMkLst>
          <pc:docMk/>
          <pc:sldMk cId="684353479" sldId="269"/>
        </pc:sldMkLst>
        <pc:spChg chg="mod">
          <ac:chgData name="Gylling Susanne - VOF" userId="S::susanne.gylling@helsingborg.se::6f6a377c-7c1f-4a8e-8968-514dc01aef6e" providerId="AD" clId="Web-{3C50CF47-87A3-4155-A68E-2BC86C604E94}" dt="2021-12-01T13:04:51.141" v="59" actId="20577"/>
          <ac:spMkLst>
            <pc:docMk/>
            <pc:sldMk cId="684353479" sldId="269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C50CF47-87A3-4155-A68E-2BC86C604E94}" dt="2021-12-01T13:05:41.033" v="64" actId="14100"/>
        <pc:sldMkLst>
          <pc:docMk/>
          <pc:sldMk cId="169299843" sldId="270"/>
        </pc:sldMkLst>
        <pc:spChg chg="mod">
          <ac:chgData name="Gylling Susanne - VOF" userId="S::susanne.gylling@helsingborg.se::6f6a377c-7c1f-4a8e-8968-514dc01aef6e" providerId="AD" clId="Web-{3C50CF47-87A3-4155-A68E-2BC86C604E94}" dt="2021-12-01T13:05:41.033" v="64" actId="14100"/>
          <ac:spMkLst>
            <pc:docMk/>
            <pc:sldMk cId="169299843" sldId="270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C50CF47-87A3-4155-A68E-2BC86C604E94}" dt="2021-12-01T13:05:20.736" v="62" actId="20577"/>
          <ac:spMkLst>
            <pc:docMk/>
            <pc:sldMk cId="169299843" sldId="270"/>
            <ac:spMk id="3" creationId="{00000000-0000-0000-0000-000000000000}"/>
          </ac:spMkLst>
        </pc:spChg>
      </pc:sldChg>
      <pc:sldChg chg="del">
        <pc:chgData name="Gylling Susanne - VOF" userId="S::susanne.gylling@helsingborg.se::6f6a377c-7c1f-4a8e-8968-514dc01aef6e" providerId="AD" clId="Web-{3C50CF47-87A3-4155-A68E-2BC86C604E94}" dt="2021-12-01T13:05:48.689" v="65"/>
        <pc:sldMkLst>
          <pc:docMk/>
          <pc:sldMk cId="2940496188" sldId="271"/>
        </pc:sldMkLst>
      </pc:sldChg>
      <pc:sldChg chg="del">
        <pc:chgData name="Gylling Susanne - VOF" userId="S::susanne.gylling@helsingborg.se::6f6a377c-7c1f-4a8e-8968-514dc01aef6e" providerId="AD" clId="Web-{3C50CF47-87A3-4155-A68E-2BC86C604E94}" dt="2021-12-01T13:05:53.424" v="66"/>
        <pc:sldMkLst>
          <pc:docMk/>
          <pc:sldMk cId="1179311067" sldId="272"/>
        </pc:sldMkLst>
      </pc:sldChg>
      <pc:sldChg chg="modSp">
        <pc:chgData name="Gylling Susanne - VOF" userId="S::susanne.gylling@helsingborg.se::6f6a377c-7c1f-4a8e-8968-514dc01aef6e" providerId="AD" clId="Web-{3C50CF47-87A3-4155-A68E-2BC86C604E94}" dt="2021-12-01T12:59:52.149" v="2" actId="20577"/>
        <pc:sldMkLst>
          <pc:docMk/>
          <pc:sldMk cId="3102884959" sldId="273"/>
        </pc:sldMkLst>
        <pc:spChg chg="mod">
          <ac:chgData name="Gylling Susanne - VOF" userId="S::susanne.gylling@helsingborg.se::6f6a377c-7c1f-4a8e-8968-514dc01aef6e" providerId="AD" clId="Web-{3C50CF47-87A3-4155-A68E-2BC86C604E94}" dt="2021-12-01T12:59:52.149" v="2" actId="20577"/>
          <ac:spMkLst>
            <pc:docMk/>
            <pc:sldMk cId="3102884959" sldId="27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sv-SE" sz="9600" dirty="0"/>
              <a:t>Diabetes</a:t>
            </a: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Kapitel 3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1800" dirty="0"/>
              <a:t>Mät p-glukos och ring sjuksköterskan när din vårdtagare med diabetes mår dåligt!</a:t>
            </a:r>
          </a:p>
          <a:p>
            <a:endParaRPr lang="sv-SE" sz="1800" dirty="0"/>
          </a:p>
          <a:p>
            <a:r>
              <a:rPr lang="sv-SE" sz="1800" dirty="0"/>
              <a:t>Sjuksköterska ska så fort som möjligt kontaktas när allmäntillståndet hos en person med diabetes förändras tex vid feber, kräkning eller diarréer. </a:t>
            </a:r>
          </a:p>
          <a:p>
            <a:endParaRPr lang="sv-SE" sz="1800" dirty="0"/>
          </a:p>
          <a:p>
            <a:r>
              <a:rPr lang="sv-SE" sz="1800" dirty="0"/>
              <a:t>Insulindoserna kan behöva justeras eller andra läkemedel kan behövas sättas ut.</a:t>
            </a:r>
          </a:p>
          <a:p>
            <a:endParaRPr lang="sv-SE" sz="1800" dirty="0"/>
          </a:p>
          <a:p>
            <a:r>
              <a:rPr lang="sv-SE" sz="1800" dirty="0" smtClean="0"/>
              <a:t>Det </a:t>
            </a:r>
            <a:r>
              <a:rPr lang="sv-SE" sz="1800" dirty="0"/>
              <a:t>är alltid viktigt att vårdtagaren får tillräckligt med vätska och näring</a:t>
            </a:r>
            <a:r>
              <a:rPr lang="sv-SE" sz="1800" dirty="0" smtClean="0"/>
              <a:t>.</a:t>
            </a:r>
          </a:p>
          <a:p>
            <a:endParaRPr lang="sv-SE" sz="800" dirty="0" smtClean="0"/>
          </a:p>
          <a:p>
            <a:endParaRPr lang="sv-SE" sz="800" dirty="0"/>
          </a:p>
          <a:p>
            <a:endParaRPr lang="sv-SE" sz="800" dirty="0" smtClean="0"/>
          </a:p>
          <a:p>
            <a:r>
              <a:rPr lang="sv-SE" sz="800" dirty="0" smtClean="0"/>
              <a:t>Dokument</a:t>
            </a:r>
            <a:r>
              <a:rPr lang="sv-SE" sz="800" dirty="0"/>
              <a:t>: PP </a:t>
            </a:r>
            <a:r>
              <a:rPr lang="sv-SE" sz="800" dirty="0" smtClean="0"/>
              <a:t>Diabetes</a:t>
            </a:r>
            <a:endParaRPr lang="sv-SE" sz="800" dirty="0"/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endParaRPr lang="sv-SE" sz="8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sz="3200" b="0" dirty="0">
                <a:solidFill>
                  <a:schemeClr val="tx2"/>
                </a:solidFill>
              </a:rPr>
              <a:t>Akut sjukdom samt lågt/högt p-glukos</a:t>
            </a:r>
          </a:p>
        </p:txBody>
      </p:sp>
    </p:spTree>
    <p:extLst>
      <p:ext uri="{BB962C8B-B14F-4D97-AF65-F5344CB8AC3E}">
        <p14:creationId xmlns:p14="http://schemas.microsoft.com/office/powerpoint/2010/main" val="310288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innehåll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495" y="1793631"/>
            <a:ext cx="5575285" cy="4202113"/>
          </a:xfrm>
          <a:prstGeom prst="rect">
            <a:avLst/>
          </a:prstGeom>
        </p:spPr>
      </p:pic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Hypoglykemi</a:t>
            </a:r>
          </a:p>
        </p:txBody>
      </p:sp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600202"/>
            <a:ext cx="5159457" cy="4642336"/>
          </a:xfrm>
        </p:spPr>
        <p:txBody>
          <a:bodyPr lIns="91440" tIns="45720" rIns="91440" bIns="45720" anchor="t"/>
          <a:lstStyle/>
          <a:p>
            <a:r>
              <a:rPr lang="sv-SE" dirty="0"/>
              <a:t>Alltför lågt p-glukos - hypoglykemi/insulinkänning är ett allvarligt tillstånd som kan leda till medvetslöshet. Det inträffar om glukosvärdet är lägre än 3 - 4 </a:t>
            </a:r>
            <a:r>
              <a:rPr lang="sv-SE" dirty="0" err="1"/>
              <a:t>mmol</a:t>
            </a:r>
            <a:r>
              <a:rPr lang="sv-SE" dirty="0"/>
              <a:t>/l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Darrningar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Hjärtklappning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Förvirring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Slöhet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Beteenderubbningar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Medvetslöshet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Kramper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Ytterligare symtom hypoglykemi</a:t>
            </a:r>
          </a:p>
        </p:txBody>
      </p:sp>
      <p:pic>
        <p:nvPicPr>
          <p:cNvPr id="1028" name="Picture 4" descr="Fråga, Frågetecken, Hjälp, Svar, Symbol, Ikon, Karaktä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89" y="2378565"/>
            <a:ext cx="1298574" cy="106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ömn, Trötthet, Utmattning, Resten, N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89" y="3909218"/>
            <a:ext cx="1459524" cy="1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järtinfarkt, Smärta, Man, Gammal, Senior, Sju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985" y="3439870"/>
            <a:ext cx="1434123" cy="151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609727"/>
            <a:ext cx="7907867" cy="4886323"/>
          </a:xfrm>
        </p:spPr>
        <p:txBody>
          <a:bodyPr lIns="91440" tIns="45720" rIns="91440" bIns="45720" anchor="t"/>
          <a:lstStyle/>
          <a:p>
            <a:r>
              <a:rPr lang="sv-SE" b="1" dirty="0">
                <a:solidFill>
                  <a:srgbClr val="CE000E"/>
                </a:solidFill>
              </a:rPr>
              <a:t>Vid medvetslöshet- insulinkoma, ring 112!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b="1" dirty="0">
              <a:solidFill>
                <a:srgbClr val="CE000E"/>
              </a:solidFill>
            </a:endParaRPr>
          </a:p>
          <a:p>
            <a:r>
              <a:rPr lang="sv-SE" b="1" dirty="0"/>
              <a:t>Är vårdtagaren vaken och kan medverka;</a:t>
            </a: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Mät p-glukos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Ge något som snabbt höjer p-glukosvärdet till exempel honung, sirap eller druvsocker. Om vårdtagaren inte kan svälja, stryk något sött på läpparna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Ge inget insulin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Stanna hos vårdtagaren och kontakta sjuksköterska</a:t>
            </a:r>
            <a:endParaRPr lang="sv-SE" sz="1800" dirty="0">
              <a:solidFill>
                <a:srgbClr val="CE000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Efter 10-15 minuter bör p-glukosvärdet ha stigit med 1-3 </a:t>
            </a:r>
            <a:r>
              <a:rPr lang="sv-SE" sz="1800" dirty="0" err="1"/>
              <a:t>mmol</a:t>
            </a:r>
            <a:r>
              <a:rPr lang="sv-SE" sz="1800" dirty="0"/>
              <a:t>/l. Ge något mer att äta, som en smörgås ett glas mjölk eller en frukt. En person med diabetes ska alltid ha sirap, honung eller druvsocker hemma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800" dirty="0">
              <a:solidFill>
                <a:srgbClr val="CE000E"/>
              </a:solidFill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Behandling hypoglykemi</a:t>
            </a:r>
          </a:p>
        </p:txBody>
      </p:sp>
    </p:spTree>
    <p:extLst>
      <p:ext uri="{BB962C8B-B14F-4D97-AF65-F5344CB8AC3E}">
        <p14:creationId xmlns:p14="http://schemas.microsoft.com/office/powerpoint/2010/main" val="354163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7" y="2111869"/>
            <a:ext cx="3137226" cy="3690446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För mycket insulin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För lite mat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Alkohol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Intensiv motion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Orsaker hypoglykemi</a:t>
            </a:r>
          </a:p>
        </p:txBody>
      </p:sp>
      <p:pic>
        <p:nvPicPr>
          <p:cNvPr id="2050" name="Picture 2" descr="Vin, Stänk, Glas, Röd, Alkohol, Dryck, Flytande, 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054" y="1714499"/>
            <a:ext cx="1714500" cy="13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n, Kvinna, Löpning, Kör Kvinnor, Motion, Jogg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24" y="3217376"/>
            <a:ext cx="1571137" cy="258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ntbruk, Rädisa, Mat, Färska Grönsaker, Trädgår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75" y="4158762"/>
            <a:ext cx="1125417" cy="9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vinna, Insulinpenna, Glukometer, Diabetes, Diabetik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766039"/>
            <a:ext cx="1495426" cy="109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6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526" y="1705708"/>
            <a:ext cx="5512240" cy="3982915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Hyperglykemi</a:t>
            </a:r>
          </a:p>
        </p:txBody>
      </p:sp>
    </p:spTree>
    <p:extLst>
      <p:ext uri="{BB962C8B-B14F-4D97-AF65-F5344CB8AC3E}">
        <p14:creationId xmlns:p14="http://schemas.microsoft.com/office/powerpoint/2010/main" val="68435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996331"/>
            <a:ext cx="7907867" cy="3805984"/>
          </a:xfrm>
        </p:spPr>
        <p:txBody>
          <a:bodyPr/>
          <a:lstStyle/>
          <a:p>
            <a:r>
              <a:rPr lang="sv-SE" dirty="0"/>
              <a:t>Högt p-</a:t>
            </a:r>
            <a:r>
              <a:rPr lang="sv-SE" dirty="0" err="1"/>
              <a:t>glucos</a:t>
            </a:r>
            <a:r>
              <a:rPr lang="sv-SE" dirty="0"/>
              <a:t> i kombination med insulinbrist kan göra att andedräkten luktar aceton. Vårdtagaren har kanske även ont i magen eller kräks. Tillståndet kallas </a:t>
            </a:r>
            <a:r>
              <a:rPr lang="sv-SE" dirty="0" err="1"/>
              <a:t>ketoacidos</a:t>
            </a:r>
            <a:r>
              <a:rPr lang="sv-SE" dirty="0"/>
              <a:t> och kan leda till medvetslöshet.</a:t>
            </a:r>
          </a:p>
          <a:p>
            <a:endParaRPr lang="sv-SE" dirty="0"/>
          </a:p>
          <a:p>
            <a:r>
              <a:rPr lang="sv-SE" dirty="0"/>
              <a:t>All vätskebrist tex vid kräkning eller diarré är farlig för personer med diabetes, speciellt vid peroral </a:t>
            </a:r>
            <a:r>
              <a:rPr lang="sv-SE" dirty="0" err="1"/>
              <a:t>antidiabetikumbehandling</a:t>
            </a:r>
            <a:r>
              <a:rPr lang="sv-SE" dirty="0"/>
              <a:t>. Fortsätter behandlingen kan det leda till mjölksyreförgiftning så kallad </a:t>
            </a:r>
            <a:r>
              <a:rPr lang="sv-SE" dirty="0" err="1"/>
              <a:t>laktatacidos</a:t>
            </a:r>
            <a:r>
              <a:rPr lang="sv-SE"/>
              <a:t>.</a:t>
            </a:r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sz="3200" dirty="0">
                <a:solidFill>
                  <a:schemeClr val="tx2"/>
                </a:solidFill>
              </a:rPr>
              <a:t>Ytterligare symtom vid hyperglykemi</a:t>
            </a:r>
          </a:p>
        </p:txBody>
      </p:sp>
    </p:spTree>
    <p:extLst>
      <p:ext uri="{BB962C8B-B14F-4D97-AF65-F5344CB8AC3E}">
        <p14:creationId xmlns:p14="http://schemas.microsoft.com/office/powerpoint/2010/main" val="1692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TaxCatchAll xmlns="7b2ba3d5-ae7e-4872-ab6d-f5dc97d22469">
      <Value>1</Value>
    </TaxCatchAll>
  </documentManagement>
</p:properties>
</file>

<file path=customXml/itemProps1.xml><?xml version="1.0" encoding="utf-8"?>
<ds:datastoreItem xmlns:ds="http://schemas.openxmlformats.org/officeDocument/2006/customXml" ds:itemID="{AFDCB063-A098-4313-A41C-791BAF5BA4B6}"/>
</file>

<file path=customXml/itemProps2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32f93408-7717-4e1a-bb71-82c6671a0072"/>
    <ds:schemaRef ds:uri="http://schemas.microsoft.com/office/infopath/2007/PartnerControls"/>
    <ds:schemaRef ds:uri="7b2ba3d5-ae7e-4872-ab6d-f5dc97d2246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153</TotalTime>
  <Words>298</Words>
  <Application>Microsoft Office PowerPoint</Application>
  <PresentationFormat>Bildspel på skärmen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8</vt:i4>
      </vt:variant>
    </vt:vector>
  </HeadingPairs>
  <TitlesOfParts>
    <vt:vector size="16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Akut sjukdom samt lågt/högt p-glukos</vt:lpstr>
      <vt:lpstr>Hypoglykemi</vt:lpstr>
      <vt:lpstr>Ytterligare symtom hypoglykemi</vt:lpstr>
      <vt:lpstr>Behandling hypoglykemi</vt:lpstr>
      <vt:lpstr>Orsaker hypoglykemi</vt:lpstr>
      <vt:lpstr>Hyperglykemi</vt:lpstr>
      <vt:lpstr>Ytterligare symtom vid hyperglykemi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67</cp:revision>
  <dcterms:created xsi:type="dcterms:W3CDTF">2015-11-05T09:31:38Z</dcterms:created>
  <dcterms:modified xsi:type="dcterms:W3CDTF">2022-01-24T12:42:28Z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