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  <p:sldMasterId id="2147483696" r:id="rId5"/>
    <p:sldMasterId id="2147483660" r:id="rId6"/>
    <p:sldMasterId id="2147483689" r:id="rId7"/>
    <p:sldMasterId id="2147483716" r:id="rId8"/>
  </p:sldMasterIdLst>
  <p:notesMasterIdLst>
    <p:notesMasterId r:id="rId14"/>
  </p:notesMasterIdLst>
  <p:handoutMasterIdLst>
    <p:handoutMasterId r:id="rId15"/>
  </p:handoutMasterIdLst>
  <p:sldIdLst>
    <p:sldId id="261" r:id="rId9"/>
    <p:sldId id="265" r:id="rId10"/>
    <p:sldId id="269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000F"/>
    <a:srgbClr val="0F81D3"/>
    <a:srgbClr val="65AE1E"/>
    <a:srgbClr val="93006D"/>
    <a:srgbClr val="CE000E"/>
    <a:srgbClr val="407015"/>
    <a:srgbClr val="90C044"/>
    <a:srgbClr val="199A29"/>
    <a:srgbClr val="A1C30A"/>
    <a:srgbClr val="08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D7BCD8-8FED-4E0C-AF09-56A8ED01EA1D}" v="108" dt="2021-12-01T13:15:36.7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6" autoAdjust="0"/>
    <p:restoredTop sz="94646" autoAdjust="0"/>
  </p:normalViewPr>
  <p:slideViewPr>
    <p:cSldViewPr snapToGrid="0" snapToObjects="1">
      <p:cViewPr varScale="1">
        <p:scale>
          <a:sx n="109" d="100"/>
          <a:sy n="109" d="100"/>
        </p:scale>
        <p:origin x="1680" y="96"/>
      </p:cViewPr>
      <p:guideLst>
        <p:guide orient="horz" pos="40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ylling Susanne - VOF" userId="S::susanne.gylling@helsingborg.se::6f6a377c-7c1f-4a8e-8968-514dc01aef6e" providerId="AD" clId="Web-{38D7BCD8-8FED-4E0C-AF09-56A8ED01EA1D}"/>
    <pc:docChg chg="addSld delSld modSld sldOrd">
      <pc:chgData name="Gylling Susanne - VOF" userId="S::susanne.gylling@helsingborg.se::6f6a377c-7c1f-4a8e-8968-514dc01aef6e" providerId="AD" clId="Web-{38D7BCD8-8FED-4E0C-AF09-56A8ED01EA1D}" dt="2021-12-01T13:15:36.770" v="104" actId="20577"/>
      <pc:docMkLst>
        <pc:docMk/>
      </pc:docMkLst>
      <pc:sldChg chg="modSp">
        <pc:chgData name="Gylling Susanne - VOF" userId="S::susanne.gylling@helsingborg.se::6f6a377c-7c1f-4a8e-8968-514dc01aef6e" providerId="AD" clId="Web-{38D7BCD8-8FED-4E0C-AF09-56A8ED01EA1D}" dt="2021-12-01T13:07:08.560" v="16" actId="20577"/>
        <pc:sldMkLst>
          <pc:docMk/>
          <pc:sldMk cId="1218399995" sldId="261"/>
        </pc:sldMkLst>
        <pc:spChg chg="mod">
          <ac:chgData name="Gylling Susanne - VOF" userId="S::susanne.gylling@helsingborg.se::6f6a377c-7c1f-4a8e-8968-514dc01aef6e" providerId="AD" clId="Web-{38D7BCD8-8FED-4E0C-AF09-56A8ED01EA1D}" dt="2021-12-01T13:07:04.872" v="8" actId="20577"/>
          <ac:spMkLst>
            <pc:docMk/>
            <pc:sldMk cId="1218399995" sldId="261"/>
            <ac:spMk id="8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38D7BCD8-8FED-4E0C-AF09-56A8ED01EA1D}" dt="2021-12-01T13:07:08.560" v="16" actId="20577"/>
          <ac:spMkLst>
            <pc:docMk/>
            <pc:sldMk cId="1218399995" sldId="261"/>
            <ac:spMk id="9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38D7BCD8-8FED-4E0C-AF09-56A8ED01EA1D}" dt="2021-12-01T13:08:25.780" v="19" actId="20577"/>
        <pc:sldMkLst>
          <pc:docMk/>
          <pc:sldMk cId="1655281230" sldId="265"/>
        </pc:sldMkLst>
        <pc:spChg chg="mod">
          <ac:chgData name="Gylling Susanne - VOF" userId="S::susanne.gylling@helsingborg.se::6f6a377c-7c1f-4a8e-8968-514dc01aef6e" providerId="AD" clId="Web-{38D7BCD8-8FED-4E0C-AF09-56A8ED01EA1D}" dt="2021-12-01T13:07:19.935" v="17" actId="20577"/>
          <ac:spMkLst>
            <pc:docMk/>
            <pc:sldMk cId="1655281230" sldId="265"/>
            <ac:spMk id="8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38D7BCD8-8FED-4E0C-AF09-56A8ED01EA1D}" dt="2021-12-01T13:08:25.780" v="19" actId="20577"/>
          <ac:spMkLst>
            <pc:docMk/>
            <pc:sldMk cId="1655281230" sldId="265"/>
            <ac:spMk id="9" creationId="{00000000-0000-0000-0000-000000000000}"/>
          </ac:spMkLst>
        </pc:spChg>
      </pc:sldChg>
      <pc:sldChg chg="addSp modSp del">
        <pc:chgData name="Gylling Susanne - VOF" userId="S::susanne.gylling@helsingborg.se::6f6a377c-7c1f-4a8e-8968-514dc01aef6e" providerId="AD" clId="Web-{38D7BCD8-8FED-4E0C-AF09-56A8ED01EA1D}" dt="2021-12-01T13:10:21.062" v="37"/>
        <pc:sldMkLst>
          <pc:docMk/>
          <pc:sldMk cId="299276534" sldId="266"/>
        </pc:sldMkLst>
        <pc:spChg chg="mod">
          <ac:chgData name="Gylling Susanne - VOF" userId="S::susanne.gylling@helsingborg.se::6f6a377c-7c1f-4a8e-8968-514dc01aef6e" providerId="AD" clId="Web-{38D7BCD8-8FED-4E0C-AF09-56A8ED01EA1D}" dt="2021-12-01T13:08:43.686" v="23" actId="20577"/>
          <ac:spMkLst>
            <pc:docMk/>
            <pc:sldMk cId="299276534" sldId="266"/>
            <ac:spMk id="3" creationId="{00000000-0000-0000-0000-000000000000}"/>
          </ac:spMkLst>
        </pc:spChg>
        <pc:spChg chg="add">
          <ac:chgData name="Gylling Susanne - VOF" userId="S::susanne.gylling@helsingborg.se::6f6a377c-7c1f-4a8e-8968-514dc01aef6e" providerId="AD" clId="Web-{38D7BCD8-8FED-4E0C-AF09-56A8ED01EA1D}" dt="2021-12-01T13:08:34.780" v="20"/>
          <ac:spMkLst>
            <pc:docMk/>
            <pc:sldMk cId="299276534" sldId="266"/>
            <ac:spMk id="4" creationId="{E1341D0C-5142-4408-9883-E24E97D9E9F0}"/>
          </ac:spMkLst>
        </pc:spChg>
        <pc:spChg chg="add mod">
          <ac:chgData name="Gylling Susanne - VOF" userId="S::susanne.gylling@helsingborg.se::6f6a377c-7c1f-4a8e-8968-514dc01aef6e" providerId="AD" clId="Web-{38D7BCD8-8FED-4E0C-AF09-56A8ED01EA1D}" dt="2021-12-01T13:09:14.233" v="27" actId="1076"/>
          <ac:spMkLst>
            <pc:docMk/>
            <pc:sldMk cId="299276534" sldId="266"/>
            <ac:spMk id="5" creationId="{0052E8AD-9330-4629-B8E1-337797A9D93F}"/>
          </ac:spMkLst>
        </pc:spChg>
      </pc:sldChg>
      <pc:sldChg chg="modSp">
        <pc:chgData name="Gylling Susanne - VOF" userId="S::susanne.gylling@helsingborg.se::6f6a377c-7c1f-4a8e-8968-514dc01aef6e" providerId="AD" clId="Web-{38D7BCD8-8FED-4E0C-AF09-56A8ED01EA1D}" dt="2021-12-01T13:15:02.785" v="94" actId="20577"/>
        <pc:sldMkLst>
          <pc:docMk/>
          <pc:sldMk cId="3257532468" sldId="267"/>
        </pc:sldMkLst>
        <pc:spChg chg="mod">
          <ac:chgData name="Gylling Susanne - VOF" userId="S::susanne.gylling@helsingborg.se::6f6a377c-7c1f-4a8e-8968-514dc01aef6e" providerId="AD" clId="Web-{38D7BCD8-8FED-4E0C-AF09-56A8ED01EA1D}" dt="2021-12-01T13:15:02.785" v="94" actId="20577"/>
          <ac:spMkLst>
            <pc:docMk/>
            <pc:sldMk cId="3257532468" sldId="267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38D7BCD8-8FED-4E0C-AF09-56A8ED01EA1D}" dt="2021-12-01T13:11:49.751" v="46" actId="20577"/>
          <ac:spMkLst>
            <pc:docMk/>
            <pc:sldMk cId="3257532468" sldId="267"/>
            <ac:spMk id="3" creationId="{00000000-0000-0000-0000-000000000000}"/>
          </ac:spMkLst>
        </pc:spChg>
      </pc:sldChg>
      <pc:sldChg chg="modSp">
        <pc:chgData name="Gylling Susanne - VOF" userId="S::susanne.gylling@helsingborg.se::6f6a377c-7c1f-4a8e-8968-514dc01aef6e" providerId="AD" clId="Web-{38D7BCD8-8FED-4E0C-AF09-56A8ED01EA1D}" dt="2021-12-01T13:15:36.770" v="104" actId="20577"/>
        <pc:sldMkLst>
          <pc:docMk/>
          <pc:sldMk cId="1685184458" sldId="268"/>
        </pc:sldMkLst>
        <pc:spChg chg="mod">
          <ac:chgData name="Gylling Susanne - VOF" userId="S::susanne.gylling@helsingborg.se::6f6a377c-7c1f-4a8e-8968-514dc01aef6e" providerId="AD" clId="Web-{38D7BCD8-8FED-4E0C-AF09-56A8ED01EA1D}" dt="2021-12-01T13:15:36.770" v="104" actId="20577"/>
          <ac:spMkLst>
            <pc:docMk/>
            <pc:sldMk cId="1685184458" sldId="268"/>
            <ac:spMk id="2" creationId="{00000000-0000-0000-0000-000000000000}"/>
          </ac:spMkLst>
        </pc:spChg>
        <pc:spChg chg="mod">
          <ac:chgData name="Gylling Susanne - VOF" userId="S::susanne.gylling@helsingborg.se::6f6a377c-7c1f-4a8e-8968-514dc01aef6e" providerId="AD" clId="Web-{38D7BCD8-8FED-4E0C-AF09-56A8ED01EA1D}" dt="2021-12-01T13:15:09.347" v="95" actId="20577"/>
          <ac:spMkLst>
            <pc:docMk/>
            <pc:sldMk cId="1685184458" sldId="268"/>
            <ac:spMk id="3" creationId="{00000000-0000-0000-0000-000000000000}"/>
          </ac:spMkLst>
        </pc:spChg>
      </pc:sldChg>
      <pc:sldChg chg="modSp new ord">
        <pc:chgData name="Gylling Susanne - VOF" userId="S::susanne.gylling@helsingborg.se::6f6a377c-7c1f-4a8e-8968-514dc01aef6e" providerId="AD" clId="Web-{38D7BCD8-8FED-4E0C-AF09-56A8ED01EA1D}" dt="2021-12-01T13:11:39.938" v="45" actId="20577"/>
        <pc:sldMkLst>
          <pc:docMk/>
          <pc:sldMk cId="2464645747" sldId="269"/>
        </pc:sldMkLst>
        <pc:spChg chg="mod">
          <ac:chgData name="Gylling Susanne - VOF" userId="S::susanne.gylling@helsingborg.se::6f6a377c-7c1f-4a8e-8968-514dc01aef6e" providerId="AD" clId="Web-{38D7BCD8-8FED-4E0C-AF09-56A8ED01EA1D}" dt="2021-12-01T13:11:39.938" v="45" actId="20577"/>
          <ac:spMkLst>
            <pc:docMk/>
            <pc:sldMk cId="2464645747" sldId="269"/>
            <ac:spMk id="2" creationId="{64BBD8A9-60D8-41DA-BF6C-1CE37580AE9A}"/>
          </ac:spMkLst>
        </pc:spChg>
        <pc:spChg chg="mod">
          <ac:chgData name="Gylling Susanne - VOF" userId="S::susanne.gylling@helsingborg.se::6f6a377c-7c1f-4a8e-8968-514dc01aef6e" providerId="AD" clId="Web-{38D7BCD8-8FED-4E0C-AF09-56A8ED01EA1D}" dt="2021-12-01T13:10:16.265" v="36" actId="20577"/>
          <ac:spMkLst>
            <pc:docMk/>
            <pc:sldMk cId="2464645747" sldId="269"/>
            <ac:spMk id="3" creationId="{18AAA666-9CA9-430D-8037-FCF04013B00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0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518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53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3585" y="1122364"/>
            <a:ext cx="7006431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13585" y="3476625"/>
            <a:ext cx="7006431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1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0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239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777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17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08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53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359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32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3" name="textruta 2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4003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897994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401603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6699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0" y="-2"/>
            <a:ext cx="889802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026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245970" y="-2"/>
            <a:ext cx="889802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55688" y="897994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688" y="1401603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03755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48746"/>
            <a:ext cx="54864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11198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52355"/>
            <a:ext cx="54864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96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712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59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370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0525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201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1785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13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4519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6706924" y="6356350"/>
            <a:ext cx="949325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2022-01-24</a:t>
            </a:fld>
            <a:endParaRPr lang="sv-SE" sz="10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00666" y="1600202"/>
            <a:ext cx="7907867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00666" y="274639"/>
            <a:ext cx="7907867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840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85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-1679" y="1"/>
            <a:ext cx="24765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-3357" y="1371600"/>
            <a:ext cx="24765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-3357" y="2743199"/>
            <a:ext cx="24765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-3357" y="4114798"/>
            <a:ext cx="24765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-3357" y="5486399"/>
            <a:ext cx="24765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113585" y="612980"/>
            <a:ext cx="3960440" cy="320625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>
                <a:solidFill>
                  <a:srgbClr val="000000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1" name="Bildobjekt 20" descr="HBG_logo_liggande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5973"/>
            <a:ext cx="1862210" cy="52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7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 descr="HBG_logo_liggande_VI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3335"/>
            <a:ext cx="1861185" cy="536158"/>
          </a:xfrm>
          <a:prstGeom prst="rect">
            <a:avLst/>
          </a:prstGeom>
        </p:spPr>
      </p:pic>
      <p:sp>
        <p:nvSpPr>
          <p:cNvPr id="20" name="TextBox 14"/>
          <p:cNvSpPr txBox="1"/>
          <p:nvPr/>
        </p:nvSpPr>
        <p:spPr>
          <a:xfrm>
            <a:off x="1113585" y="629803"/>
            <a:ext cx="3960440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>
                <a:solidFill>
                  <a:schemeClr val="bg1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1" r:id="rId2"/>
    <p:sldLayoutId id="2147483713" r:id="rId3"/>
    <p:sldLayoutId id="2147483715" r:id="rId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2022-01-24</a:t>
            </a:fld>
            <a:endParaRPr lang="en-US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270" y="5994399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6" r:id="rId2"/>
    <p:sldLayoutId id="2147483677" r:id="rId3"/>
    <p:sldLayoutId id="2147483678" r:id="rId4"/>
    <p:sldLayoutId id="2147483718" r:id="rId5"/>
    <p:sldLayoutId id="2147483719" r:id="rId6"/>
    <p:sldLayoutId id="2147483720" r:id="rId7"/>
    <p:sldLayoutId id="2147483721" r:id="rId8"/>
    <p:sldLayoutId id="2147483667" r:id="rId9"/>
    <p:sldLayoutId id="2147483680" r:id="rId10"/>
    <p:sldLayoutId id="2147483673" r:id="rId11"/>
    <p:sldLayoutId id="2147483679" r:id="rId12"/>
    <p:sldLayoutId id="2147483669" r:id="rId13"/>
    <p:sldLayoutId id="214748367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64683" y="6483350"/>
            <a:ext cx="2847975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Presentationsnamn</a:t>
            </a:r>
            <a:endParaRPr kumimoji="0" lang="sv-SE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4" name="Bildobjekt 3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640" y="6002866"/>
            <a:ext cx="6264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1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722" r:id="rId5"/>
    <p:sldLayoutId id="2147483723" r:id="rId6"/>
    <p:sldLayoutId id="2147483724" r:id="rId7"/>
    <p:sldLayoutId id="2147483725" r:id="rId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0154" y="6647449"/>
            <a:ext cx="2228246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2022-01-24</a:t>
            </a:fld>
            <a:endParaRPr lang="en-US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18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/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b">
            <a:normAutofit/>
          </a:bodyPr>
          <a:lstStyle/>
          <a:p>
            <a:r>
              <a:rPr lang="sv-SE" sz="9600" dirty="0"/>
              <a:t>Diabetes</a:t>
            </a:r>
          </a:p>
        </p:txBody>
      </p:sp>
      <p:sp>
        <p:nvSpPr>
          <p:cNvPr id="9" name="Underrubrik 8"/>
          <p:cNvSpPr>
            <a:spLocks noGrp="1"/>
          </p:cNvSpPr>
          <p:nvPr>
            <p:ph type="subTitle" idx="1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sv-SE" dirty="0"/>
              <a:t>Kapitel 4</a:t>
            </a:r>
          </a:p>
        </p:txBody>
      </p:sp>
    </p:spTree>
    <p:extLst>
      <p:ext uri="{BB962C8B-B14F-4D97-AF65-F5344CB8AC3E}">
        <p14:creationId xmlns:p14="http://schemas.microsoft.com/office/powerpoint/2010/main" val="1218399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innehåll 8"/>
          <p:cNvSpPr>
            <a:spLocks noGrp="1"/>
          </p:cNvSpPr>
          <p:nvPr>
            <p:ph idx="1"/>
          </p:nvPr>
        </p:nvSpPr>
        <p:spPr>
          <a:xfrm>
            <a:off x="1100666" y="1600202"/>
            <a:ext cx="7269611" cy="4747844"/>
          </a:xfrm>
        </p:spPr>
        <p:txBody>
          <a:bodyPr lIns="91440" tIns="45720" rIns="91440" bIns="45720" anchor="t"/>
          <a:lstStyle/>
          <a:p>
            <a:r>
              <a:rPr lang="sv-SE" sz="1600" dirty="0"/>
              <a:t>Alla vårdtagare med diabetes ska ha en individuell diabetesplan. I planen står hur ofta och när p-glukos ska kontrolleras. Ska p-glukos tas fastande tas detta på morgonen och vårdtagaren ska inte ha ätit på minst 10 timmar</a:t>
            </a:r>
            <a:r>
              <a:rPr lang="sv-SE" sz="1600" dirty="0" smtClean="0"/>
              <a:t>.</a:t>
            </a:r>
          </a:p>
          <a:p>
            <a:endParaRPr lang="sv-SE" sz="1600" dirty="0"/>
          </a:p>
          <a:p>
            <a:r>
              <a:rPr lang="sv-SE" sz="1600" dirty="0" smtClean="0"/>
              <a:t>HbA1c </a:t>
            </a:r>
            <a:r>
              <a:rPr lang="sv-SE" sz="1600" dirty="0"/>
              <a:t>är ett blodprov som tas regelbundet på vårdtagare med diabetes. Det visar hur p-glukosvärdet i genomsnitt legat under en längre tid, ett par månader bakåt i tiden. </a:t>
            </a:r>
            <a:endParaRPr lang="sv-SE" sz="1600" dirty="0" smtClean="0"/>
          </a:p>
          <a:p>
            <a:endParaRPr lang="sv-SE" sz="1600" dirty="0"/>
          </a:p>
          <a:p>
            <a:r>
              <a:rPr lang="sv-SE" sz="1600" dirty="0" smtClean="0"/>
              <a:t>En person som inte har diabetes har i allmänhet ett </a:t>
            </a:r>
            <a:r>
              <a:rPr lang="sv-SE" sz="1600" dirty="0" err="1" smtClean="0"/>
              <a:t>fastevärde</a:t>
            </a:r>
            <a:r>
              <a:rPr lang="sv-SE" sz="1600" dirty="0" smtClean="0"/>
              <a:t> under 6 </a:t>
            </a:r>
            <a:r>
              <a:rPr lang="sv-SE" sz="1600" dirty="0" err="1" smtClean="0"/>
              <a:t>mmol</a:t>
            </a:r>
            <a:r>
              <a:rPr lang="sv-SE" sz="1600" dirty="0" smtClean="0"/>
              <a:t>/l. För att få diagnosen diabetes ska </a:t>
            </a:r>
            <a:r>
              <a:rPr lang="sv-SE" sz="1600" dirty="0" err="1" smtClean="0"/>
              <a:t>fastevärdena</a:t>
            </a:r>
            <a:r>
              <a:rPr lang="sv-SE" sz="1600" dirty="0" smtClean="0"/>
              <a:t> ligga över 7 </a:t>
            </a:r>
            <a:r>
              <a:rPr lang="sv-SE" sz="1600" dirty="0" err="1" smtClean="0"/>
              <a:t>mmol</a:t>
            </a:r>
            <a:r>
              <a:rPr lang="sv-SE" sz="1600" dirty="0" smtClean="0"/>
              <a:t>/l vid minst två tillfällen.</a:t>
            </a:r>
          </a:p>
          <a:p>
            <a:endParaRPr lang="sv-SE" sz="1600" dirty="0" smtClean="0"/>
          </a:p>
          <a:p>
            <a:endParaRPr lang="sv-SE" sz="1600" dirty="0"/>
          </a:p>
          <a:p>
            <a:endParaRPr lang="sv-SE" sz="1600" dirty="0" smtClean="0"/>
          </a:p>
          <a:p>
            <a:r>
              <a:rPr lang="sv-SE" sz="800" dirty="0"/>
              <a:t>Dokument: PP Diabetes</a:t>
            </a:r>
          </a:p>
          <a:p>
            <a:r>
              <a:rPr lang="sv-SE" sz="800" dirty="0"/>
              <a:t>Dokumentägare: Delegeringshuset</a:t>
            </a:r>
          </a:p>
          <a:p>
            <a:r>
              <a:rPr lang="sv-SE" sz="800" dirty="0"/>
              <a:t>Beslutad av: Medicinsk ansvarig sjuksköterska</a:t>
            </a:r>
          </a:p>
          <a:p>
            <a:r>
              <a:rPr lang="sv-SE" sz="800" dirty="0"/>
              <a:t>Gäller från och med: 22 04 01</a:t>
            </a:r>
          </a:p>
          <a:p>
            <a:endParaRPr lang="sv-SE" sz="800" dirty="0"/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Allmän omvårdnad</a:t>
            </a:r>
          </a:p>
        </p:txBody>
      </p:sp>
      <p:pic>
        <p:nvPicPr>
          <p:cNvPr id="1026" name="Picture 2" descr="Laboratoriet, Medicinsk, Medicin, Hand, Forskning, La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984" y="4558014"/>
            <a:ext cx="1538654" cy="131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281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64BBD8A9-60D8-41DA-BF6C-1CE37580A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sv-SE" dirty="0"/>
              <a:t>Matintaget står i direkt relation till insulinbehovet och p-glukosvärdena. Bra och regelbundna matvanor är av central vikt för personer med diabetes. Kosten ska ge allsidig näring och vätskeintaget ska vara tillräckligt så att vårdtagaren aldrig lider av vätskebrist.</a:t>
            </a:r>
            <a:endParaRPr lang="en-US" dirty="0"/>
          </a:p>
          <a:p>
            <a:endParaRPr lang="en-US"/>
          </a:p>
          <a:p>
            <a:r>
              <a:rPr lang="sv-SE" dirty="0"/>
              <a:t>Kontakta sjuksköterska om din vårdtagare börjar äta sämre eller bättre. Insulindoserna kan behöva justeras om vårdtagaren minskar eller ökar i vikt.</a:t>
            </a:r>
            <a:endParaRPr lang="en-US" dirty="0"/>
          </a:p>
          <a:p>
            <a:endParaRPr lang="sv-SE" dirty="0"/>
          </a:p>
          <a:p>
            <a:r>
              <a:rPr lang="sv-SE" dirty="0"/>
              <a:t>Måltiderna bör fördelas så jämnt som möjligt över dagen och nattfastan bör inte överstiga 11-12 timmar.</a:t>
            </a:r>
            <a:endParaRPr lang="en-US" dirty="0"/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18AAA666-9CA9-430D-8037-FCF04013B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Kost</a:t>
            </a:r>
          </a:p>
        </p:txBody>
      </p:sp>
    </p:spTree>
    <p:extLst>
      <p:ext uri="{BB962C8B-B14F-4D97-AF65-F5344CB8AC3E}">
        <p14:creationId xmlns:p14="http://schemas.microsoft.com/office/powerpoint/2010/main" val="2464645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6" y="1600203"/>
            <a:ext cx="7907867" cy="2910252"/>
          </a:xfrm>
        </p:spPr>
        <p:txBody>
          <a:bodyPr lIns="91440" tIns="45720" rIns="91440" bIns="45720" anchor="t"/>
          <a:lstStyle/>
          <a:p>
            <a:r>
              <a:rPr lang="sv-SE" dirty="0"/>
              <a:t>När en person dricker alkohol stiger först p-glukosvärdet. </a:t>
            </a:r>
          </a:p>
          <a:p>
            <a:endParaRPr lang="sv-SE" dirty="0"/>
          </a:p>
          <a:p>
            <a:r>
              <a:rPr lang="sv-SE" dirty="0"/>
              <a:t>Efterhand som levern bryter ner alkoholen sjunker p-glukosvärdet, därför är det viktigt att personen får något att äta. Risken för att p-glukosvärdet sjunker är annars stor och kan leda till medvetslöshet.</a:t>
            </a:r>
          </a:p>
          <a:p>
            <a:endParaRPr lang="sv-SE" dirty="0"/>
          </a:p>
          <a:p>
            <a:r>
              <a:rPr lang="sv-SE" dirty="0"/>
              <a:t>Är personen alkoholpåverkad är det dessutom svårare för personen att själv uppfatta kroppens varningssignaler</a:t>
            </a:r>
            <a:r>
              <a:rPr lang="sv-SE" dirty="0" smtClean="0"/>
              <a:t>.</a:t>
            </a:r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Alkohol</a:t>
            </a:r>
          </a:p>
        </p:txBody>
      </p:sp>
      <p:pic>
        <p:nvPicPr>
          <p:cNvPr id="2050" name="Picture 2" descr="Champagne, Glas, Dryck, Alkohol, Flytande, Gnistran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679" y="4572001"/>
            <a:ext cx="1716821" cy="132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532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00666" y="1740877"/>
            <a:ext cx="7907867" cy="2338754"/>
          </a:xfrm>
        </p:spPr>
        <p:txBody>
          <a:bodyPr lIns="91440" tIns="45720" rIns="91440" bIns="45720" anchor="t"/>
          <a:lstStyle/>
          <a:p>
            <a:r>
              <a:rPr lang="sv-SE" dirty="0"/>
              <a:t>Personer med diabetes har stor nytta av att motionera. Är man i riskzonen för att få diabetes kan motion till och med hindra sjukdomen från att bryta ut.</a:t>
            </a:r>
          </a:p>
          <a:p>
            <a:endParaRPr lang="sv-SE" dirty="0"/>
          </a:p>
          <a:p>
            <a:r>
              <a:rPr lang="sv-SE" dirty="0"/>
              <a:t>Motion sänker p-glukosvärdena då muskelceller i viss mån kan ta upp socker från blodet utan insulin.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sv-SE" dirty="0">
                <a:solidFill>
                  <a:schemeClr val="tx2"/>
                </a:solidFill>
              </a:rPr>
              <a:t>Motion</a:t>
            </a:r>
          </a:p>
        </p:txBody>
      </p:sp>
      <p:pic>
        <p:nvPicPr>
          <p:cNvPr id="3074" name="Picture 2" descr="Gammal Man, Att Springa, Motion, Gym, Kroppsbyggan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744" y="4079630"/>
            <a:ext cx="1831486" cy="1820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otion, Gym, Utbildning, Sport, Justering, Per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983" y="3736731"/>
            <a:ext cx="1652955" cy="2162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184458"/>
      </p:ext>
    </p:extLst>
  </p:cSld>
  <p:clrMapOvr>
    <a:masterClrMapping/>
  </p:clrMapOvr>
</p:sld>
</file>

<file path=ppt/theme/theme1.xml><?xml version="1.0" encoding="utf-8"?>
<a:theme xmlns:a="http://schemas.openxmlformats.org/drawingml/2006/main" name="Mall Hbg Ny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örsta sida med färgad bakgrund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Följande si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Följande sidor med färgad bakgr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om si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b89223313b284f2a879bf9c1e2dff829 xmlns="32f93408-7717-4e1a-bb71-82c6671a0072">
      <Terms xmlns="http://schemas.microsoft.com/office/infopath/2007/PartnerControls"/>
    </b89223313b284f2a879bf9c1e2dff829>
    <kf5321c52a534cb6a765f3faf36eabeb xmlns="32f93408-7717-4e1a-bb71-82c6671a0072">
      <Terms xmlns="http://schemas.microsoft.com/office/infopath/2007/PartnerControls">
        <TermInfo xmlns="http://schemas.microsoft.com/office/infopath/2007/PartnerControls">
          <TermName xmlns="http://schemas.microsoft.com/office/infopath/2007/PartnerControls">Vård- och omsorgsförvaltningen</TermName>
          <TermId xmlns="http://schemas.microsoft.com/office/infopath/2007/PartnerControls">aa3bba68-e3f9-47dc-afaa-fb13ac220017</TermId>
        </TermInfo>
      </Terms>
    </kf5321c52a534cb6a765f3faf36eabeb>
    <TaxCatchAll xmlns="7b2ba3d5-ae7e-4872-ab6d-f5dc97d22469">
      <Value>1</Value>
    </TaxCatchAl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Organisation Team Document" ma:contentTypeID="0x010100B16161C1156749828247A73D71908800003688C1375AB3496E9D965A30C48E069100BEF273B6CC0F45428786346B5D4129F4" ma:contentTypeVersion="13" ma:contentTypeDescription="Organisation Team Document Content Type" ma:contentTypeScope="" ma:versionID="23fc61491553db95bf95aae8c65a5fb4">
  <xsd:schema xmlns:xsd="http://www.w3.org/2001/XMLSchema" xmlns:xs="http://www.w3.org/2001/XMLSchema" xmlns:p="http://schemas.microsoft.com/office/2006/metadata/properties" xmlns:ns2="32f93408-7717-4e1a-bb71-82c6671a0072" xmlns:ns3="7b2ba3d5-ae7e-4872-ab6d-f5dc97d22469" xmlns:ns4="54371d82-adad-4d36-9bca-165bd8527952" targetNamespace="http://schemas.microsoft.com/office/2006/metadata/properties" ma:root="true" ma:fieldsID="c069883d39c944c54cd19e55f3ed6d89" ns2:_="" ns3:_="" ns4:_="">
    <xsd:import namespace="32f93408-7717-4e1a-bb71-82c6671a0072"/>
    <xsd:import namespace="7b2ba3d5-ae7e-4872-ab6d-f5dc97d22469"/>
    <xsd:import namespace="54371d82-adad-4d36-9bca-165bd8527952"/>
    <xsd:element name="properties">
      <xsd:complexType>
        <xsd:sequence>
          <xsd:element name="documentManagement">
            <xsd:complexType>
              <xsd:all>
                <xsd:element ref="ns2:kf5321c52a534cb6a765f3faf36eabeb" minOccurs="0"/>
                <xsd:element ref="ns3:TaxCatchAll" minOccurs="0"/>
                <xsd:element ref="ns3:TaxCatchAllLabel" minOccurs="0"/>
                <xsd:element ref="ns2:b89223313b284f2a879bf9c1e2dff829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MediaServiceGenerationTime" minOccurs="0"/>
                <xsd:element ref="ns4:MediaServiceEventHashCode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f93408-7717-4e1a-bb71-82c6671a0072" elementFormDefault="qualified">
    <xsd:import namespace="http://schemas.microsoft.com/office/2006/documentManagement/types"/>
    <xsd:import namespace="http://schemas.microsoft.com/office/infopath/2007/PartnerControls"/>
    <xsd:element name="kf5321c52a534cb6a765f3faf36eabeb" ma:index="8" nillable="true" ma:taxonomy="true" ma:internalName="kf5321c52a534cb6a765f3faf36eabeb" ma:taxonomyFieldName="DWDivision" ma:displayName="Förvaltning/bolag" ma:default="1;#Vård- och omsorgsförvaltningen|aa3bba68-e3f9-47dc-afaa-fb13ac220017" ma:fieldId="{4f5321c5-2a53-4cb6-a765-f3faf36eabeb}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4e60a26-389b-4fb0-9df8-3a1816fd9124}" ma:internalName="TaxCatchAll" ma:showField="CatchAllData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4e60a26-389b-4fb0-9df8-3a1816fd9124}" ma:internalName="TaxCatchAllLabel" ma:readOnly="true" ma:showField="CatchAllDataLabel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371d82-adad-4d36-9bca-165bd85279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8809CD-79EC-41EE-BAEE-A279EA17A25C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32f93408-7717-4e1a-bb71-82c6671a0072"/>
    <ds:schemaRef ds:uri="http://schemas.microsoft.com/office/infopath/2007/PartnerControls"/>
    <ds:schemaRef ds:uri="7b2ba3d5-ae7e-4872-ab6d-f5dc97d22469"/>
  </ds:schemaRefs>
</ds:datastoreItem>
</file>

<file path=customXml/itemProps2.xml><?xml version="1.0" encoding="utf-8"?>
<ds:datastoreItem xmlns:ds="http://schemas.openxmlformats.org/officeDocument/2006/customXml" ds:itemID="{D501E89F-98C3-457E-93B9-199A8B3E6DF5}"/>
</file>

<file path=customXml/itemProps3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Mall Hbg Ny</Template>
  <TotalTime>122</TotalTime>
  <Words>326</Words>
  <Application>Microsoft Office PowerPoint</Application>
  <PresentationFormat>Bildspel på skärmen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5</vt:i4>
      </vt:variant>
    </vt:vector>
  </HeadingPairs>
  <TitlesOfParts>
    <vt:vector size="13" baseType="lpstr">
      <vt:lpstr>Arial</vt:lpstr>
      <vt:lpstr>Calibri</vt:lpstr>
      <vt:lpstr>HelveticaNeueLT Std</vt:lpstr>
      <vt:lpstr>Mall Hbg Ny</vt:lpstr>
      <vt:lpstr>Första sida med färgad bakgrund</vt:lpstr>
      <vt:lpstr>Följande sidor</vt:lpstr>
      <vt:lpstr>Följande sidor med färgad bakgrund</vt:lpstr>
      <vt:lpstr>Tom sida</vt:lpstr>
      <vt:lpstr>Diabetes</vt:lpstr>
      <vt:lpstr>Allmän omvårdnad</vt:lpstr>
      <vt:lpstr>Kost</vt:lpstr>
      <vt:lpstr>Alkohol</vt:lpstr>
      <vt:lpstr>Motion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Westerlund Anna - SLF</dc:creator>
  <cp:lastModifiedBy>Gylling Susanne - VOF</cp:lastModifiedBy>
  <cp:revision>72</cp:revision>
  <dcterms:created xsi:type="dcterms:W3CDTF">2015-11-05T09:31:38Z</dcterms:created>
  <dcterms:modified xsi:type="dcterms:W3CDTF">2022-01-24T15:07:09Z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0x010100B16161C1156749828247A73D71908800003688C1375AB3496E9D965A30C48E069100BEF273B6CC0F45428786346B5D4129F4</vt:lpwstr>
  </property>
  <property fmtid="{D5CDD505-2E9C-101B-9397-08002B2CF9AE}" pid="3" name="DWDivision">
    <vt:lpwstr>1;#Vård- och omsorgsförvaltningen|aa3bba68-e3f9-47dc-afaa-fb13ac220017</vt:lpwstr>
  </property>
  <property fmtid="{D5CDD505-2E9C-101B-9397-08002B2CF9AE}" pid="4" name="DWTaxonomyDocumentType">
    <vt:lpwstr/>
  </property>
</Properties>
</file>