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16" r:id="rId8"/>
  </p:sldMasterIdLst>
  <p:notesMasterIdLst>
    <p:notesMasterId r:id="rId18"/>
  </p:notesMasterIdLst>
  <p:handoutMasterIdLst>
    <p:handoutMasterId r:id="rId19"/>
  </p:handoutMasterIdLst>
  <p:sldIdLst>
    <p:sldId id="261"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00F"/>
    <a:srgbClr val="0F81D3"/>
    <a:srgbClr val="65AE1E"/>
    <a:srgbClr val="93006D"/>
    <a:srgbClr val="CE000E"/>
    <a:srgbClr val="407015"/>
    <a:srgbClr val="90C044"/>
    <a:srgbClr val="199A29"/>
    <a:srgbClr val="A1C30A"/>
    <a:srgbClr val="0849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85E486-B860-4CE2-94BC-D39E14877348}" v="346" dt="2021-12-01T13:30:53.569"/>
    <p1510:client id="{E5AE98BC-1433-4F82-91B6-12F00EAC46C5}" v="13" dt="2021-12-01T13:16:38.9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6" autoAdjust="0"/>
    <p:restoredTop sz="94646" autoAdjust="0"/>
  </p:normalViewPr>
  <p:slideViewPr>
    <p:cSldViewPr snapToGrid="0" snapToObjects="1">
      <p:cViewPr varScale="1">
        <p:scale>
          <a:sx n="109" d="100"/>
          <a:sy n="109" d="100"/>
        </p:scale>
        <p:origin x="1680" y="96"/>
      </p:cViewPr>
      <p:guideLst>
        <p:guide orient="horz" pos="400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01" d="100"/>
          <a:sy n="101" d="100"/>
        </p:scale>
        <p:origin x="-35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ylling Susanne - VOF" userId="S::susanne.gylling@helsingborg.se::6f6a377c-7c1f-4a8e-8968-514dc01aef6e" providerId="AD" clId="Web-{2285E486-B860-4CE2-94BC-D39E14877348}"/>
    <pc:docChg chg="modSld">
      <pc:chgData name="Gylling Susanne - VOF" userId="S::susanne.gylling@helsingborg.se::6f6a377c-7c1f-4a8e-8968-514dc01aef6e" providerId="AD" clId="Web-{2285E486-B860-4CE2-94BC-D39E14877348}" dt="2021-12-01T13:30:53.569" v="342" actId="20577"/>
      <pc:docMkLst>
        <pc:docMk/>
      </pc:docMkLst>
      <pc:sldChg chg="modSp">
        <pc:chgData name="Gylling Susanne - VOF" userId="S::susanne.gylling@helsingborg.se::6f6a377c-7c1f-4a8e-8968-514dc01aef6e" providerId="AD" clId="Web-{2285E486-B860-4CE2-94BC-D39E14877348}" dt="2021-12-01T13:24:46.984" v="284" actId="20577"/>
        <pc:sldMkLst>
          <pc:docMk/>
          <pc:sldMk cId="1655281230" sldId="265"/>
        </pc:sldMkLst>
        <pc:spChg chg="mod">
          <ac:chgData name="Gylling Susanne - VOF" userId="S::susanne.gylling@helsingborg.se::6f6a377c-7c1f-4a8e-8968-514dc01aef6e" providerId="AD" clId="Web-{2285E486-B860-4CE2-94BC-D39E14877348}" dt="2021-12-01T13:24:46.984" v="284" actId="20577"/>
          <ac:spMkLst>
            <pc:docMk/>
            <pc:sldMk cId="1655281230" sldId="265"/>
            <ac:spMk id="9" creationId="{00000000-0000-0000-0000-000000000000}"/>
          </ac:spMkLst>
        </pc:spChg>
      </pc:sldChg>
      <pc:sldChg chg="modSp">
        <pc:chgData name="Gylling Susanne - VOF" userId="S::susanne.gylling@helsingborg.se::6f6a377c-7c1f-4a8e-8968-514dc01aef6e" providerId="AD" clId="Web-{2285E486-B860-4CE2-94BC-D39E14877348}" dt="2021-12-01T13:25:37.329" v="291" actId="20577"/>
        <pc:sldMkLst>
          <pc:docMk/>
          <pc:sldMk cId="915943235" sldId="266"/>
        </pc:sldMkLst>
        <pc:spChg chg="mod">
          <ac:chgData name="Gylling Susanne - VOF" userId="S::susanne.gylling@helsingborg.se::6f6a377c-7c1f-4a8e-8968-514dc01aef6e" providerId="AD" clId="Web-{2285E486-B860-4CE2-94BC-D39E14877348}" dt="2021-12-01T13:25:37.329" v="291" actId="20577"/>
          <ac:spMkLst>
            <pc:docMk/>
            <pc:sldMk cId="915943235" sldId="266"/>
            <ac:spMk id="2" creationId="{00000000-0000-0000-0000-000000000000}"/>
          </ac:spMkLst>
        </pc:spChg>
        <pc:spChg chg="mod">
          <ac:chgData name="Gylling Susanne - VOF" userId="S::susanne.gylling@helsingborg.se::6f6a377c-7c1f-4a8e-8968-514dc01aef6e" providerId="AD" clId="Web-{2285E486-B860-4CE2-94BC-D39E14877348}" dt="2021-12-01T13:24:54.641" v="285" actId="20577"/>
          <ac:spMkLst>
            <pc:docMk/>
            <pc:sldMk cId="915943235" sldId="266"/>
            <ac:spMk id="3" creationId="{00000000-0000-0000-0000-000000000000}"/>
          </ac:spMkLst>
        </pc:spChg>
      </pc:sldChg>
      <pc:sldChg chg="modSp">
        <pc:chgData name="Gylling Susanne - VOF" userId="S::susanne.gylling@helsingborg.se::6f6a377c-7c1f-4a8e-8968-514dc01aef6e" providerId="AD" clId="Web-{2285E486-B860-4CE2-94BC-D39E14877348}" dt="2021-12-01T13:26:33.080" v="302" actId="20577"/>
        <pc:sldMkLst>
          <pc:docMk/>
          <pc:sldMk cId="174188846" sldId="267"/>
        </pc:sldMkLst>
        <pc:spChg chg="mod">
          <ac:chgData name="Gylling Susanne - VOF" userId="S::susanne.gylling@helsingborg.se::6f6a377c-7c1f-4a8e-8968-514dc01aef6e" providerId="AD" clId="Web-{2285E486-B860-4CE2-94BC-D39E14877348}" dt="2021-12-01T13:26:33.080" v="302" actId="20577"/>
          <ac:spMkLst>
            <pc:docMk/>
            <pc:sldMk cId="174188846" sldId="267"/>
            <ac:spMk id="2" creationId="{00000000-0000-0000-0000-000000000000}"/>
          </ac:spMkLst>
        </pc:spChg>
        <pc:spChg chg="mod">
          <ac:chgData name="Gylling Susanne - VOF" userId="S::susanne.gylling@helsingborg.se::6f6a377c-7c1f-4a8e-8968-514dc01aef6e" providerId="AD" clId="Web-{2285E486-B860-4CE2-94BC-D39E14877348}" dt="2021-12-01T13:25:44.626" v="292" actId="20577"/>
          <ac:spMkLst>
            <pc:docMk/>
            <pc:sldMk cId="174188846" sldId="267"/>
            <ac:spMk id="3" creationId="{00000000-0000-0000-0000-000000000000}"/>
          </ac:spMkLst>
        </pc:spChg>
      </pc:sldChg>
      <pc:sldChg chg="modSp">
        <pc:chgData name="Gylling Susanne - VOF" userId="S::susanne.gylling@helsingborg.se::6f6a377c-7c1f-4a8e-8968-514dc01aef6e" providerId="AD" clId="Web-{2285E486-B860-4CE2-94BC-D39E14877348}" dt="2021-12-01T13:28:04.066" v="314" actId="14100"/>
        <pc:sldMkLst>
          <pc:docMk/>
          <pc:sldMk cId="1976845355" sldId="268"/>
        </pc:sldMkLst>
        <pc:spChg chg="mod">
          <ac:chgData name="Gylling Susanne - VOF" userId="S::susanne.gylling@helsingborg.se::6f6a377c-7c1f-4a8e-8968-514dc01aef6e" providerId="AD" clId="Web-{2285E486-B860-4CE2-94BC-D39E14877348}" dt="2021-12-01T13:28:04.066" v="314" actId="14100"/>
          <ac:spMkLst>
            <pc:docMk/>
            <pc:sldMk cId="1976845355" sldId="268"/>
            <ac:spMk id="2" creationId="{00000000-0000-0000-0000-000000000000}"/>
          </ac:spMkLst>
        </pc:spChg>
        <pc:spChg chg="mod">
          <ac:chgData name="Gylling Susanne - VOF" userId="S::susanne.gylling@helsingborg.se::6f6a377c-7c1f-4a8e-8968-514dc01aef6e" providerId="AD" clId="Web-{2285E486-B860-4CE2-94BC-D39E14877348}" dt="2021-12-01T13:26:40.018" v="303" actId="20577"/>
          <ac:spMkLst>
            <pc:docMk/>
            <pc:sldMk cId="1976845355" sldId="268"/>
            <ac:spMk id="3" creationId="{00000000-0000-0000-0000-000000000000}"/>
          </ac:spMkLst>
        </pc:spChg>
      </pc:sldChg>
      <pc:sldChg chg="modSp">
        <pc:chgData name="Gylling Susanne - VOF" userId="S::susanne.gylling@helsingborg.se::6f6a377c-7c1f-4a8e-8968-514dc01aef6e" providerId="AD" clId="Web-{2285E486-B860-4CE2-94BC-D39E14877348}" dt="2021-12-01T13:28:38.801" v="319" actId="20577"/>
        <pc:sldMkLst>
          <pc:docMk/>
          <pc:sldMk cId="697667339" sldId="269"/>
        </pc:sldMkLst>
        <pc:spChg chg="mod">
          <ac:chgData name="Gylling Susanne - VOF" userId="S::susanne.gylling@helsingborg.se::6f6a377c-7c1f-4a8e-8968-514dc01aef6e" providerId="AD" clId="Web-{2285E486-B860-4CE2-94BC-D39E14877348}" dt="2021-12-01T13:28:38.801" v="319" actId="20577"/>
          <ac:spMkLst>
            <pc:docMk/>
            <pc:sldMk cId="697667339" sldId="269"/>
            <ac:spMk id="2" creationId="{00000000-0000-0000-0000-000000000000}"/>
          </ac:spMkLst>
        </pc:spChg>
        <pc:spChg chg="mod">
          <ac:chgData name="Gylling Susanne - VOF" userId="S::susanne.gylling@helsingborg.se::6f6a377c-7c1f-4a8e-8968-514dc01aef6e" providerId="AD" clId="Web-{2285E486-B860-4CE2-94BC-D39E14877348}" dt="2021-12-01T13:28:14.035" v="315" actId="20577"/>
          <ac:spMkLst>
            <pc:docMk/>
            <pc:sldMk cId="697667339" sldId="269"/>
            <ac:spMk id="3" creationId="{00000000-0000-0000-0000-000000000000}"/>
          </ac:spMkLst>
        </pc:spChg>
      </pc:sldChg>
      <pc:sldChg chg="modSp">
        <pc:chgData name="Gylling Susanne - VOF" userId="S::susanne.gylling@helsingborg.se::6f6a377c-7c1f-4a8e-8968-514dc01aef6e" providerId="AD" clId="Web-{2285E486-B860-4CE2-94BC-D39E14877348}" dt="2021-12-01T13:29:54.381" v="333" actId="20577"/>
        <pc:sldMkLst>
          <pc:docMk/>
          <pc:sldMk cId="1253744569" sldId="270"/>
        </pc:sldMkLst>
        <pc:spChg chg="mod">
          <ac:chgData name="Gylling Susanne - VOF" userId="S::susanne.gylling@helsingborg.se::6f6a377c-7c1f-4a8e-8968-514dc01aef6e" providerId="AD" clId="Web-{2285E486-B860-4CE2-94BC-D39E14877348}" dt="2021-12-01T13:29:54.381" v="333" actId="20577"/>
          <ac:spMkLst>
            <pc:docMk/>
            <pc:sldMk cId="1253744569" sldId="270"/>
            <ac:spMk id="2" creationId="{00000000-0000-0000-0000-000000000000}"/>
          </ac:spMkLst>
        </pc:spChg>
        <pc:spChg chg="mod">
          <ac:chgData name="Gylling Susanne - VOF" userId="S::susanne.gylling@helsingborg.se::6f6a377c-7c1f-4a8e-8968-514dc01aef6e" providerId="AD" clId="Web-{2285E486-B860-4CE2-94BC-D39E14877348}" dt="2021-12-01T13:28:50.505" v="322" actId="20577"/>
          <ac:spMkLst>
            <pc:docMk/>
            <pc:sldMk cId="1253744569" sldId="270"/>
            <ac:spMk id="3" creationId="{00000000-0000-0000-0000-000000000000}"/>
          </ac:spMkLst>
        </pc:spChg>
      </pc:sldChg>
      <pc:sldChg chg="modSp">
        <pc:chgData name="Gylling Susanne - VOF" userId="S::susanne.gylling@helsingborg.se::6f6a377c-7c1f-4a8e-8968-514dc01aef6e" providerId="AD" clId="Web-{2285E486-B860-4CE2-94BC-D39E14877348}" dt="2021-12-01T13:30:39.429" v="339" actId="20577"/>
        <pc:sldMkLst>
          <pc:docMk/>
          <pc:sldMk cId="3409232785" sldId="271"/>
        </pc:sldMkLst>
        <pc:spChg chg="mod">
          <ac:chgData name="Gylling Susanne - VOF" userId="S::susanne.gylling@helsingborg.se::6f6a377c-7c1f-4a8e-8968-514dc01aef6e" providerId="AD" clId="Web-{2285E486-B860-4CE2-94BC-D39E14877348}" dt="2021-12-01T13:30:39.429" v="339" actId="20577"/>
          <ac:spMkLst>
            <pc:docMk/>
            <pc:sldMk cId="3409232785" sldId="271"/>
            <ac:spMk id="2" creationId="{00000000-0000-0000-0000-000000000000}"/>
          </ac:spMkLst>
        </pc:spChg>
        <pc:spChg chg="mod">
          <ac:chgData name="Gylling Susanne - VOF" userId="S::susanne.gylling@helsingborg.se::6f6a377c-7c1f-4a8e-8968-514dc01aef6e" providerId="AD" clId="Web-{2285E486-B860-4CE2-94BC-D39E14877348}" dt="2021-12-01T13:30:11.787" v="334" actId="20577"/>
          <ac:spMkLst>
            <pc:docMk/>
            <pc:sldMk cId="3409232785" sldId="271"/>
            <ac:spMk id="3" creationId="{00000000-0000-0000-0000-000000000000}"/>
          </ac:spMkLst>
        </pc:spChg>
      </pc:sldChg>
      <pc:sldChg chg="modSp">
        <pc:chgData name="Gylling Susanne - VOF" userId="S::susanne.gylling@helsingborg.se::6f6a377c-7c1f-4a8e-8968-514dc01aef6e" providerId="AD" clId="Web-{2285E486-B860-4CE2-94BC-D39E14877348}" dt="2021-12-01T13:30:53.569" v="342" actId="20577"/>
        <pc:sldMkLst>
          <pc:docMk/>
          <pc:sldMk cId="4060552913" sldId="272"/>
        </pc:sldMkLst>
        <pc:spChg chg="mod">
          <ac:chgData name="Gylling Susanne - VOF" userId="S::susanne.gylling@helsingborg.se::6f6a377c-7c1f-4a8e-8968-514dc01aef6e" providerId="AD" clId="Web-{2285E486-B860-4CE2-94BC-D39E14877348}" dt="2021-12-01T13:30:53.569" v="342" actId="20577"/>
          <ac:spMkLst>
            <pc:docMk/>
            <pc:sldMk cId="4060552913" sldId="272"/>
            <ac:spMk id="2" creationId="{00000000-0000-0000-0000-000000000000}"/>
          </ac:spMkLst>
        </pc:spChg>
        <pc:spChg chg="mod">
          <ac:chgData name="Gylling Susanne - VOF" userId="S::susanne.gylling@helsingborg.se::6f6a377c-7c1f-4a8e-8968-514dc01aef6e" providerId="AD" clId="Web-{2285E486-B860-4CE2-94BC-D39E14877348}" dt="2021-12-01T13:30:45.475" v="340" actId="20577"/>
          <ac:spMkLst>
            <pc:docMk/>
            <pc:sldMk cId="4060552913" sldId="272"/>
            <ac:spMk id="3" creationId="{00000000-0000-0000-0000-000000000000}"/>
          </ac:spMkLst>
        </pc:spChg>
      </pc:sldChg>
    </pc:docChg>
  </pc:docChgLst>
  <pc:docChgLst>
    <pc:chgData name="Gylling Susanne - VOF" userId="S::susanne.gylling@helsingborg.se::6f6a377c-7c1f-4a8e-8968-514dc01aef6e" providerId="AD" clId="Web-{E5AE98BC-1433-4F82-91B6-12F00EAC46C5}"/>
    <pc:docChg chg="modSld">
      <pc:chgData name="Gylling Susanne - VOF" userId="S::susanne.gylling@helsingborg.se::6f6a377c-7c1f-4a8e-8968-514dc01aef6e" providerId="AD" clId="Web-{E5AE98BC-1433-4F82-91B6-12F00EAC46C5}" dt="2021-12-01T13:16:38.927" v="10" actId="20577"/>
      <pc:docMkLst>
        <pc:docMk/>
      </pc:docMkLst>
      <pc:sldChg chg="modSp">
        <pc:chgData name="Gylling Susanne - VOF" userId="S::susanne.gylling@helsingborg.se::6f6a377c-7c1f-4a8e-8968-514dc01aef6e" providerId="AD" clId="Web-{E5AE98BC-1433-4F82-91B6-12F00EAC46C5}" dt="2021-12-01T13:16:27.552" v="9" actId="20577"/>
        <pc:sldMkLst>
          <pc:docMk/>
          <pc:sldMk cId="1218399995" sldId="261"/>
        </pc:sldMkLst>
        <pc:spChg chg="mod">
          <ac:chgData name="Gylling Susanne - VOF" userId="S::susanne.gylling@helsingborg.se::6f6a377c-7c1f-4a8e-8968-514dc01aef6e" providerId="AD" clId="Web-{E5AE98BC-1433-4F82-91B6-12F00EAC46C5}" dt="2021-12-01T13:16:21.427" v="4" actId="20577"/>
          <ac:spMkLst>
            <pc:docMk/>
            <pc:sldMk cId="1218399995" sldId="261"/>
            <ac:spMk id="8" creationId="{00000000-0000-0000-0000-000000000000}"/>
          </ac:spMkLst>
        </pc:spChg>
        <pc:spChg chg="mod">
          <ac:chgData name="Gylling Susanne - VOF" userId="S::susanne.gylling@helsingborg.se::6f6a377c-7c1f-4a8e-8968-514dc01aef6e" providerId="AD" clId="Web-{E5AE98BC-1433-4F82-91B6-12F00EAC46C5}" dt="2021-12-01T13:16:27.552" v="9" actId="20577"/>
          <ac:spMkLst>
            <pc:docMk/>
            <pc:sldMk cId="1218399995" sldId="261"/>
            <ac:spMk id="9" creationId="{00000000-0000-0000-0000-000000000000}"/>
          </ac:spMkLst>
        </pc:spChg>
      </pc:sldChg>
      <pc:sldChg chg="modSp">
        <pc:chgData name="Gylling Susanne - VOF" userId="S::susanne.gylling@helsingborg.se::6f6a377c-7c1f-4a8e-8968-514dc01aef6e" providerId="AD" clId="Web-{E5AE98BC-1433-4F82-91B6-12F00EAC46C5}" dt="2021-12-01T13:16:38.927" v="10" actId="20577"/>
        <pc:sldMkLst>
          <pc:docMk/>
          <pc:sldMk cId="1655281230" sldId="265"/>
        </pc:sldMkLst>
        <pc:spChg chg="mod">
          <ac:chgData name="Gylling Susanne - VOF" userId="S::susanne.gylling@helsingborg.se::6f6a377c-7c1f-4a8e-8968-514dc01aef6e" providerId="AD" clId="Web-{E5AE98BC-1433-4F82-91B6-12F00EAC46C5}" dt="2021-12-01T13:16:38.927" v="10" actId="20577"/>
          <ac:spMkLst>
            <pc:docMk/>
            <pc:sldMk cId="1655281230" sldId="265"/>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E8DD2D-8089-CB4A-9CA2-D843C3E4E3A1}" type="datetimeFigureOut">
              <a:rPr lang="en-US" smtClean="0"/>
              <a:pPr/>
              <a:t>1/24/2022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4AAF-72DB-F048-98F7-55EEB6F93801}" type="datetimeFigureOut">
              <a:rPr lang="en-US" smtClean="0"/>
              <a:pPr/>
              <a:t>1/24/2022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51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336533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34113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73223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66277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419171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343108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82915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09835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a:t>Klicka här för att ändra format</a:t>
            </a:r>
            <a:endParaRPr lang="en-US" dirty="0"/>
          </a:p>
        </p:txBody>
      </p:sp>
    </p:spTree>
    <p:extLst>
      <p:ext uri="{BB962C8B-B14F-4D97-AF65-F5344CB8AC3E}">
        <p14:creationId xmlns:p14="http://schemas.microsoft.com/office/powerpoint/2010/main" val="263032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
        <p:nvSpPr>
          <p:cNvPr id="3" name="textruta 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Tree>
    <p:extLst>
      <p:ext uri="{BB962C8B-B14F-4D97-AF65-F5344CB8AC3E}">
        <p14:creationId xmlns:p14="http://schemas.microsoft.com/office/powerpoint/2010/main" val="924003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5" name="textruta 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Tree>
    <p:extLst>
      <p:ext uri="{BB962C8B-B14F-4D97-AF65-F5344CB8AC3E}">
        <p14:creationId xmlns:p14="http://schemas.microsoft.com/office/powerpoint/2010/main" val="4096699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extruta 7"/>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Tree>
    <p:extLst>
      <p:ext uri="{BB962C8B-B14F-4D97-AF65-F5344CB8AC3E}">
        <p14:creationId xmlns:p14="http://schemas.microsoft.com/office/powerpoint/2010/main" val="426026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10" name="textruta 9"/>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Tree>
    <p:extLst>
      <p:ext uri="{BB962C8B-B14F-4D97-AF65-F5344CB8AC3E}">
        <p14:creationId xmlns:p14="http://schemas.microsoft.com/office/powerpoint/2010/main" val="287037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pPr algn="r"/>
              <a:t>2022-01-24</a:t>
            </a:fld>
            <a:endParaRPr lang="sv-SE" sz="1000" dirty="0">
              <a:solidFill>
                <a:schemeClr val="tx1"/>
              </a:solidFill>
              <a:latin typeface="Arial"/>
              <a:cs typeface="Arial"/>
            </a:endParaRPr>
          </a:p>
          <a:p>
            <a:pPr algn="r"/>
            <a:r>
              <a:rPr lang="sv-SE" sz="900" dirty="0">
                <a:solidFill>
                  <a:schemeClr val="tx1"/>
                </a:solidFill>
                <a:latin typeface="Arial"/>
                <a:cs typeface="Arial"/>
              </a:rPr>
              <a:t>Sida </a:t>
            </a:r>
            <a:fld id="{DB8626CC-5B25-4DDA-833E-9A441BDD6043}" type="slidenum">
              <a:rPr lang="sv-SE" sz="900" smtClean="0">
                <a:solidFill>
                  <a:schemeClr val="tx1"/>
                </a:solidFill>
                <a:latin typeface="Arial"/>
                <a:cs typeface="Arial"/>
              </a:rPr>
              <a:pPr algn="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3490159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4083370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3187052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21762017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2601178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58741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27514519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2022-01-24</a:t>
            </a:fld>
            <a:endParaRPr lang="sv-SE" sz="1000" dirty="0">
              <a:solidFill>
                <a:srgbClr val="FFFFFF"/>
              </a:solidFill>
              <a:latin typeface="Arial"/>
              <a:cs typeface="Arial"/>
            </a:endParaRPr>
          </a:p>
          <a:p>
            <a:pPr algn="r"/>
            <a:r>
              <a:rPr lang="sv-SE" sz="900" dirty="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a:t>Klicka här för att ändra format</a:t>
            </a:r>
            <a:endParaRPr lang="en-US" dirty="0"/>
          </a:p>
        </p:txBody>
      </p:sp>
    </p:spTree>
    <p:extLst>
      <p:ext uri="{BB962C8B-B14F-4D97-AF65-F5344CB8AC3E}">
        <p14:creationId xmlns:p14="http://schemas.microsoft.com/office/powerpoint/2010/main" val="1652184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856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3.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pn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TextBox 14"/>
          <p:cNvSpPr txBox="1"/>
          <p:nvPr/>
        </p:nvSpPr>
        <p:spPr>
          <a:xfrm>
            <a:off x="1113585" y="612980"/>
            <a:ext cx="3960440" cy="320625"/>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a:solidFill>
                  <a:srgbClr val="000000"/>
                </a:solidFill>
                <a:latin typeface="Arial"/>
                <a:cs typeface="Arial"/>
              </a:rPr>
              <a:t>Vård- och omsorgsförvaltningen</a:t>
            </a:r>
            <a:endParaRPr lang="sv-SE" sz="900" b="1" i="0" u="none" kern="100" cap="none" spc="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17" name="Bildobjekt 1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5" y="629803"/>
            <a:ext cx="3960440"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a:solidFill>
                  <a:schemeClr val="bg1"/>
                </a:solidFill>
                <a:latin typeface="Arial"/>
                <a:cs typeface="Arial"/>
              </a:rPr>
              <a:t>Vård- och omsorgsförvaltningen</a:t>
            </a:r>
            <a:endParaRPr lang="sv-SE" sz="900" b="1"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1" r:id="rId2"/>
    <p:sldLayoutId id="2147483713" r:id="rId3"/>
    <p:sldLayoutId id="2147483715" r:id="rId4"/>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2022-01-24</a:t>
            </a:fld>
            <a:endParaRPr lang="en-US" b="1" dirty="0">
              <a:solidFill>
                <a:schemeClr val="bg1"/>
              </a:solidFill>
              <a:effectLst/>
              <a:latin typeface="HelveticaNeueLT Std" pitchFamily="34" charset="0"/>
            </a:endParaRPr>
          </a:p>
        </p:txBody>
      </p:sp>
      <p:pic>
        <p:nvPicPr>
          <p:cNvPr id="4" name="Bildobjekt 3"/>
          <p:cNvPicPr>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8072270" y="5994399"/>
            <a:ext cx="6264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718" r:id="rId5"/>
    <p:sldLayoutId id="2147483719" r:id="rId6"/>
    <p:sldLayoutId id="2147483720" r:id="rId7"/>
    <p:sldLayoutId id="2147483721" r:id="rId8"/>
    <p:sldLayoutId id="2147483667" r:id="rId9"/>
    <p:sldLayoutId id="2147483680" r:id="rId10"/>
    <p:sldLayoutId id="2147483673" r:id="rId11"/>
    <p:sldLayoutId id="2147483679" r:id="rId12"/>
    <p:sldLayoutId id="2147483669" r:id="rId13"/>
    <p:sldLayoutId id="2147483674" r:id="rId14"/>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FFFFFF"/>
                </a:solidFill>
                <a:effectLst/>
                <a:uLnTx/>
                <a:uFillTx/>
                <a:latin typeface="Arial"/>
                <a:cs typeface="Arial"/>
              </a:rPr>
              <a:t>Presentationsnamn</a:t>
            </a:r>
            <a:endParaRPr kumimoji="0" lang="sv-SE" sz="1000" b="0" i="0" u="none" strike="noStrike" kern="0" cap="none" spc="0" normalizeH="0" baseline="0" noProof="0" dirty="0">
              <a:ln>
                <a:noFill/>
              </a:ln>
              <a:solidFill>
                <a:srgbClr val="FFFFFF"/>
              </a:solidFill>
              <a:effectLst/>
              <a:uLnTx/>
              <a:uFillTx/>
              <a:latin typeface="Arial"/>
              <a:cs typeface="Arial"/>
            </a:endParaRPr>
          </a:p>
        </p:txBody>
      </p:sp>
      <p:pic>
        <p:nvPicPr>
          <p:cNvPr id="4" name="Bildobjekt 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8077640" y="6002866"/>
            <a:ext cx="6264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22" r:id="rId5"/>
    <p:sldLayoutId id="2147483723" r:id="rId6"/>
    <p:sldLayoutId id="2147483724" r:id="rId7"/>
    <p:sldLayoutId id="2147483725"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2022-01-24</a:t>
            </a:fld>
            <a:endParaRPr lang="en-US" b="1" dirty="0">
              <a:solidFill>
                <a:schemeClr val="bg1"/>
              </a:solidFill>
              <a:effectLst/>
              <a:latin typeface="HelveticaNeueLT Std" pitchFamily="34" charset="0"/>
            </a:endParaRPr>
          </a:p>
        </p:txBody>
      </p:sp>
    </p:spTree>
    <p:extLst>
      <p:ext uri="{BB962C8B-B14F-4D97-AF65-F5344CB8AC3E}">
        <p14:creationId xmlns:p14="http://schemas.microsoft.com/office/powerpoint/2010/main" val="1402180591"/>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ctrTitle"/>
          </p:nvPr>
        </p:nvSpPr>
        <p:spPr/>
        <p:txBody>
          <a:bodyPr lIns="91440" tIns="45720" rIns="91440" bIns="45720" anchor="b">
            <a:normAutofit/>
          </a:bodyPr>
          <a:lstStyle/>
          <a:p>
            <a:r>
              <a:rPr lang="sv-SE" sz="9600" dirty="0"/>
              <a:t>Diabetes</a:t>
            </a:r>
            <a:endParaRPr lang="sv-SE" dirty="0"/>
          </a:p>
        </p:txBody>
      </p:sp>
      <p:sp>
        <p:nvSpPr>
          <p:cNvPr id="9" name="Underrubrik 8"/>
          <p:cNvSpPr>
            <a:spLocks noGrp="1"/>
          </p:cNvSpPr>
          <p:nvPr>
            <p:ph type="subTitle" idx="1"/>
          </p:nvPr>
        </p:nvSpPr>
        <p:spPr/>
        <p:txBody>
          <a:bodyPr lIns="91440" tIns="45720" rIns="91440" bIns="45720" anchor="t">
            <a:normAutofit/>
          </a:bodyPr>
          <a:lstStyle/>
          <a:p>
            <a:r>
              <a:rPr lang="sv-SE" dirty="0"/>
              <a:t>Kapitel 5</a:t>
            </a:r>
          </a:p>
        </p:txBody>
      </p:sp>
    </p:spTree>
    <p:extLst>
      <p:ext uri="{BB962C8B-B14F-4D97-AF65-F5344CB8AC3E}">
        <p14:creationId xmlns:p14="http://schemas.microsoft.com/office/powerpoint/2010/main" val="1218399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p:cNvSpPr>
            <a:spLocks noGrp="1"/>
          </p:cNvSpPr>
          <p:nvPr>
            <p:ph idx="1"/>
          </p:nvPr>
        </p:nvSpPr>
        <p:spPr>
          <a:xfrm>
            <a:off x="1100666" y="1600202"/>
            <a:ext cx="7907867" cy="4747844"/>
          </a:xfrm>
        </p:spPr>
        <p:txBody>
          <a:bodyPr lIns="91440" tIns="45720" rIns="91440" bIns="45720" anchor="t"/>
          <a:lstStyle/>
          <a:p>
            <a:endParaRPr lang="sv-SE" dirty="0" smtClean="0"/>
          </a:p>
          <a:p>
            <a:r>
              <a:rPr lang="sv-SE" dirty="0" smtClean="0"/>
              <a:t>Både </a:t>
            </a:r>
            <a:r>
              <a:rPr lang="sv-SE" dirty="0"/>
              <a:t>de allra minsta kapillärerna och de stora pulsådrorna skadas vid diabetes. Här följer en genomgång av vilka skador som kan uppstå i kroppen.</a:t>
            </a:r>
          </a:p>
          <a:p>
            <a:endParaRPr lang="sv-SE" dirty="0"/>
          </a:p>
          <a:p>
            <a:r>
              <a:rPr lang="sv-SE" dirty="0"/>
              <a:t>De sena komplikationerna har de senaste decennierna minskat. Större kunskap om diabetes, kunnigare vårdtagare, bättre p-glukoskontroller och moderna behandlingar har bidragit till att minska komplikationerna</a:t>
            </a:r>
            <a:r>
              <a:rPr lang="sv-SE" dirty="0" smtClean="0"/>
              <a:t>.</a:t>
            </a:r>
          </a:p>
          <a:p>
            <a:endParaRPr lang="sv-SE" dirty="0"/>
          </a:p>
          <a:p>
            <a:endParaRPr lang="sv-SE" dirty="0" smtClean="0"/>
          </a:p>
          <a:p>
            <a:endParaRPr lang="sv-SE" dirty="0"/>
          </a:p>
          <a:p>
            <a:r>
              <a:rPr lang="sv-SE" sz="800" dirty="0"/>
              <a:t>Dokument: PP Diabetes</a:t>
            </a:r>
          </a:p>
          <a:p>
            <a:r>
              <a:rPr lang="sv-SE" sz="800" dirty="0"/>
              <a:t>Dokumentägare: Delegeringshuset</a:t>
            </a:r>
          </a:p>
          <a:p>
            <a:r>
              <a:rPr lang="sv-SE" sz="800" dirty="0"/>
              <a:t>Beslutad av: Medicinsk ansvarig sjuksköterska</a:t>
            </a:r>
          </a:p>
          <a:p>
            <a:r>
              <a:rPr lang="sv-SE" sz="800" dirty="0"/>
              <a:t>Gäller från och med: 22 04 01</a:t>
            </a:r>
          </a:p>
          <a:p>
            <a:endParaRPr lang="sv-SE" dirty="0"/>
          </a:p>
        </p:txBody>
      </p:sp>
      <p:sp>
        <p:nvSpPr>
          <p:cNvPr id="8" name="Rubrik 7"/>
          <p:cNvSpPr>
            <a:spLocks noGrp="1"/>
          </p:cNvSpPr>
          <p:nvPr>
            <p:ph type="title"/>
          </p:nvPr>
        </p:nvSpPr>
        <p:spPr/>
        <p:txBody>
          <a:bodyPr lIns="91440" tIns="45720" rIns="91440" bIns="45720" anchor="b"/>
          <a:lstStyle/>
          <a:p>
            <a:r>
              <a:rPr lang="sv-SE" dirty="0">
                <a:solidFill>
                  <a:schemeClr val="tx2"/>
                </a:solidFill>
              </a:rPr>
              <a:t>Sena komplikationer</a:t>
            </a:r>
          </a:p>
        </p:txBody>
      </p:sp>
    </p:spTree>
    <p:extLst>
      <p:ext uri="{BB962C8B-B14F-4D97-AF65-F5344CB8AC3E}">
        <p14:creationId xmlns:p14="http://schemas.microsoft.com/office/powerpoint/2010/main" val="1655281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1600203"/>
            <a:ext cx="7907867" cy="1776044"/>
          </a:xfrm>
        </p:spPr>
        <p:txBody>
          <a:bodyPr lIns="91440" tIns="45720" rIns="91440" bIns="45720" anchor="t"/>
          <a:lstStyle/>
          <a:p>
            <a:pPr marL="342900" indent="-342900">
              <a:buFont typeface="Arial" panose="020B0604020202020204" pitchFamily="34" charset="0"/>
              <a:buChar char="•"/>
            </a:pPr>
            <a:r>
              <a:rPr lang="sv-SE" dirty="0"/>
              <a:t>Försämrad blodcirkulation och nedsatt känsel i fötterna</a:t>
            </a:r>
          </a:p>
          <a:p>
            <a:pPr marL="342900" indent="-342900">
              <a:buFont typeface="Arial" panose="020B0604020202020204" pitchFamily="34" charset="0"/>
              <a:buChar char="•"/>
            </a:pPr>
            <a:r>
              <a:rPr lang="sv-SE" dirty="0"/>
              <a:t>Huden fuktas inte normalt, fötterna blir torra och det kan lätt uppstå sprickor som kan utvecklas till svårläkta sår</a:t>
            </a:r>
          </a:p>
          <a:p>
            <a:pPr marL="342900" indent="-342900">
              <a:buFont typeface="Arial" panose="020B0604020202020204" pitchFamily="34" charset="0"/>
              <a:buChar char="•"/>
            </a:pPr>
            <a:r>
              <a:rPr lang="sv-SE" dirty="0"/>
              <a:t>Svårläkta sår kan bli infekterade och kan i värsta fall leda till amputation</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a:p>
          <a:p>
            <a:endParaRPr lang="sv-SE" dirty="0">
              <a:solidFill>
                <a:srgbClr val="FF0000"/>
              </a:solidFill>
            </a:endParaRPr>
          </a:p>
          <a:p>
            <a:pPr marL="342900" indent="-342900">
              <a:buFont typeface="Arial" panose="020B0604020202020204" pitchFamily="34" charset="0"/>
              <a:buChar char="•"/>
            </a:pPr>
            <a:endParaRPr lang="sv-SE" dirty="0">
              <a:solidFill>
                <a:srgbClr val="FF0000"/>
              </a:solidFill>
            </a:endParaRPr>
          </a:p>
        </p:txBody>
      </p:sp>
      <p:sp>
        <p:nvSpPr>
          <p:cNvPr id="3" name="Rubrik 2"/>
          <p:cNvSpPr>
            <a:spLocks noGrp="1"/>
          </p:cNvSpPr>
          <p:nvPr>
            <p:ph type="title"/>
          </p:nvPr>
        </p:nvSpPr>
        <p:spPr/>
        <p:txBody>
          <a:bodyPr lIns="91440" tIns="45720" rIns="91440" bIns="45720" anchor="b"/>
          <a:lstStyle/>
          <a:p>
            <a:r>
              <a:rPr lang="sv-SE" dirty="0">
                <a:solidFill>
                  <a:schemeClr val="tx2"/>
                </a:solidFill>
              </a:rPr>
              <a:t>Fötter</a:t>
            </a:r>
          </a:p>
        </p:txBody>
      </p:sp>
      <p:pic>
        <p:nvPicPr>
          <p:cNvPr id="1028" name="Picture 4" descr="Fötter, Tår, Barfo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4621" y="3558811"/>
            <a:ext cx="3625118" cy="198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943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2186144"/>
            <a:ext cx="7907867" cy="3616171"/>
          </a:xfrm>
        </p:spPr>
        <p:txBody>
          <a:bodyPr lIns="91440" tIns="45720" rIns="91440" bIns="45720" anchor="t"/>
          <a:lstStyle/>
          <a:p>
            <a:pPr marL="342900" indent="-342900">
              <a:buFont typeface="Arial" panose="020B0604020202020204" pitchFamily="34" charset="0"/>
              <a:buChar char="•"/>
            </a:pPr>
            <a:r>
              <a:rPr lang="sv-SE" dirty="0"/>
              <a:t>Diabetiker ska inte gå barfota</a:t>
            </a:r>
          </a:p>
          <a:p>
            <a:pPr marL="342900" indent="-342900">
              <a:buFont typeface="Arial" panose="020B0604020202020204" pitchFamily="34" charset="0"/>
              <a:buChar char="•"/>
            </a:pPr>
            <a:r>
              <a:rPr lang="sv-SE" dirty="0"/>
              <a:t>Huden på fötterna ska kontrolleras dagligen</a:t>
            </a:r>
          </a:p>
          <a:p>
            <a:pPr marL="342900" indent="-342900">
              <a:buFont typeface="Arial" panose="020B0604020202020204" pitchFamily="34" charset="0"/>
              <a:buChar char="•"/>
            </a:pPr>
            <a:r>
              <a:rPr lang="sv-SE" dirty="0"/>
              <a:t>Tvätta fötterna ofta och torka noga, speciellt mellan tårna</a:t>
            </a:r>
          </a:p>
          <a:p>
            <a:pPr marL="342900" indent="-342900">
              <a:buFont typeface="Arial" panose="020B0604020202020204" pitchFamily="34" charset="0"/>
              <a:buChar char="•"/>
            </a:pPr>
            <a:r>
              <a:rPr lang="sv-SE" dirty="0"/>
              <a:t>Smörj fötterna regelbundet, men inte mellan tårna</a:t>
            </a:r>
          </a:p>
          <a:p>
            <a:pPr marL="342900" indent="-342900">
              <a:buFont typeface="Arial" panose="020B0604020202020204" pitchFamily="34" charset="0"/>
              <a:buChar char="•"/>
            </a:pPr>
            <a:r>
              <a:rPr lang="sv-SE" dirty="0"/>
              <a:t>Använd rena strumpor</a:t>
            </a:r>
          </a:p>
          <a:p>
            <a:pPr marL="342900" indent="-342900">
              <a:buFont typeface="Arial" panose="020B0604020202020204" pitchFamily="34" charset="0"/>
              <a:buChar char="•"/>
            </a:pPr>
            <a:r>
              <a:rPr lang="sv-SE" dirty="0"/>
              <a:t>Använd bra skor som inte är för trånga</a:t>
            </a:r>
          </a:p>
          <a:p>
            <a:pPr marL="342900" indent="-342900">
              <a:buFont typeface="Arial" panose="020B0604020202020204" pitchFamily="34" charset="0"/>
              <a:buChar char="•"/>
            </a:pPr>
            <a:r>
              <a:rPr lang="sv-SE" dirty="0"/>
              <a:t>Kontrollera så att det inte finns stenar i skorna</a:t>
            </a:r>
          </a:p>
        </p:txBody>
      </p:sp>
      <p:sp>
        <p:nvSpPr>
          <p:cNvPr id="3" name="Rubrik 2"/>
          <p:cNvSpPr>
            <a:spLocks noGrp="1"/>
          </p:cNvSpPr>
          <p:nvPr>
            <p:ph type="title"/>
          </p:nvPr>
        </p:nvSpPr>
        <p:spPr/>
        <p:txBody>
          <a:bodyPr lIns="91440" tIns="45720" rIns="91440" bIns="45720" anchor="b"/>
          <a:lstStyle/>
          <a:p>
            <a:r>
              <a:rPr lang="sv-SE" dirty="0">
                <a:solidFill>
                  <a:schemeClr val="tx2"/>
                </a:solidFill>
              </a:rPr>
              <a:t>Förebyggande åtgärder</a:t>
            </a:r>
          </a:p>
        </p:txBody>
      </p:sp>
    </p:spTree>
    <p:extLst>
      <p:ext uri="{BB962C8B-B14F-4D97-AF65-F5344CB8AC3E}">
        <p14:creationId xmlns:p14="http://schemas.microsoft.com/office/powerpoint/2010/main" val="174188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2111869"/>
            <a:ext cx="7907867" cy="3690446"/>
          </a:xfrm>
        </p:spPr>
        <p:txBody>
          <a:bodyPr lIns="91440" tIns="45720" rIns="91440" bIns="45720" anchor="t"/>
          <a:lstStyle/>
          <a:p>
            <a:r>
              <a:rPr lang="sv-SE" dirty="0"/>
              <a:t>Matstrupe, magsäck, tunntarm och tjocktarm kan också drabbas av kärlförändringar. </a:t>
            </a:r>
            <a:endParaRPr lang="sv-SE"/>
          </a:p>
          <a:p>
            <a:r>
              <a:rPr lang="sv-SE" dirty="0"/>
              <a:t>Vid måltid leder detta till långsam tömning av magsäcken. Maten tas upp långsammare än normalt av tarmen. Detta kallas gastropares. </a:t>
            </a:r>
            <a:endParaRPr lang="sv-SE"/>
          </a:p>
          <a:p>
            <a:r>
              <a:rPr lang="sv-SE" dirty="0"/>
              <a:t>Symtom på gastropares kan vara illamående, kräkningar, aptitlöshet, rapningar och viktnedgång. </a:t>
            </a:r>
          </a:p>
          <a:p>
            <a:r>
              <a:rPr lang="sv-SE" dirty="0"/>
              <a:t>Personer med gastropares behöver äta flera små mål under dagen och få god tid på sig vid måltiderna. Maten behöver tuggas väl eller vara finfördelad. Den bör även vara ljummen när den serveras.</a:t>
            </a:r>
          </a:p>
        </p:txBody>
      </p:sp>
      <p:sp>
        <p:nvSpPr>
          <p:cNvPr id="3" name="Rubrik 2"/>
          <p:cNvSpPr>
            <a:spLocks noGrp="1"/>
          </p:cNvSpPr>
          <p:nvPr>
            <p:ph type="title"/>
          </p:nvPr>
        </p:nvSpPr>
        <p:spPr/>
        <p:txBody>
          <a:bodyPr lIns="91440" tIns="45720" rIns="91440" bIns="45720" anchor="b"/>
          <a:lstStyle/>
          <a:p>
            <a:r>
              <a:rPr lang="sv-SE" dirty="0">
                <a:solidFill>
                  <a:schemeClr val="tx2"/>
                </a:solidFill>
              </a:rPr>
              <a:t>Mag-tarmkanalen</a:t>
            </a:r>
          </a:p>
        </p:txBody>
      </p:sp>
    </p:spTree>
    <p:extLst>
      <p:ext uri="{BB962C8B-B14F-4D97-AF65-F5344CB8AC3E}">
        <p14:creationId xmlns:p14="http://schemas.microsoft.com/office/powerpoint/2010/main" val="1976845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5" y="1767254"/>
            <a:ext cx="7907867" cy="1617784"/>
          </a:xfrm>
        </p:spPr>
        <p:txBody>
          <a:bodyPr lIns="91440" tIns="45720" rIns="91440" bIns="45720" anchor="t"/>
          <a:lstStyle/>
          <a:p>
            <a:r>
              <a:rPr lang="sv-SE" dirty="0"/>
              <a:t>Förhöjda p-glukosvärde kan på sikt ge synskador och problem med tänderna. </a:t>
            </a:r>
          </a:p>
          <a:p>
            <a:r>
              <a:rPr lang="sv-SE" dirty="0"/>
              <a:t>Ögonen bör regelbundet undersökas med ögonbottenfotografering.</a:t>
            </a:r>
          </a:p>
          <a:p>
            <a:r>
              <a:rPr lang="sv-SE" dirty="0"/>
              <a:t>Tänder bör regelbundet undersökas av tandläkare.</a:t>
            </a:r>
          </a:p>
        </p:txBody>
      </p:sp>
      <p:sp>
        <p:nvSpPr>
          <p:cNvPr id="3" name="Rubrik 2"/>
          <p:cNvSpPr>
            <a:spLocks noGrp="1"/>
          </p:cNvSpPr>
          <p:nvPr>
            <p:ph type="title"/>
          </p:nvPr>
        </p:nvSpPr>
        <p:spPr/>
        <p:txBody>
          <a:bodyPr lIns="91440" tIns="45720" rIns="91440" bIns="45720" anchor="b"/>
          <a:lstStyle/>
          <a:p>
            <a:r>
              <a:rPr lang="sv-SE" dirty="0">
                <a:solidFill>
                  <a:schemeClr val="tx2"/>
                </a:solidFill>
              </a:rPr>
              <a:t>Ögon och tänder</a:t>
            </a:r>
          </a:p>
        </p:txBody>
      </p:sp>
      <p:pic>
        <p:nvPicPr>
          <p:cNvPr id="2050" name="Picture 2" descr="Optiker, Synundersökning, Glasögonlinser, Suddigh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509" y="3472961"/>
            <a:ext cx="3109790" cy="22206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andreglering, Tandläkare, Tandvård, Läkare, Hygi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708" y="3472961"/>
            <a:ext cx="2901461" cy="222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667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1661747"/>
            <a:ext cx="7907867" cy="2171700"/>
          </a:xfrm>
        </p:spPr>
        <p:txBody>
          <a:bodyPr lIns="91440" tIns="45720" rIns="91440" bIns="45720" anchor="t"/>
          <a:lstStyle/>
          <a:p>
            <a:r>
              <a:rPr lang="sv-SE" dirty="0"/>
              <a:t>För höga p-glukosvärde påverkar njurarna så att dessa inte kan utföra uppgiften att vara kroppens ”reningsverk”. </a:t>
            </a:r>
            <a:endParaRPr lang="sv-SE"/>
          </a:p>
          <a:p>
            <a:endParaRPr lang="sv-SE"/>
          </a:p>
          <a:p>
            <a:r>
              <a:rPr lang="sv-SE" dirty="0"/>
              <a:t>Upphör njurfunktionen måste vårdtagaren behandlas med njurdialys eller transplantation.</a:t>
            </a:r>
          </a:p>
        </p:txBody>
      </p:sp>
      <p:sp>
        <p:nvSpPr>
          <p:cNvPr id="3" name="Rubrik 2"/>
          <p:cNvSpPr>
            <a:spLocks noGrp="1"/>
          </p:cNvSpPr>
          <p:nvPr>
            <p:ph type="title"/>
          </p:nvPr>
        </p:nvSpPr>
        <p:spPr/>
        <p:txBody>
          <a:bodyPr lIns="91440" tIns="45720" rIns="91440" bIns="45720" anchor="b"/>
          <a:lstStyle/>
          <a:p>
            <a:r>
              <a:rPr lang="sv-SE" dirty="0">
                <a:solidFill>
                  <a:schemeClr val="tx2"/>
                </a:solidFill>
              </a:rPr>
              <a:t>Njurar</a:t>
            </a:r>
          </a:p>
        </p:txBody>
      </p:sp>
      <p:pic>
        <p:nvPicPr>
          <p:cNvPr id="5122" name="Picture 2" descr="Njure, Tvärsnitt, Medicinsk, Organ, Anato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1370" y="3209192"/>
            <a:ext cx="2894378" cy="3094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744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2013438"/>
            <a:ext cx="7907867" cy="1521071"/>
          </a:xfrm>
        </p:spPr>
        <p:txBody>
          <a:bodyPr lIns="91440" tIns="45720" rIns="91440" bIns="45720" anchor="t"/>
          <a:lstStyle/>
          <a:p>
            <a:r>
              <a:rPr lang="sv-SE" dirty="0"/>
              <a:t>Vid diabetes förekommer skador i både stora och små blodkärl.</a:t>
            </a:r>
          </a:p>
          <a:p>
            <a:r>
              <a:rPr lang="sv-SE" dirty="0"/>
              <a:t>Kärlskadorna ökar risken för kärlkramp och hjärtinfarkt.</a:t>
            </a:r>
          </a:p>
        </p:txBody>
      </p:sp>
      <p:sp>
        <p:nvSpPr>
          <p:cNvPr id="3" name="Rubrik 2"/>
          <p:cNvSpPr>
            <a:spLocks noGrp="1"/>
          </p:cNvSpPr>
          <p:nvPr>
            <p:ph type="title"/>
          </p:nvPr>
        </p:nvSpPr>
        <p:spPr/>
        <p:txBody>
          <a:bodyPr lIns="91440" tIns="45720" rIns="91440" bIns="45720" anchor="b"/>
          <a:lstStyle/>
          <a:p>
            <a:r>
              <a:rPr lang="sv-SE" dirty="0">
                <a:solidFill>
                  <a:schemeClr val="tx2"/>
                </a:solidFill>
              </a:rPr>
              <a:t>Hjärta/kärl</a:t>
            </a:r>
          </a:p>
        </p:txBody>
      </p:sp>
      <p:pic>
        <p:nvPicPr>
          <p:cNvPr id="3074" name="Picture 2" descr="Hjärta, Sjuksköterska, Hälsa, Kroppsdelar, Kir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3053" y="3115769"/>
            <a:ext cx="3707668" cy="2886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232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00666" y="2210903"/>
            <a:ext cx="7907867" cy="1517036"/>
          </a:xfrm>
        </p:spPr>
        <p:txBody>
          <a:bodyPr lIns="91440" tIns="45720" rIns="91440" bIns="45720" anchor="t"/>
          <a:lstStyle/>
          <a:p>
            <a:r>
              <a:rPr lang="sv-SE" dirty="0"/>
              <a:t>Personer med diabetes har större benägenhet än andra att få problem med smärta och stelhet i händer, axlar och höfter. </a:t>
            </a:r>
          </a:p>
          <a:p>
            <a:r>
              <a:rPr lang="sv-SE" dirty="0"/>
              <a:t>Orsaken till besvären tros vara den nedsatta cirkulationen i de små kärlen samt en ökad mängd bindväv.</a:t>
            </a:r>
          </a:p>
        </p:txBody>
      </p:sp>
      <p:sp>
        <p:nvSpPr>
          <p:cNvPr id="3" name="Rubrik 2"/>
          <p:cNvSpPr>
            <a:spLocks noGrp="1"/>
          </p:cNvSpPr>
          <p:nvPr>
            <p:ph type="title"/>
          </p:nvPr>
        </p:nvSpPr>
        <p:spPr/>
        <p:txBody>
          <a:bodyPr lIns="91440" tIns="45720" rIns="91440" bIns="45720" anchor="b"/>
          <a:lstStyle/>
          <a:p>
            <a:r>
              <a:rPr lang="sv-SE" dirty="0" err="1">
                <a:solidFill>
                  <a:schemeClr val="tx2"/>
                </a:solidFill>
              </a:rPr>
              <a:t>Rörelsapparaten</a:t>
            </a:r>
            <a:endParaRPr lang="sv-SE" dirty="0">
              <a:solidFill>
                <a:schemeClr val="tx2"/>
              </a:solidFill>
            </a:endParaRPr>
          </a:p>
        </p:txBody>
      </p:sp>
      <p:pic>
        <p:nvPicPr>
          <p:cNvPr id="4098" name="Picture 2" descr="Massage, Axel, Avslappnande Massage, Avslapp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150" y="3879484"/>
            <a:ext cx="2156802" cy="176371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änder, Massage, Behandling, Fingrar, Handfla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5523" y="3879484"/>
            <a:ext cx="1978269" cy="176371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en, Lårben, Anatomi, Skelett, Nötkreatur, Biolog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1363" y="3879483"/>
            <a:ext cx="2325483" cy="176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552913"/>
      </p:ext>
    </p:extLst>
  </p:cSld>
  <p:clrMapOvr>
    <a:masterClrMapping/>
  </p:clrMapOvr>
  <p:timing>
    <p:tnLst>
      <p:par>
        <p:cTn id="1" dur="indefinite" restart="never" nodeType="tmRoot"/>
      </p:par>
    </p:tnLst>
  </p:timing>
</p:sld>
</file>

<file path=ppt/theme/theme1.xml><?xml version="1.0" encoding="utf-8"?>
<a:theme xmlns:a="http://schemas.openxmlformats.org/drawingml/2006/main" name="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om si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BEF273B6CC0F45428786346B5D4129F4" ma:contentTypeVersion="13" ma:contentTypeDescription="Organisation Team Document Content Type" ma:contentTypeScope="" ma:versionID="23fc61491553db95bf95aae8c65a5fb4">
  <xsd:schema xmlns:xsd="http://www.w3.org/2001/XMLSchema" xmlns:xs="http://www.w3.org/2001/XMLSchema" xmlns:p="http://schemas.microsoft.com/office/2006/metadata/properties" xmlns:ns2="32f93408-7717-4e1a-bb71-82c6671a0072" xmlns:ns3="7b2ba3d5-ae7e-4872-ab6d-f5dc97d22469" xmlns:ns4="54371d82-adad-4d36-9bca-165bd8527952" targetNamespace="http://schemas.microsoft.com/office/2006/metadata/properties" ma:root="true" ma:fieldsID="c069883d39c944c54cd19e55f3ed6d89" ns2:_="" ns3:_="" ns4:_="">
    <xsd:import namespace="32f93408-7717-4e1a-bb71-82c6671a0072"/>
    <xsd:import namespace="7b2ba3d5-ae7e-4872-ab6d-f5dc97d22469"/>
    <xsd:import namespace="54371d82-adad-4d36-9bca-165bd8527952"/>
    <xsd:element name="properties">
      <xsd:complexType>
        <xsd:sequence>
          <xsd:element name="documentManagement">
            <xsd:complexType>
              <xsd:all>
                <xsd:element ref="ns2:kf5321c52a534cb6a765f3faf36eabeb"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GenerationTime" minOccurs="0"/>
                <xsd:element ref="ns4:MediaServiceEventHashCo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93408-7717-4e1a-bb71-82c6671a0072"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Vård- och omsorgsförvaltningen|aa3bba68-e3f9-47dc-afaa-fb13ac220017"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4e60a26-389b-4fb0-9df8-3a1816fd9124}" ma:internalName="TaxCatchAll" ma:showField="CatchAllData" ma:web="32f93408-7717-4e1a-bb71-82c6671a007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4e60a26-389b-4fb0-9df8-3a1816fd9124}" ma:internalName="TaxCatchAllLabel" ma:readOnly="true" ma:showField="CatchAllDataLabel" ma:web="32f93408-7717-4e1a-bb71-82c6671a00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371d82-adad-4d36-9bca-165bd8527952"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b89223313b284f2a879bf9c1e2dff829 xmlns="32f93408-7717-4e1a-bb71-82c6671a0072">
      <Terms xmlns="http://schemas.microsoft.com/office/infopath/2007/PartnerControls"/>
    </b89223313b284f2a879bf9c1e2dff829>
    <kf5321c52a534cb6a765f3faf36eabeb xmlns="32f93408-7717-4e1a-bb71-82c6671a0072">
      <Terms xmlns="http://schemas.microsoft.com/office/infopath/2007/PartnerControls">
        <TermInfo xmlns="http://schemas.microsoft.com/office/infopath/2007/PartnerControls">
          <TermName xmlns="http://schemas.microsoft.com/office/infopath/2007/PartnerControls">Vård- och omsorgsförvaltningen</TermName>
          <TermId xmlns="http://schemas.microsoft.com/office/infopath/2007/PartnerControls">aa3bba68-e3f9-47dc-afaa-fb13ac220017</TermId>
        </TermInfo>
      </Terms>
    </kf5321c52a534cb6a765f3faf36eabeb>
    <TaxCatchAll xmlns="7b2ba3d5-ae7e-4872-ab6d-f5dc97d22469">
      <Value>1</Value>
    </TaxCatchAll>
  </documentManagement>
</p:properties>
</file>

<file path=customXml/itemProps1.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2.xml><?xml version="1.0" encoding="utf-8"?>
<ds:datastoreItem xmlns:ds="http://schemas.openxmlformats.org/officeDocument/2006/customXml" ds:itemID="{1722DA5B-CF4E-48E6-9529-50681329DE5D}"/>
</file>

<file path=customXml/itemProps3.xml><?xml version="1.0" encoding="utf-8"?>
<ds:datastoreItem xmlns:ds="http://schemas.openxmlformats.org/officeDocument/2006/customXml" ds:itemID="{9D8809CD-79EC-41EE-BAEE-A279EA17A25C}">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 ds:uri="32f93408-7717-4e1a-bb71-82c6671a0072"/>
    <ds:schemaRef ds:uri="http://schemas.microsoft.com/office/infopath/2007/PartnerControls"/>
    <ds:schemaRef ds:uri="7b2ba3d5-ae7e-4872-ab6d-f5dc97d22469"/>
  </ds:schemaRefs>
</ds:datastoreItem>
</file>

<file path=docProps/app.xml><?xml version="1.0" encoding="utf-8"?>
<Properties xmlns="http://schemas.openxmlformats.org/officeDocument/2006/extended-properties" xmlns:vt="http://schemas.openxmlformats.org/officeDocument/2006/docPropsVTypes">
  <Template>Mall Hbg Ny</Template>
  <TotalTime>75</TotalTime>
  <Words>381</Words>
  <Application>Microsoft Office PowerPoint</Application>
  <PresentationFormat>Bildspel på skärmen (4:3)</PresentationFormat>
  <Paragraphs>47</Paragraphs>
  <Slides>9</Slides>
  <Notes>0</Notes>
  <HiddenSlides>0</HiddenSlides>
  <MMClips>0</MMClips>
  <ScaleCrop>false</ScaleCrop>
  <HeadingPairs>
    <vt:vector size="6" baseType="variant">
      <vt:variant>
        <vt:lpstr>Använt teckensnitt</vt:lpstr>
      </vt:variant>
      <vt:variant>
        <vt:i4>3</vt:i4>
      </vt:variant>
      <vt:variant>
        <vt:lpstr>Tema</vt:lpstr>
      </vt:variant>
      <vt:variant>
        <vt:i4>5</vt:i4>
      </vt:variant>
      <vt:variant>
        <vt:lpstr>Bildrubriker</vt:lpstr>
      </vt:variant>
      <vt:variant>
        <vt:i4>9</vt:i4>
      </vt:variant>
    </vt:vector>
  </HeadingPairs>
  <TitlesOfParts>
    <vt:vector size="17" baseType="lpstr">
      <vt:lpstr>Arial</vt:lpstr>
      <vt:lpstr>Calibri</vt:lpstr>
      <vt:lpstr>HelveticaNeueLT Std</vt:lpstr>
      <vt:lpstr>Mall Hbg Ny</vt:lpstr>
      <vt:lpstr>Första sida med färgad bakgrund</vt:lpstr>
      <vt:lpstr>Följande sidor</vt:lpstr>
      <vt:lpstr>Följande sidor med färgad bakgrund</vt:lpstr>
      <vt:lpstr>Tom sida</vt:lpstr>
      <vt:lpstr>Diabetes</vt:lpstr>
      <vt:lpstr>Sena komplikationer</vt:lpstr>
      <vt:lpstr>Fötter</vt:lpstr>
      <vt:lpstr>Förebyggande åtgärder</vt:lpstr>
      <vt:lpstr>Mag-tarmkanalen</vt:lpstr>
      <vt:lpstr>Ögon och tänder</vt:lpstr>
      <vt:lpstr>Njurar</vt:lpstr>
      <vt:lpstr>Hjärta/kärl</vt:lpstr>
      <vt:lpstr>Rörelsapparaten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Gylling Susanne - VOF</cp:lastModifiedBy>
  <cp:revision>90</cp:revision>
  <dcterms:created xsi:type="dcterms:W3CDTF">2015-11-05T09:31:38Z</dcterms:created>
  <dcterms:modified xsi:type="dcterms:W3CDTF">2022-01-24T15:28:23Z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0x010100B16161C1156749828247A73D71908800003688C1375AB3496E9D965A30C48E069100BEF273B6CC0F45428786346B5D4129F4</vt:lpwstr>
  </property>
  <property fmtid="{D5CDD505-2E9C-101B-9397-08002B2CF9AE}" pid="3" name="DWDivision">
    <vt:lpwstr>1;#Vård- och omsorgsförvaltningen|aa3bba68-e3f9-47dc-afaa-fb13ac220017</vt:lpwstr>
  </property>
  <property fmtid="{D5CDD505-2E9C-101B-9397-08002B2CF9AE}" pid="4" name="DWTaxonomyDocumentType">
    <vt:lpwstr/>
  </property>
</Properties>
</file>