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</p:sldMasterIdLst>
  <p:notesMasterIdLst>
    <p:notesMasterId r:id="rId22"/>
  </p:notesMasterIdLst>
  <p:handoutMasterIdLst>
    <p:handoutMasterId r:id="rId23"/>
  </p:handoutMasterIdLst>
  <p:sldIdLst>
    <p:sldId id="261" r:id="rId9"/>
    <p:sldId id="265" r:id="rId10"/>
    <p:sldId id="266" r:id="rId11"/>
    <p:sldId id="282" r:id="rId12"/>
    <p:sldId id="267" r:id="rId13"/>
    <p:sldId id="268" r:id="rId14"/>
    <p:sldId id="277" r:id="rId15"/>
    <p:sldId id="283" r:id="rId16"/>
    <p:sldId id="271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B6AEEE-163E-49A4-9C65-47897BA476F8}" v="3" dt="2021-12-01T14:03:50.522"/>
    <p1510:client id="{66088FB8-80D5-4CC0-99CF-7950B6F2E099}" v="316" dt="2021-12-01T14:02:46.099"/>
    <p1510:client id="{8A0E08EF-0308-47D9-A32C-A32F06753DA4}" v="1" dt="2021-12-01T13:18:13.100"/>
    <p1510:client id="{A38DF417-0970-4EE2-A6C3-DF65DCD2F85D}" v="4" dt="2021-12-01T14:07:05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94646" autoAdjust="0"/>
  </p:normalViewPr>
  <p:slideViewPr>
    <p:cSldViewPr snapToGrid="0" snapToObjects="1">
      <p:cViewPr varScale="1">
        <p:scale>
          <a:sx n="109" d="100"/>
          <a:sy n="109" d="100"/>
        </p:scale>
        <p:origin x="1680" y="96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ylling Susanne - VOF" userId="S::susanne.gylling@helsingborg.se::6f6a377c-7c1f-4a8e-8968-514dc01aef6e" providerId="AD" clId="Web-{66088FB8-80D5-4CC0-99CF-7950B6F2E099}"/>
    <pc:docChg chg="modSld">
      <pc:chgData name="Gylling Susanne - VOF" userId="S::susanne.gylling@helsingborg.se::6f6a377c-7c1f-4a8e-8968-514dc01aef6e" providerId="AD" clId="Web-{66088FB8-80D5-4CC0-99CF-7950B6F2E099}" dt="2021-12-01T14:02:46.099" v="307" actId="20577"/>
      <pc:docMkLst>
        <pc:docMk/>
      </pc:docMkLst>
      <pc:sldChg chg="modSp">
        <pc:chgData name="Gylling Susanne - VOF" userId="S::susanne.gylling@helsingborg.se::6f6a377c-7c1f-4a8e-8968-514dc01aef6e" providerId="AD" clId="Web-{66088FB8-80D5-4CC0-99CF-7950B6F2E099}" dt="2021-12-01T13:31:24.697" v="9" actId="20577"/>
        <pc:sldMkLst>
          <pc:docMk/>
          <pc:sldMk cId="1218399995" sldId="261"/>
        </pc:sldMkLst>
        <pc:spChg chg="mod">
          <ac:chgData name="Gylling Susanne - VOF" userId="S::susanne.gylling@helsingborg.se::6f6a377c-7c1f-4a8e-8968-514dc01aef6e" providerId="AD" clId="Web-{66088FB8-80D5-4CC0-99CF-7950B6F2E099}" dt="2021-12-01T13:31:24.697" v="9" actId="20577"/>
          <ac:spMkLst>
            <pc:docMk/>
            <pc:sldMk cId="1218399995" sldId="261"/>
            <ac:spMk id="9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32:09.447" v="14" actId="20577"/>
        <pc:sldMkLst>
          <pc:docMk/>
          <pc:sldMk cId="1655281230" sldId="265"/>
        </pc:sldMkLst>
        <pc:spChg chg="mod">
          <ac:chgData name="Gylling Susanne - VOF" userId="S::susanne.gylling@helsingborg.se::6f6a377c-7c1f-4a8e-8968-514dc01aef6e" providerId="AD" clId="Web-{66088FB8-80D5-4CC0-99CF-7950B6F2E099}" dt="2021-12-01T13:31:36.681" v="10" actId="20577"/>
          <ac:spMkLst>
            <pc:docMk/>
            <pc:sldMk cId="1655281230" sldId="265"/>
            <ac:spMk id="8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32:09.447" v="14" actId="20577"/>
          <ac:spMkLst>
            <pc:docMk/>
            <pc:sldMk cId="1655281230" sldId="265"/>
            <ac:spMk id="9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35:17.247" v="63" actId="20577"/>
        <pc:sldMkLst>
          <pc:docMk/>
          <pc:sldMk cId="3556125241" sldId="266"/>
        </pc:sldMkLst>
        <pc:spChg chg="mod">
          <ac:chgData name="Gylling Susanne - VOF" userId="S::susanne.gylling@helsingborg.se::6f6a377c-7c1f-4a8e-8968-514dc01aef6e" providerId="AD" clId="Web-{66088FB8-80D5-4CC0-99CF-7950B6F2E099}" dt="2021-12-01T13:35:17.247" v="63" actId="20577"/>
          <ac:spMkLst>
            <pc:docMk/>
            <pc:sldMk cId="3556125241" sldId="266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32:16.635" v="15" actId="20577"/>
          <ac:spMkLst>
            <pc:docMk/>
            <pc:sldMk cId="3556125241" sldId="266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37:43.077" v="88" actId="20577"/>
        <pc:sldMkLst>
          <pc:docMk/>
          <pc:sldMk cId="3892212210" sldId="267"/>
        </pc:sldMkLst>
        <pc:spChg chg="mod">
          <ac:chgData name="Gylling Susanne - VOF" userId="S::susanne.gylling@helsingborg.se::6f6a377c-7c1f-4a8e-8968-514dc01aef6e" providerId="AD" clId="Web-{66088FB8-80D5-4CC0-99CF-7950B6F2E099}" dt="2021-12-01T13:37:43.077" v="88" actId="20577"/>
          <ac:spMkLst>
            <pc:docMk/>
            <pc:sldMk cId="3892212210" sldId="267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37:35.546" v="87" actId="20577"/>
          <ac:spMkLst>
            <pc:docMk/>
            <pc:sldMk cId="3892212210" sldId="267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39:38.063" v="106" actId="20577"/>
        <pc:sldMkLst>
          <pc:docMk/>
          <pc:sldMk cId="2767815335" sldId="268"/>
        </pc:sldMkLst>
        <pc:spChg chg="mod">
          <ac:chgData name="Gylling Susanne - VOF" userId="S::susanne.gylling@helsingborg.se::6f6a377c-7c1f-4a8e-8968-514dc01aef6e" providerId="AD" clId="Web-{66088FB8-80D5-4CC0-99CF-7950B6F2E099}" dt="2021-12-01T13:39:38.063" v="106" actId="20577"/>
          <ac:spMkLst>
            <pc:docMk/>
            <pc:sldMk cId="2767815335" sldId="268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38:49.438" v="99" actId="20577"/>
          <ac:spMkLst>
            <pc:docMk/>
            <pc:sldMk cId="2767815335" sldId="268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42:51.816" v="138" actId="20577"/>
        <pc:sldMkLst>
          <pc:docMk/>
          <pc:sldMk cId="509563003" sldId="271"/>
        </pc:sldMkLst>
        <pc:spChg chg="mod">
          <ac:chgData name="Gylling Susanne - VOF" userId="S::susanne.gylling@helsingborg.se::6f6a377c-7c1f-4a8e-8968-514dc01aef6e" providerId="AD" clId="Web-{66088FB8-80D5-4CC0-99CF-7950B6F2E099}" dt="2021-12-01T13:42:51.816" v="138" actId="20577"/>
          <ac:spMkLst>
            <pc:docMk/>
            <pc:sldMk cId="509563003" sldId="271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42:42.082" v="137" actId="20577"/>
          <ac:spMkLst>
            <pc:docMk/>
            <pc:sldMk cId="509563003" sldId="271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43:39.114" v="140" actId="20577"/>
        <pc:sldMkLst>
          <pc:docMk/>
          <pc:sldMk cId="2782717074" sldId="273"/>
        </pc:sldMkLst>
        <pc:spChg chg="mod">
          <ac:chgData name="Gylling Susanne - VOF" userId="S::susanne.gylling@helsingborg.se::6f6a377c-7c1f-4a8e-8968-514dc01aef6e" providerId="AD" clId="Web-{66088FB8-80D5-4CC0-99CF-7950B6F2E099}" dt="2021-12-01T13:43:39.114" v="140" actId="20577"/>
          <ac:spMkLst>
            <pc:docMk/>
            <pc:sldMk cId="2782717074" sldId="273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43:30.004" v="139" actId="20577"/>
          <ac:spMkLst>
            <pc:docMk/>
            <pc:sldMk cId="2782717074" sldId="273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58:10.329" v="245" actId="20577"/>
        <pc:sldMkLst>
          <pc:docMk/>
          <pc:sldMk cId="620198646" sldId="274"/>
        </pc:sldMkLst>
        <pc:spChg chg="mod">
          <ac:chgData name="Gylling Susanne - VOF" userId="S::susanne.gylling@helsingborg.se::6f6a377c-7c1f-4a8e-8968-514dc01aef6e" providerId="AD" clId="Web-{66088FB8-80D5-4CC0-99CF-7950B6F2E099}" dt="2021-12-01T13:58:10.329" v="245" actId="20577"/>
          <ac:spMkLst>
            <pc:docMk/>
            <pc:sldMk cId="620198646" sldId="274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47:39.164" v="141" actId="20577"/>
          <ac:spMkLst>
            <pc:docMk/>
            <pc:sldMk cId="620198646" sldId="274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56:41.359" v="244" actId="20577"/>
        <pc:sldMkLst>
          <pc:docMk/>
          <pc:sldMk cId="839704895" sldId="275"/>
        </pc:sldMkLst>
        <pc:spChg chg="mod">
          <ac:chgData name="Gylling Susanne - VOF" userId="S::susanne.gylling@helsingborg.se::6f6a377c-7c1f-4a8e-8968-514dc01aef6e" providerId="AD" clId="Web-{66088FB8-80D5-4CC0-99CF-7950B6F2E099}" dt="2021-12-01T13:56:41.359" v="244" actId="20577"/>
          <ac:spMkLst>
            <pc:docMk/>
            <pc:sldMk cId="839704895" sldId="275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48:39.352" v="142" actId="20577"/>
          <ac:spMkLst>
            <pc:docMk/>
            <pc:sldMk cId="839704895" sldId="275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4:02:46.099" v="307" actId="20577"/>
        <pc:sldMkLst>
          <pc:docMk/>
          <pc:sldMk cId="727405007" sldId="276"/>
        </pc:sldMkLst>
        <pc:spChg chg="mod">
          <ac:chgData name="Gylling Susanne - VOF" userId="S::susanne.gylling@helsingborg.se::6f6a377c-7c1f-4a8e-8968-514dc01aef6e" providerId="AD" clId="Web-{66088FB8-80D5-4CC0-99CF-7950B6F2E099}" dt="2021-12-01T14:02:46.099" v="307" actId="20577"/>
          <ac:spMkLst>
            <pc:docMk/>
            <pc:sldMk cId="727405007" sldId="276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52:20.340" v="192" actId="20577"/>
          <ac:spMkLst>
            <pc:docMk/>
            <pc:sldMk cId="727405007" sldId="276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41:44.331" v="123" actId="20577"/>
        <pc:sldMkLst>
          <pc:docMk/>
          <pc:sldMk cId="326142188" sldId="277"/>
        </pc:sldMkLst>
        <pc:spChg chg="mod">
          <ac:chgData name="Gylling Susanne - VOF" userId="S::susanne.gylling@helsingborg.se::6f6a377c-7c1f-4a8e-8968-514dc01aef6e" providerId="AD" clId="Web-{66088FB8-80D5-4CC0-99CF-7950B6F2E099}" dt="2021-12-01T13:41:44.331" v="123" actId="20577"/>
          <ac:spMkLst>
            <pc:docMk/>
            <pc:sldMk cId="326142188" sldId="277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40:16.501" v="107" actId="20577"/>
          <ac:spMkLst>
            <pc:docMk/>
            <pc:sldMk cId="326142188" sldId="277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37:06.202" v="83" actId="20577"/>
        <pc:sldMkLst>
          <pc:docMk/>
          <pc:sldMk cId="803915645" sldId="282"/>
        </pc:sldMkLst>
        <pc:spChg chg="mod">
          <ac:chgData name="Gylling Susanne - VOF" userId="S::susanne.gylling@helsingborg.se::6f6a377c-7c1f-4a8e-8968-514dc01aef6e" providerId="AD" clId="Web-{66088FB8-80D5-4CC0-99CF-7950B6F2E099}" dt="2021-12-01T13:37:06.202" v="83" actId="20577"/>
          <ac:spMkLst>
            <pc:docMk/>
            <pc:sldMk cId="803915645" sldId="282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36:13.873" v="76" actId="20577"/>
          <ac:spMkLst>
            <pc:docMk/>
            <pc:sldMk cId="803915645" sldId="282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66088FB8-80D5-4CC0-99CF-7950B6F2E099}" dt="2021-12-01T13:42:27.738" v="136" actId="14100"/>
        <pc:sldMkLst>
          <pc:docMk/>
          <pc:sldMk cId="3492856025" sldId="283"/>
        </pc:sldMkLst>
        <pc:spChg chg="mod">
          <ac:chgData name="Gylling Susanne - VOF" userId="S::susanne.gylling@helsingborg.se::6f6a377c-7c1f-4a8e-8968-514dc01aef6e" providerId="AD" clId="Web-{66088FB8-80D5-4CC0-99CF-7950B6F2E099}" dt="2021-12-01T13:42:27.738" v="136" actId="14100"/>
          <ac:spMkLst>
            <pc:docMk/>
            <pc:sldMk cId="3492856025" sldId="283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66088FB8-80D5-4CC0-99CF-7950B6F2E099}" dt="2021-12-01T13:42:08.909" v="134" actId="20577"/>
          <ac:spMkLst>
            <pc:docMk/>
            <pc:sldMk cId="3492856025" sldId="283"/>
            <ac:spMk id="3" creationId="{00000000-0000-0000-0000-000000000000}"/>
          </ac:spMkLst>
        </pc:spChg>
      </pc:sldChg>
    </pc:docChg>
  </pc:docChgLst>
  <pc:docChgLst>
    <pc:chgData name="Gylling Susanne - VOF" userId="S::susanne.gylling@helsingborg.se::6f6a377c-7c1f-4a8e-8968-514dc01aef6e" providerId="AD" clId="Web-{A38DF417-0970-4EE2-A6C3-DF65DCD2F85D}"/>
    <pc:docChg chg="delSld">
      <pc:chgData name="Gylling Susanne - VOF" userId="S::susanne.gylling@helsingborg.se::6f6a377c-7c1f-4a8e-8968-514dc01aef6e" providerId="AD" clId="Web-{A38DF417-0970-4EE2-A6C3-DF65DCD2F85D}" dt="2021-12-01T14:07:05.892" v="3"/>
      <pc:docMkLst>
        <pc:docMk/>
      </pc:docMkLst>
      <pc:sldChg chg="del">
        <pc:chgData name="Gylling Susanne - VOF" userId="S::susanne.gylling@helsingborg.se::6f6a377c-7c1f-4a8e-8968-514dc01aef6e" providerId="AD" clId="Web-{A38DF417-0970-4EE2-A6C3-DF65DCD2F85D}" dt="2021-12-01T14:07:01.345" v="0"/>
        <pc:sldMkLst>
          <pc:docMk/>
          <pc:sldMk cId="2990423888" sldId="278"/>
        </pc:sldMkLst>
      </pc:sldChg>
      <pc:sldChg chg="del">
        <pc:chgData name="Gylling Susanne - VOF" userId="S::susanne.gylling@helsingborg.se::6f6a377c-7c1f-4a8e-8968-514dc01aef6e" providerId="AD" clId="Web-{A38DF417-0970-4EE2-A6C3-DF65DCD2F85D}" dt="2021-12-01T14:07:03.814" v="1"/>
        <pc:sldMkLst>
          <pc:docMk/>
          <pc:sldMk cId="3028029410" sldId="279"/>
        </pc:sldMkLst>
      </pc:sldChg>
      <pc:sldChg chg="del">
        <pc:chgData name="Gylling Susanne - VOF" userId="S::susanne.gylling@helsingborg.se::6f6a377c-7c1f-4a8e-8968-514dc01aef6e" providerId="AD" clId="Web-{A38DF417-0970-4EE2-A6C3-DF65DCD2F85D}" dt="2021-12-01T14:07:04.861" v="2"/>
        <pc:sldMkLst>
          <pc:docMk/>
          <pc:sldMk cId="2234181044" sldId="280"/>
        </pc:sldMkLst>
      </pc:sldChg>
      <pc:sldChg chg="del">
        <pc:chgData name="Gylling Susanne - VOF" userId="S::susanne.gylling@helsingborg.se::6f6a377c-7c1f-4a8e-8968-514dc01aef6e" providerId="AD" clId="Web-{A38DF417-0970-4EE2-A6C3-DF65DCD2F85D}" dt="2021-12-01T14:07:05.892" v="3"/>
        <pc:sldMkLst>
          <pc:docMk/>
          <pc:sldMk cId="4014369220" sldId="281"/>
        </pc:sldMkLst>
      </pc:sldChg>
    </pc:docChg>
  </pc:docChgLst>
  <pc:docChgLst>
    <pc:chgData name="Gylling Susanne - VOF" userId="S::susanne.gylling@helsingborg.se::6f6a377c-7c1f-4a8e-8968-514dc01aef6e" providerId="AD" clId="Web-{8A0E08EF-0308-47D9-A32C-A32F06753DA4}"/>
    <pc:docChg chg="modSld">
      <pc:chgData name="Gylling Susanne - VOF" userId="S::susanne.gylling@helsingborg.se::6f6a377c-7c1f-4a8e-8968-514dc01aef6e" providerId="AD" clId="Web-{8A0E08EF-0308-47D9-A32C-A32F06753DA4}" dt="2021-12-01T13:18:13.100" v="0" actId="20577"/>
      <pc:docMkLst>
        <pc:docMk/>
      </pc:docMkLst>
      <pc:sldChg chg="modSp">
        <pc:chgData name="Gylling Susanne - VOF" userId="S::susanne.gylling@helsingborg.se::6f6a377c-7c1f-4a8e-8968-514dc01aef6e" providerId="AD" clId="Web-{8A0E08EF-0308-47D9-A32C-A32F06753DA4}" dt="2021-12-01T13:18:13.100" v="0" actId="20577"/>
        <pc:sldMkLst>
          <pc:docMk/>
          <pc:sldMk cId="1218399995" sldId="261"/>
        </pc:sldMkLst>
        <pc:spChg chg="mod">
          <ac:chgData name="Gylling Susanne - VOF" userId="S::susanne.gylling@helsingborg.se::6f6a377c-7c1f-4a8e-8968-514dc01aef6e" providerId="AD" clId="Web-{8A0E08EF-0308-47D9-A32C-A32F06753DA4}" dt="2021-12-01T13:18:13.100" v="0" actId="20577"/>
          <ac:spMkLst>
            <pc:docMk/>
            <pc:sldMk cId="1218399995" sldId="261"/>
            <ac:spMk id="8" creationId="{00000000-0000-0000-0000-000000000000}"/>
          </ac:spMkLst>
        </pc:spChg>
      </pc:sldChg>
    </pc:docChg>
  </pc:docChgLst>
  <pc:docChgLst>
    <pc:chgData name="Gylling Susanne - VOF" userId="S::susanne.gylling@helsingborg.se::6f6a377c-7c1f-4a8e-8968-514dc01aef6e" providerId="AD" clId="Web-{36B6AEEE-163E-49A4-9C65-47897BA476F8}"/>
    <pc:docChg chg="modSld">
      <pc:chgData name="Gylling Susanne - VOF" userId="S::susanne.gylling@helsingborg.se::6f6a377c-7c1f-4a8e-8968-514dc01aef6e" providerId="AD" clId="Web-{36B6AEEE-163E-49A4-9C65-47897BA476F8}" dt="2021-12-01T14:03:48.600" v="1" actId="20577"/>
      <pc:docMkLst>
        <pc:docMk/>
      </pc:docMkLst>
      <pc:sldChg chg="modSp">
        <pc:chgData name="Gylling Susanne - VOF" userId="S::susanne.gylling@helsingborg.se::6f6a377c-7c1f-4a8e-8968-514dc01aef6e" providerId="AD" clId="Web-{36B6AEEE-163E-49A4-9C65-47897BA476F8}" dt="2021-12-01T14:03:48.600" v="1" actId="20577"/>
        <pc:sldMkLst>
          <pc:docMk/>
          <pc:sldMk cId="1218399995" sldId="261"/>
        </pc:sldMkLst>
        <pc:spChg chg="mod">
          <ac:chgData name="Gylling Susanne - VOF" userId="S::susanne.gylling@helsingborg.se::6f6a377c-7c1f-4a8e-8968-514dc01aef6e" providerId="AD" clId="Web-{36B6AEEE-163E-49A4-9C65-47897BA476F8}" dt="2021-12-01T14:03:48.600" v="1" actId="20577"/>
          <ac:spMkLst>
            <pc:docMk/>
            <pc:sldMk cId="1218399995" sldId="261"/>
            <ac:spMk id="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48746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1198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52355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113585" y="612980"/>
            <a:ext cx="3960440" cy="32062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rgbClr val="000000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5973"/>
            <a:ext cx="1862210" cy="5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3" y="6483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640" y="6002866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sv-SE" sz="9600" dirty="0"/>
              <a:t>Diabetes</a:t>
            </a:r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sv-SE" dirty="0"/>
              <a:t>Kapitel 6</a:t>
            </a:r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8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360983"/>
          </a:xfrm>
        </p:spPr>
        <p:txBody>
          <a:bodyPr lIns="91440" tIns="45720" rIns="91440" bIns="45720" anchor="t"/>
          <a:lstStyle/>
          <a:p>
            <a:r>
              <a:rPr lang="sv-SE" dirty="0"/>
              <a:t>Delegering i att injicera insulin ska bara omfatta vårdtagare med stabila p-glukosvärden.</a:t>
            </a:r>
            <a:r>
              <a:rPr lang="sv-SE" sz="2400" dirty="0"/>
              <a:t> 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r>
              <a:rPr lang="sv-SE" sz="800" dirty="0"/>
              <a:t>Dokument: PP Diabetes</a:t>
            </a:r>
          </a:p>
          <a:p>
            <a:r>
              <a:rPr lang="sv-SE" sz="800" dirty="0"/>
              <a:t>Dokumentägare: Delegeringshuset</a:t>
            </a:r>
          </a:p>
          <a:p>
            <a:r>
              <a:rPr lang="sv-SE" sz="800" dirty="0"/>
              <a:t>Beslutad av: Medicinsk ansvarig sjuksköterska</a:t>
            </a:r>
          </a:p>
          <a:p>
            <a:r>
              <a:rPr lang="sv-SE" sz="800" dirty="0"/>
              <a:t>Gäller från och med: 22 04 01</a:t>
            </a:r>
          </a:p>
          <a:p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Subkutan insulininjektion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490" y="2802195"/>
            <a:ext cx="3259960" cy="22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81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Kontrollera identitet.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Kontrollera allmäntillståndet. Om personen till exempel är irriterad, känns varm, är illamående eller onormalt trött ska du avvakta att ge insulin och kontrollera p-glukos och kontakta sjuksköterska.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Läs vårdplanen, följ ordination angående kontroll av p-glukos. P-glukos kontrolleras innan insulininjektion ges.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Kontroller i samband med insulininjektion</a:t>
            </a:r>
          </a:p>
        </p:txBody>
      </p:sp>
    </p:spTree>
    <p:extLst>
      <p:ext uri="{BB962C8B-B14F-4D97-AF65-F5344CB8AC3E}">
        <p14:creationId xmlns:p14="http://schemas.microsoft.com/office/powerpoint/2010/main" val="355612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1310054"/>
            <a:ext cx="7907867" cy="3349869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Kontrollera insulinordinationen, vid oklarheter kontakta sjuksköterskan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Kontrollera signeringslistan så att insulindosen inte redan är given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Saknas signering från tidigare tillfälle på signeringslistan ska du avvakta med att ge insulin och kontakta sjuksköterskan</a:t>
            </a:r>
          </a:p>
          <a:p>
            <a:endParaRPr lang="sv-SE" sz="24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Fortsättning kontroller i samband med insulininjektion</a:t>
            </a:r>
          </a:p>
        </p:txBody>
      </p:sp>
      <p:pic>
        <p:nvPicPr>
          <p:cNvPr id="2050" name="Picture 2" descr="Reservoarpenna, Bläck, Penna, Företag, Dokument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4659923"/>
            <a:ext cx="2646485" cy="116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91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Vissa insulinpennor innehåller två insulinsorter, tex </a:t>
            </a:r>
            <a:r>
              <a:rPr lang="sv-SE" dirty="0" err="1"/>
              <a:t>Novomix</a:t>
            </a:r>
            <a:r>
              <a:rPr lang="sv-SE" dirty="0"/>
              <a:t>.  Pennan ska vändas försiktigt så att de olika sorterna blandas.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Andra insulinpennor innehåller enbart en insulinsort och behöver inte vändas. Insulinet ska vara klart, är det grumligt ska det inte användas. </a:t>
            </a:r>
            <a:r>
              <a:rPr lang="sv-SE" sz="24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Kontroller och hantering av insulinpenna och insulin</a:t>
            </a:r>
          </a:p>
        </p:txBody>
      </p:sp>
    </p:spTree>
    <p:extLst>
      <p:ext uri="{BB962C8B-B14F-4D97-AF65-F5344CB8AC3E}">
        <p14:creationId xmlns:p14="http://schemas.microsoft.com/office/powerpoint/2010/main" val="3892212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9951" y="1116622"/>
            <a:ext cx="7906834" cy="4879732"/>
          </a:xfrm>
        </p:spPr>
        <p:txBody>
          <a:bodyPr lIns="91440" tIns="45720" rIns="91440" bIns="45720" anchor="t"/>
          <a:lstStyle/>
          <a:p>
            <a:endParaRPr lang="sv-SE" dirty="0" smtClean="0"/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Insulinpennan </a:t>
            </a:r>
            <a:r>
              <a:rPr lang="sv-SE" dirty="0"/>
              <a:t>ska märkas med datum i samband med att den påbörjas. Om datummärkning saknas ska den kasseras</a:t>
            </a:r>
            <a:r>
              <a:rPr lang="sv-SE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Om </a:t>
            </a:r>
            <a:r>
              <a:rPr lang="sv-SE" dirty="0"/>
              <a:t>ordinationen är fler enheter (E) insulin än vad som finns i pennan ska pennan kasseras.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Är det mindre än 12 E kvar i pennan med blandinsulin (t.ex. </a:t>
            </a:r>
            <a:r>
              <a:rPr lang="sv-SE" dirty="0" err="1"/>
              <a:t>Novomix</a:t>
            </a:r>
            <a:r>
              <a:rPr lang="sv-SE" dirty="0"/>
              <a:t>) måste den kasseras även om ordinationen är mindre än 12 E.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b="1" u="sng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109951" y="274640"/>
            <a:ext cx="7907867" cy="1307976"/>
          </a:xfrm>
        </p:spPr>
        <p:txBody>
          <a:bodyPr lIns="91440" tIns="45720" rIns="91440" bIns="45720" anchor="b"/>
          <a:lstStyle/>
          <a:p>
            <a:r>
              <a:rPr lang="sv-SE" sz="3200" dirty="0">
                <a:solidFill>
                  <a:schemeClr val="tx2"/>
                </a:solidFill>
              </a:rPr>
              <a:t>Fortsättning kontroller och hantering av insulinpenna och </a:t>
            </a:r>
            <a:r>
              <a:rPr lang="sv-SE" sz="3200" dirty="0" smtClean="0">
                <a:solidFill>
                  <a:schemeClr val="tx2"/>
                </a:solidFill>
              </a:rPr>
              <a:t>insulin</a:t>
            </a:r>
            <a:endParaRPr lang="sv-SE" sz="3200" dirty="0">
              <a:solidFill>
                <a:schemeClr val="tx2"/>
              </a:solidFill>
            </a:endParaRPr>
          </a:p>
        </p:txBody>
      </p:sp>
      <p:pic>
        <p:nvPicPr>
          <p:cNvPr id="3074" name="Picture 2" descr="Kalender, Datum, Månad, D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9" y="2486130"/>
            <a:ext cx="1185739" cy="130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81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Insulin som injiceras skall ha rumstemperatur och öppnad penna förvaras i rumstemperatur. Öppnad penna håller i fyra veckor.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Oöppnade insulinpennor som inte används skall förvaras i kylskåp.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Insulin får absolut inte frysa. Lägg därför inte pennorna nära kylens kylelement.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Insulin skall inte förvaras i direkt solljus och temperaturer över 25 grader C.</a:t>
            </a: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Hantering och förvaring av insulin</a:t>
            </a:r>
          </a:p>
        </p:txBody>
      </p:sp>
    </p:spTree>
    <p:extLst>
      <p:ext uri="{BB962C8B-B14F-4D97-AF65-F5344CB8AC3E}">
        <p14:creationId xmlns:p14="http://schemas.microsoft.com/office/powerpoint/2010/main" val="326142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2037595"/>
            <a:ext cx="7907867" cy="1136428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Tomma insulinpennor kastas i de vanliga soporna. Finns det insulin kvar i pennan ska du lämna den till sjuksköterskan som skickar den till apoteket.</a:t>
            </a:r>
          </a:p>
          <a:p>
            <a:endParaRPr lang="sv-SE" sz="2400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Fortsättning hantering och förvaring av insulin</a:t>
            </a:r>
          </a:p>
        </p:txBody>
      </p:sp>
      <p:pic>
        <p:nvPicPr>
          <p:cNvPr id="1026" name="Picture 2" descr="Man, Kasta, Skräp, Städa, Soptunna, Papper, Sop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636" y="3793979"/>
            <a:ext cx="2152488" cy="170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vinna, Läkare, Yrke, Medicinsk, Tecknad Ser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599" y="3327987"/>
            <a:ext cx="2872398" cy="216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856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Insulin ges alltid </a:t>
            </a:r>
            <a:r>
              <a:rPr lang="sv-SE" dirty="0" err="1"/>
              <a:t>subcutant</a:t>
            </a:r>
            <a:r>
              <a:rPr lang="sv-SE" dirty="0"/>
              <a:t>, dvs i underhudsfettet.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Lämpliga injektionsområde är på framsidan eller yttersida av låret, i sätesregionen, yttersidan av överarmarna samt i buken. Det vanligaste injektionsstället är buken och låret.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Det är viktigt att variera injektionsstället för att undvika att det bildas </a:t>
            </a:r>
            <a:r>
              <a:rPr lang="sv-SE" dirty="0" err="1"/>
              <a:t>lipohypertrofier</a:t>
            </a:r>
            <a:r>
              <a:rPr lang="sv-SE" dirty="0"/>
              <a:t>, så kallade fettkuddar.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Val av injektionsställe och injektionsteknik</a:t>
            </a:r>
          </a:p>
        </p:txBody>
      </p:sp>
    </p:spTree>
    <p:extLst>
      <p:ext uri="{BB962C8B-B14F-4D97-AF65-F5344CB8AC3E}">
        <p14:creationId xmlns:p14="http://schemas.microsoft.com/office/powerpoint/2010/main" val="509563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sv-SE" dirty="0"/>
              <a:t>På bilderna nedan ser du lämpliga injektionsställen på låret. Observera att det är riskfyllt att ge injektionen på lårets insida, eftersom det löper stora blodkärl och nervbanor där.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Injektion i låret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806" y="3393556"/>
            <a:ext cx="2461416" cy="1974857"/>
          </a:xfrm>
          <a:prstGeom prst="rect">
            <a:avLst/>
          </a:prstGeom>
        </p:spPr>
      </p:pic>
      <p:pic>
        <p:nvPicPr>
          <p:cNvPr id="5" name="Platshållare för innehåll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284" y="3384105"/>
            <a:ext cx="2645744" cy="198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17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sv-SE" dirty="0" err="1"/>
              <a:t>Subcutan</a:t>
            </a:r>
            <a:r>
              <a:rPr lang="sv-SE" dirty="0"/>
              <a:t> injektion i buken ges ett par centimeter utanför navelområdet.</a:t>
            </a:r>
          </a:p>
          <a:p>
            <a:endParaRPr lang="sv-SE" dirty="0"/>
          </a:p>
          <a:p>
            <a:endParaRPr lang="sv-SE" b="1" u="sng" dirty="0">
              <a:solidFill>
                <a:srgbClr val="FF0000"/>
              </a:solidFill>
            </a:endParaRP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Injektion i buken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530" y="2672862"/>
            <a:ext cx="4176347" cy="30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98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Tillämpa basala hygienrutiner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Blandinsulin (t.ex. </a:t>
            </a:r>
            <a:r>
              <a:rPr lang="sv-SE" dirty="0" err="1"/>
              <a:t>Novomix</a:t>
            </a:r>
            <a:r>
              <a:rPr lang="sv-SE" dirty="0"/>
              <a:t>) skall vändas eller rullas tio gånger innan användning så att insulinsorterna blandas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Sätt på säkerhetskanylen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Spruta ut 1-2 E insulin för att kontrollera att kanylen fungerar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Vrid fram ordinerad dos insulin</a:t>
            </a:r>
          </a:p>
          <a:p>
            <a:r>
              <a:rPr lang="sv-SE" sz="2400" dirty="0"/>
              <a:t> </a:t>
            </a: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Injektionsteknik</a:t>
            </a:r>
          </a:p>
        </p:txBody>
      </p:sp>
    </p:spTree>
    <p:extLst>
      <p:ext uri="{BB962C8B-B14F-4D97-AF65-F5344CB8AC3E}">
        <p14:creationId xmlns:p14="http://schemas.microsoft.com/office/powerpoint/2010/main" val="839704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Välj insticksställe (se vårdplan)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Sträck ut huden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Stick nålen 90 grader in i huden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Injicera insulinet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Låt nålen vara kvar i 10 sekunder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Stickskyddet utlöses automatiskt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Signera mängd given insulin på signeringslistan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Säkerhetskanylen slängs i gul riskavfallsburk</a:t>
            </a:r>
          </a:p>
          <a:p>
            <a:endParaRPr lang="sv-SE" sz="24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Fortsättning injektionsteknik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27405007"/>
      </p:ext>
    </p:extLst>
  </p:cSld>
  <p:clrMapOvr>
    <a:masterClrMapping/>
  </p:clrMapOvr>
</p:sld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3" ma:contentTypeDescription="Organisation Team Document Content Type" ma:contentTypeScope="" ma:versionID="23fc61491553db95bf95aae8c65a5fb4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c069883d39c944c54cd19e55f3ed6d89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axCatchAll xmlns="7b2ba3d5-ae7e-4872-ab6d-f5dc97d22469">
      <Value>1</Value>
    </TaxCatchAll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</documentManagement>
</p:properties>
</file>

<file path=customXml/itemProps1.xml><?xml version="1.0" encoding="utf-8"?>
<ds:datastoreItem xmlns:ds="http://schemas.openxmlformats.org/officeDocument/2006/customXml" ds:itemID="{5CBB7E81-B561-4A77-870F-9E5FB17A8A4E}"/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7b2ba3d5-ae7e-4872-ab6d-f5dc97d22469"/>
    <ds:schemaRef ds:uri="32f93408-7717-4e1a-bb71-82c6671a0072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278</TotalTime>
  <Words>555</Words>
  <Application>Microsoft Office PowerPoint</Application>
  <PresentationFormat>Bildspel på skärmen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13</vt:i4>
      </vt:variant>
    </vt:vector>
  </HeadingPairs>
  <TitlesOfParts>
    <vt:vector size="21" baseType="lpstr">
      <vt:lpstr>Arial</vt:lpstr>
      <vt:lpstr>Calibri</vt:lpstr>
      <vt:lpstr>HelveticaNeueLT Std</vt:lpstr>
      <vt:lpstr>Mall Hbg Ny</vt:lpstr>
      <vt:lpstr>Första sida med färgad bakgrund</vt:lpstr>
      <vt:lpstr>Följande sidor</vt:lpstr>
      <vt:lpstr>Följande sidor med färgad bakgrund</vt:lpstr>
      <vt:lpstr>Tom sida</vt:lpstr>
      <vt:lpstr>Diabetes</vt:lpstr>
      <vt:lpstr>Subkutan insulininjektion</vt:lpstr>
      <vt:lpstr>Kontroller i samband med insulininjektion</vt:lpstr>
      <vt:lpstr>Fortsättning kontroller i samband med insulininjektion</vt:lpstr>
      <vt:lpstr>Kontroller och hantering av insulinpenna och insulin</vt:lpstr>
      <vt:lpstr>Fortsättning kontroller och hantering av insulinpenna och insulin</vt:lpstr>
      <vt:lpstr>Hantering och förvaring av insulin</vt:lpstr>
      <vt:lpstr>Fortsättning hantering och förvaring av insulin</vt:lpstr>
      <vt:lpstr>Val av injektionsställe och injektionsteknik</vt:lpstr>
      <vt:lpstr>Injektion i låret</vt:lpstr>
      <vt:lpstr>Injektion i buken</vt:lpstr>
      <vt:lpstr>Injektionsteknik</vt:lpstr>
      <vt:lpstr>Fortsättning injektionsteknik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170</cp:revision>
  <dcterms:created xsi:type="dcterms:W3CDTF">2015-11-05T09:31:38Z</dcterms:created>
  <dcterms:modified xsi:type="dcterms:W3CDTF">2022-01-24T15:51:19Z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  <property fmtid="{D5CDD505-2E9C-101B-9397-08002B2CF9AE}" pid="3" name="DWDivision">
    <vt:lpwstr>1;#Vård- och omsorgsförvaltningen|aa3bba68-e3f9-47dc-afaa-fb13ac220017</vt:lpwstr>
  </property>
  <property fmtid="{D5CDD505-2E9C-101B-9397-08002B2CF9AE}" pid="4" name="DWTaxonomyDocumentType">
    <vt:lpwstr/>
  </property>
</Properties>
</file>