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 id="2147483660" r:id="rId5"/>
  </p:sldMasterIdLst>
  <p:notesMasterIdLst>
    <p:notesMasterId r:id="rId13"/>
  </p:notesMasterIdLst>
  <p:handoutMasterIdLst>
    <p:handoutMasterId r:id="rId14"/>
  </p:handoutMasterIdLst>
  <p:sldIdLst>
    <p:sldId id="261" r:id="rId6"/>
    <p:sldId id="262" r:id="rId7"/>
    <p:sldId id="272" r:id="rId8"/>
    <p:sldId id="270" r:id="rId9"/>
    <p:sldId id="263" r:id="rId10"/>
    <p:sldId id="264" r:id="rId11"/>
    <p:sldId id="265" r:id="rId12"/>
  </p:sldIdLst>
  <p:sldSz cx="9144000" cy="6858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000F"/>
    <a:srgbClr val="0F81D3"/>
    <a:srgbClr val="65AE1E"/>
    <a:srgbClr val="93006D"/>
    <a:srgbClr val="CE000E"/>
    <a:srgbClr val="407015"/>
    <a:srgbClr val="90C044"/>
    <a:srgbClr val="199A29"/>
    <a:srgbClr val="A1C30A"/>
    <a:srgbClr val="0849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5" autoAdjust="0"/>
    <p:restoredTop sz="94646" autoAdjust="0"/>
  </p:normalViewPr>
  <p:slideViewPr>
    <p:cSldViewPr snapToGrid="0" snapToObjects="1">
      <p:cViewPr varScale="1">
        <p:scale>
          <a:sx n="109" d="100"/>
          <a:sy n="109" d="100"/>
        </p:scale>
        <p:origin x="1416" y="96"/>
      </p:cViewPr>
      <p:guideLst>
        <p:guide orient="horz" pos="400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01" d="100"/>
          <a:sy n="101" d="100"/>
        </p:scale>
        <p:origin x="-357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A9E8DD2D-8089-CB4A-9CA2-D843C3E4E3A1}" type="datetimeFigureOut">
              <a:rPr lang="en-US" smtClean="0"/>
              <a:pPr/>
              <a:t>10/3/2021</a:t>
            </a:fld>
            <a:endParaRPr lang="en-US"/>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83364AAF-72DB-F048-98F7-55EEB6F93801}" type="datetimeFigureOut">
              <a:rPr lang="en-US" smtClean="0"/>
              <a:pPr/>
              <a:t>10/3/2021</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D9000F"/>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417132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4113009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pic>
        <p:nvPicPr>
          <p:cNvPr id="17" name="Bildobjekt 16" descr="HBG_logo_liggande_VI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20" name="TextBox 14"/>
          <p:cNvSpPr txBox="1"/>
          <p:nvPr/>
        </p:nvSpPr>
        <p:spPr>
          <a:xfrm>
            <a:off x="1113585" y="629803"/>
            <a:ext cx="3960440" cy="337446"/>
          </a:xfrm>
          <a:prstGeom prst="rect">
            <a:avLst/>
          </a:prstGeom>
          <a:noFill/>
        </p:spPr>
        <p:txBody>
          <a:bodyPr wrap="none" lIns="0" tIns="0" rIns="0" bIns="0" rtlCol="0" anchor="t" anchorCtr="0">
            <a:noAutofit/>
          </a:bodyPr>
          <a:lstStyle/>
          <a:p>
            <a:pPr>
              <a:lnSpc>
                <a:spcPts val="1500"/>
              </a:lnSpc>
            </a:pPr>
            <a:r>
              <a:rPr lang="sv-SE" sz="1050" b="1" i="0" u="none" kern="100" cap="none" spc="0" baseline="0" noProof="0" dirty="0" smtClean="0">
                <a:solidFill>
                  <a:schemeClr val="bg1"/>
                </a:solidFill>
                <a:latin typeface="Arial"/>
                <a:cs typeface="Arial"/>
              </a:rPr>
              <a:t>Vård- och omsorgsförvaltningen</a:t>
            </a:r>
            <a:endParaRPr lang="sv-SE" sz="900" b="1" i="0" u="none" kern="100" cap="none" spc="0" baseline="0" noProof="0" dirty="0">
              <a:solidFill>
                <a:schemeClr val="bg1"/>
              </a:solidFill>
              <a:latin typeface="Arial"/>
              <a:cs typeface="Arial"/>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2021-10-03</a:t>
            </a:fld>
            <a:endParaRPr lang="en-US" b="1" dirty="0">
              <a:solidFill>
                <a:schemeClr val="bg1"/>
              </a:solidFill>
              <a:effectLst/>
              <a:latin typeface="HelveticaNeueLT Std" pitchFamily="34" charset="0"/>
            </a:endParaRPr>
          </a:p>
        </p:txBody>
      </p:sp>
      <p:pic>
        <p:nvPicPr>
          <p:cNvPr id="4" name="Bildobjekt 3"/>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072270" y="5994399"/>
            <a:ext cx="626400" cy="662400"/>
          </a:xfrm>
          <a:prstGeom prst="rect">
            <a:avLst/>
          </a:prstGeom>
        </p:spPr>
      </p:pic>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image" Target="../media/image8.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10.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1"/>
          <p:cNvSpPr>
            <a:spLocks noGrp="1"/>
          </p:cNvSpPr>
          <p:nvPr>
            <p:ph type="ctrTitle"/>
          </p:nvPr>
        </p:nvSpPr>
        <p:spPr>
          <a:xfrm>
            <a:off x="654908" y="1118288"/>
            <a:ext cx="7727091" cy="1475444"/>
          </a:xfrm>
        </p:spPr>
        <p:txBody>
          <a:bodyPr>
            <a:normAutofit/>
          </a:bodyPr>
          <a:lstStyle/>
          <a:p>
            <a:r>
              <a:rPr lang="sv-SE" dirty="0" err="1" smtClean="0"/>
              <a:t>Enteral</a:t>
            </a:r>
            <a:r>
              <a:rPr lang="sv-SE" dirty="0" smtClean="0"/>
              <a:t> </a:t>
            </a:r>
            <a:r>
              <a:rPr lang="sv-SE" dirty="0" smtClean="0"/>
              <a:t>Nutrition kapitel 1</a:t>
            </a:r>
            <a:endParaRPr lang="sv-SE" dirty="0"/>
          </a:p>
        </p:txBody>
      </p:sp>
      <p:sp>
        <p:nvSpPr>
          <p:cNvPr id="13" name="Underrubrik 12"/>
          <p:cNvSpPr>
            <a:spLocks noGrp="1"/>
          </p:cNvSpPr>
          <p:nvPr>
            <p:ph type="subTitle" idx="1"/>
          </p:nvPr>
        </p:nvSpPr>
        <p:spPr>
          <a:xfrm>
            <a:off x="654908" y="2817340"/>
            <a:ext cx="7465109" cy="2946966"/>
          </a:xfrm>
        </p:spPr>
        <p:txBody>
          <a:bodyPr>
            <a:normAutofit/>
          </a:bodyPr>
          <a:lstStyle/>
          <a:p>
            <a:endParaRPr lang="sv-SE" b="1" dirty="0" smtClean="0">
              <a:latin typeface="Arial" panose="020B0604020202020204" pitchFamily="34" charset="0"/>
              <a:cs typeface="Arial" panose="020B0604020202020204" pitchFamily="34" charset="0"/>
            </a:endParaRPr>
          </a:p>
          <a:p>
            <a:endParaRPr lang="sv-SE" b="1" dirty="0">
              <a:latin typeface="Arial" panose="020B0604020202020204" pitchFamily="34" charset="0"/>
              <a:cs typeface="Arial" panose="020B0604020202020204" pitchFamily="34" charset="0"/>
            </a:endParaRPr>
          </a:p>
          <a:p>
            <a:endParaRPr lang="sv-SE" b="1" dirty="0" smtClean="0">
              <a:latin typeface="Arial" panose="020B0604020202020204" pitchFamily="34" charset="0"/>
              <a:cs typeface="Arial" panose="020B0604020202020204" pitchFamily="34" charset="0"/>
            </a:endParaRPr>
          </a:p>
          <a:p>
            <a:endParaRPr lang="sv-SE" b="1" dirty="0" smtClean="0">
              <a:latin typeface="Arial" panose="020B0604020202020204" pitchFamily="34" charset="0"/>
              <a:cs typeface="Arial" panose="020B0604020202020204" pitchFamily="34" charset="0"/>
            </a:endParaRPr>
          </a:p>
          <a:p>
            <a:endParaRPr lang="sv-SE" b="1" dirty="0" smtClean="0">
              <a:latin typeface="Arial" panose="020B0604020202020204" pitchFamily="34" charset="0"/>
              <a:cs typeface="Arial" panose="020B0604020202020204" pitchFamily="34" charset="0"/>
            </a:endParaRPr>
          </a:p>
          <a:p>
            <a:endParaRPr lang="sv-SE" b="1" dirty="0">
              <a:latin typeface="Arial" panose="020B0604020202020204" pitchFamily="34" charset="0"/>
              <a:cs typeface="Arial" panose="020B0604020202020204" pitchFamily="34" charset="0"/>
            </a:endParaRPr>
          </a:p>
          <a:p>
            <a:r>
              <a:rPr lang="sv-SE" sz="1400" b="1" dirty="0" smtClean="0">
                <a:latin typeface="Arial" panose="020B0604020202020204" pitchFamily="34" charset="0"/>
                <a:cs typeface="Arial" panose="020B0604020202020204" pitchFamily="34" charset="0"/>
              </a:rPr>
              <a:t>Utbildning </a:t>
            </a:r>
            <a:r>
              <a:rPr lang="sv-SE" sz="1400" b="1" dirty="0">
                <a:latin typeface="Arial" panose="020B0604020202020204" pitchFamily="34" charset="0"/>
                <a:cs typeface="Arial" panose="020B0604020202020204" pitchFamily="34" charset="0"/>
              </a:rPr>
              <a:t>i </a:t>
            </a:r>
            <a:r>
              <a:rPr lang="sv-SE" sz="1400" b="1" dirty="0" err="1">
                <a:latin typeface="Arial" panose="020B0604020202020204" pitchFamily="34" charset="0"/>
                <a:cs typeface="Arial" panose="020B0604020202020204" pitchFamily="34" charset="0"/>
              </a:rPr>
              <a:t>E</a:t>
            </a:r>
            <a:r>
              <a:rPr lang="sv-SE" sz="1400" b="1" dirty="0" err="1" smtClean="0">
                <a:latin typeface="Arial" panose="020B0604020202020204" pitchFamily="34" charset="0"/>
                <a:cs typeface="Arial" panose="020B0604020202020204" pitchFamily="34" charset="0"/>
              </a:rPr>
              <a:t>nteral</a:t>
            </a:r>
            <a:r>
              <a:rPr lang="sv-SE" sz="1400" b="1" dirty="0" smtClean="0">
                <a:latin typeface="Arial" panose="020B0604020202020204" pitchFamily="34" charset="0"/>
                <a:cs typeface="Arial" panose="020B0604020202020204" pitchFamily="34" charset="0"/>
              </a:rPr>
              <a:t> Nutrition </a:t>
            </a:r>
            <a:r>
              <a:rPr lang="sv-SE" sz="1400" b="1" dirty="0">
                <a:latin typeface="Arial" panose="020B0604020202020204" pitchFamily="34" charset="0"/>
                <a:cs typeface="Arial" panose="020B0604020202020204" pitchFamily="34" charset="0"/>
              </a:rPr>
              <a:t>för omvårdnadspersonal i Helsingborgs stad</a:t>
            </a:r>
          </a:p>
          <a:p>
            <a:r>
              <a:rPr lang="sv-SE" sz="1400" b="1" dirty="0">
                <a:latin typeface="Arial" panose="020B0604020202020204" pitchFamily="34" charset="0"/>
                <a:cs typeface="Arial" panose="020B0604020202020204" pitchFamily="34" charset="0"/>
              </a:rPr>
              <a:t>Sammanställt av Delegeringshuset 2021</a:t>
            </a:r>
          </a:p>
          <a:p>
            <a:endParaRPr lang="sv-SE" sz="1400" b="1" dirty="0"/>
          </a:p>
          <a:p>
            <a:endParaRPr lang="sv-SE" dirty="0"/>
          </a:p>
        </p:txBody>
      </p:sp>
    </p:spTree>
    <p:extLst>
      <p:ext uri="{BB962C8B-B14F-4D97-AF65-F5344CB8AC3E}">
        <p14:creationId xmlns:p14="http://schemas.microsoft.com/office/powerpoint/2010/main" val="1218399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644056" y="274639"/>
            <a:ext cx="8364477" cy="1143000"/>
          </a:xfrm>
        </p:spPr>
        <p:txBody>
          <a:bodyPr/>
          <a:lstStyle/>
          <a:p>
            <a:r>
              <a:rPr lang="sv-SE" sz="7200" dirty="0" smtClean="0">
                <a:solidFill>
                  <a:srgbClr val="FFC000"/>
                </a:solidFill>
              </a:rPr>
              <a:t>Allmänt</a:t>
            </a:r>
            <a:endParaRPr lang="sv-SE" sz="7200" dirty="0">
              <a:solidFill>
                <a:srgbClr val="FFC000"/>
              </a:solidFill>
            </a:endParaRPr>
          </a:p>
        </p:txBody>
      </p:sp>
      <p:sp>
        <p:nvSpPr>
          <p:cNvPr id="5" name="Platshållare för innehåll 4"/>
          <p:cNvSpPr>
            <a:spLocks noGrp="1"/>
          </p:cNvSpPr>
          <p:nvPr>
            <p:ph idx="1"/>
          </p:nvPr>
        </p:nvSpPr>
        <p:spPr>
          <a:xfrm>
            <a:off x="644056" y="1556953"/>
            <a:ext cx="8364477" cy="4404232"/>
          </a:xfrm>
        </p:spPr>
        <p:txBody>
          <a:bodyPr/>
          <a:lstStyle/>
          <a:p>
            <a:pPr marL="285750" indent="-285750">
              <a:buFont typeface="Arial" panose="020B0604020202020204" pitchFamily="34" charset="0"/>
              <a:buChar char="•"/>
            </a:pPr>
            <a:r>
              <a:rPr lang="sv-SE" sz="1600" dirty="0" err="1" smtClean="0"/>
              <a:t>Enteral</a:t>
            </a:r>
            <a:r>
              <a:rPr lang="sv-SE" sz="1600" dirty="0" smtClean="0"/>
              <a:t> nutrition = näring tillförs med hjälp av en kateter/sond till mag-tarmkanalen.</a:t>
            </a:r>
          </a:p>
          <a:p>
            <a:pPr marL="285750" indent="-285750">
              <a:buFont typeface="Arial" panose="020B0604020202020204" pitchFamily="34" charset="0"/>
              <a:buChar char="•"/>
            </a:pPr>
            <a:endParaRPr lang="sv-SE" sz="1600" dirty="0" smtClean="0"/>
          </a:p>
          <a:p>
            <a:pPr marL="285750" indent="-285750">
              <a:buFont typeface="Arial" panose="020B0604020202020204" pitchFamily="34" charset="0"/>
              <a:buChar char="•"/>
            </a:pPr>
            <a:r>
              <a:rPr lang="sv-SE" sz="1600" dirty="0" smtClean="0"/>
              <a:t>Grunden för all kost och nutritionsbehandling är oralt intag. När den förmågan är nedsatt så att behovet av energi och näring inte kan tillgodoses oralt, kan vårdtagaren få hjälp på konstgjord väg</a:t>
            </a:r>
            <a:r>
              <a:rPr lang="sv-SE" sz="1600" dirty="0" smtClean="0"/>
              <a:t>.</a:t>
            </a:r>
          </a:p>
          <a:p>
            <a:pPr marL="285750" indent="-285750">
              <a:buFont typeface="Arial" panose="020B0604020202020204" pitchFamily="34" charset="0"/>
              <a:buChar char="•"/>
            </a:pPr>
            <a:r>
              <a:rPr lang="sv-SE" sz="1600" dirty="0" smtClean="0"/>
              <a:t> </a:t>
            </a:r>
            <a:endParaRPr lang="sv-SE" sz="1600" dirty="0" smtClean="0"/>
          </a:p>
          <a:p>
            <a:pPr marL="285750" indent="-285750">
              <a:buFont typeface="Arial" panose="020B0604020202020204" pitchFamily="34" charset="0"/>
              <a:buChar char="•"/>
            </a:pPr>
            <a:r>
              <a:rPr lang="sv-SE" sz="1600" dirty="0" smtClean="0"/>
              <a:t>Sondmaten kan ges i kombination med intag av mat oralt men även som den enda näringskällan.</a:t>
            </a:r>
          </a:p>
          <a:p>
            <a:endParaRPr lang="sv-SE" sz="1600" dirty="0"/>
          </a:p>
          <a:p>
            <a:endParaRPr lang="sv-SE" dirty="0" smtClean="0"/>
          </a:p>
          <a:p>
            <a:endParaRPr lang="sv-SE" dirty="0"/>
          </a:p>
          <a:p>
            <a:endParaRPr lang="sv-SE" sz="1200" dirty="0" smtClean="0">
              <a:latin typeface="Arial" panose="020B0604020202020204" pitchFamily="34" charset="0"/>
              <a:cs typeface="Arial" panose="020B0604020202020204" pitchFamily="34" charset="0"/>
            </a:endParaRPr>
          </a:p>
          <a:p>
            <a:endParaRPr lang="sv-SE" sz="1000" dirty="0" smtClean="0">
              <a:latin typeface="Arial" panose="020B0604020202020204" pitchFamily="34" charset="0"/>
              <a:cs typeface="Arial" panose="020B0604020202020204" pitchFamily="34" charset="0"/>
            </a:endParaRPr>
          </a:p>
          <a:p>
            <a:r>
              <a:rPr lang="sv-SE" sz="1000" dirty="0" smtClean="0">
                <a:latin typeface="Arial" panose="020B0604020202020204" pitchFamily="34" charset="0"/>
                <a:cs typeface="Arial" panose="020B0604020202020204" pitchFamily="34" charset="0"/>
              </a:rPr>
              <a:t>Dokumentägare</a:t>
            </a:r>
            <a:r>
              <a:rPr lang="sv-SE" sz="1000" dirty="0">
                <a:latin typeface="Arial" panose="020B0604020202020204" pitchFamily="34" charset="0"/>
                <a:cs typeface="Arial" panose="020B0604020202020204" pitchFamily="34" charset="0"/>
              </a:rPr>
              <a:t>: Delegeringshuset</a:t>
            </a:r>
          </a:p>
          <a:p>
            <a:pPr fontAlgn="ctr"/>
            <a:r>
              <a:rPr lang="sv-SE" sz="1000" dirty="0">
                <a:latin typeface="Arial" panose="020B0604020202020204" pitchFamily="34" charset="0"/>
                <a:cs typeface="Arial" panose="020B0604020202020204" pitchFamily="34" charset="0"/>
              </a:rPr>
              <a:t>Beslutad av: Medicinskt ansvarig sjuksköterska</a:t>
            </a:r>
          </a:p>
          <a:p>
            <a:pPr fontAlgn="ctr"/>
            <a:r>
              <a:rPr lang="sv-SE" sz="1000" dirty="0">
                <a:latin typeface="Arial" panose="020B0604020202020204" pitchFamily="34" charset="0"/>
                <a:cs typeface="Arial" panose="020B0604020202020204" pitchFamily="34" charset="0"/>
              </a:rPr>
              <a:t>Gäller från och med </a:t>
            </a:r>
            <a:r>
              <a:rPr lang="sv-SE" sz="1000" dirty="0" smtClean="0">
                <a:latin typeface="Arial" panose="020B0604020202020204" pitchFamily="34" charset="0"/>
                <a:cs typeface="Arial" panose="020B0604020202020204" pitchFamily="34" charset="0"/>
              </a:rPr>
              <a:t>2021-11-01</a:t>
            </a:r>
            <a:endParaRPr lang="sv-SE" sz="1000" dirty="0">
              <a:latin typeface="Arial" panose="020B0604020202020204" pitchFamily="34" charset="0"/>
              <a:cs typeface="Arial" panose="020B0604020202020204" pitchFamily="34" charset="0"/>
            </a:endParaRPr>
          </a:p>
          <a:p>
            <a:endParaRPr lang="sv-SE" dirty="0" smtClean="0"/>
          </a:p>
        </p:txBody>
      </p:sp>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5703" y="3715107"/>
            <a:ext cx="2949388" cy="2115670"/>
          </a:xfrm>
          <a:prstGeom prst="rect">
            <a:avLst/>
          </a:prstGeom>
        </p:spPr>
      </p:pic>
    </p:spTree>
    <p:extLst>
      <p:ext uri="{BB962C8B-B14F-4D97-AF65-F5344CB8AC3E}">
        <p14:creationId xmlns:p14="http://schemas.microsoft.com/office/powerpoint/2010/main" val="383258771"/>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67910" y="274639"/>
            <a:ext cx="8340623" cy="1143000"/>
          </a:xfrm>
        </p:spPr>
        <p:txBody>
          <a:bodyPr/>
          <a:lstStyle/>
          <a:p>
            <a:r>
              <a:rPr lang="sv-SE" sz="7200" dirty="0">
                <a:solidFill>
                  <a:srgbClr val="FFC000"/>
                </a:solidFill>
              </a:rPr>
              <a:t>Allmänt</a:t>
            </a:r>
          </a:p>
        </p:txBody>
      </p:sp>
      <p:sp>
        <p:nvSpPr>
          <p:cNvPr id="3" name="Platshållare för innehåll 2"/>
          <p:cNvSpPr>
            <a:spLocks noGrp="1"/>
          </p:cNvSpPr>
          <p:nvPr>
            <p:ph idx="1"/>
          </p:nvPr>
        </p:nvSpPr>
        <p:spPr>
          <a:xfrm>
            <a:off x="667910" y="1600202"/>
            <a:ext cx="8340623" cy="4384676"/>
          </a:xfrm>
        </p:spPr>
        <p:txBody>
          <a:bodyPr/>
          <a:lstStyle/>
          <a:p>
            <a:pPr marL="285750" indent="-285750">
              <a:buFont typeface="Arial" panose="020B0604020202020204" pitchFamily="34" charset="0"/>
              <a:buChar char="•"/>
            </a:pPr>
            <a:r>
              <a:rPr lang="sv-SE" sz="1600" dirty="0" smtClean="0"/>
              <a:t>En viktig förutsättning för näringstillförsel </a:t>
            </a:r>
            <a:r>
              <a:rPr lang="sv-SE" sz="1600" dirty="0" smtClean="0"/>
              <a:t>via </a:t>
            </a:r>
            <a:r>
              <a:rPr lang="sv-SE" sz="1600" dirty="0" err="1" smtClean="0"/>
              <a:t>enteral</a:t>
            </a:r>
            <a:r>
              <a:rPr lang="sv-SE" sz="1600" dirty="0" smtClean="0"/>
              <a:t> nutrition är </a:t>
            </a:r>
            <a:r>
              <a:rPr lang="sv-SE" sz="1600" dirty="0" smtClean="0"/>
              <a:t>en fungerande magtarmkanal. Denna funktion kan förändras under tiden, varför det är viktigt med uppföljning, utvärdering samt dokumentation. </a:t>
            </a:r>
            <a:endParaRPr lang="sv-SE" sz="1600" dirty="0" smtClean="0"/>
          </a:p>
          <a:p>
            <a:endParaRPr lang="sv-SE" sz="1600" dirty="0"/>
          </a:p>
          <a:p>
            <a:pPr marL="285750" indent="-285750">
              <a:buFont typeface="Arial" panose="020B0604020202020204" pitchFamily="34" charset="0"/>
              <a:buChar char="•"/>
            </a:pPr>
            <a:r>
              <a:rPr lang="sv-SE" sz="1600" dirty="0" smtClean="0"/>
              <a:t>Det </a:t>
            </a:r>
            <a:r>
              <a:rPr lang="sv-SE" sz="1600" dirty="0"/>
              <a:t>är viktigt att som vårdpersonal uppmärksamma patientens totala situation, eftersom den helt eller delvis bristande möjligheten att äta vanlig mat kan försämra livskvaliteten och möjligheten att tillgodose behovet av energi och </a:t>
            </a:r>
            <a:r>
              <a:rPr lang="sv-SE" sz="1600" dirty="0" smtClean="0"/>
              <a:t>näringsämnen.</a:t>
            </a:r>
          </a:p>
          <a:p>
            <a:pPr marL="342900" indent="-342900">
              <a:buFont typeface="Arial" panose="020B0604020202020204" pitchFamily="34" charset="0"/>
              <a:buChar char="•"/>
            </a:pPr>
            <a:endParaRPr lang="sv-SE" dirty="0"/>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8317" y="3557258"/>
            <a:ext cx="2626658" cy="2377796"/>
          </a:xfrm>
          <a:prstGeom prst="rect">
            <a:avLst/>
          </a:prstGeom>
        </p:spPr>
      </p:pic>
    </p:spTree>
    <p:extLst>
      <p:ext uri="{BB962C8B-B14F-4D97-AF65-F5344CB8AC3E}">
        <p14:creationId xmlns:p14="http://schemas.microsoft.com/office/powerpoint/2010/main" val="17158669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67265" y="369705"/>
            <a:ext cx="8260585" cy="1143000"/>
          </a:xfrm>
        </p:spPr>
        <p:txBody>
          <a:bodyPr/>
          <a:lstStyle/>
          <a:p>
            <a:r>
              <a:rPr lang="sv-SE" sz="7200" dirty="0" smtClean="0">
                <a:solidFill>
                  <a:srgbClr val="FFC000"/>
                </a:solidFill>
              </a:rPr>
              <a:t>Vårdkedja </a:t>
            </a:r>
            <a:endParaRPr lang="sv-SE" sz="7200" dirty="0">
              <a:solidFill>
                <a:srgbClr val="FFC000"/>
              </a:solidFill>
            </a:endParaRPr>
          </a:p>
        </p:txBody>
      </p:sp>
      <p:sp>
        <p:nvSpPr>
          <p:cNvPr id="3" name="Platshållare för innehåll 2"/>
          <p:cNvSpPr>
            <a:spLocks noGrp="1"/>
          </p:cNvSpPr>
          <p:nvPr>
            <p:ph idx="1"/>
          </p:nvPr>
        </p:nvSpPr>
        <p:spPr>
          <a:xfrm>
            <a:off x="667266" y="1600202"/>
            <a:ext cx="8341268" cy="4202113"/>
          </a:xfrm>
        </p:spPr>
        <p:txBody>
          <a:bodyPr/>
          <a:lstStyle/>
          <a:p>
            <a:pPr marL="285750" indent="-285750">
              <a:buFont typeface="Arial" panose="020B0604020202020204" pitchFamily="34" charset="0"/>
              <a:buChar char="•"/>
            </a:pPr>
            <a:r>
              <a:rPr lang="sv-SE" sz="1600" dirty="0" smtClean="0"/>
              <a:t>Läkaren ordinerar sondinläggning.</a:t>
            </a:r>
          </a:p>
          <a:p>
            <a:pPr marL="285750" indent="-285750">
              <a:buFont typeface="Arial" panose="020B0604020202020204" pitchFamily="34" charset="0"/>
              <a:buChar char="•"/>
            </a:pPr>
            <a:r>
              <a:rPr lang="sv-SE" sz="1600" dirty="0" smtClean="0"/>
              <a:t>Dietisten, läkare ordinerar mängd och typ av sondnäring</a:t>
            </a:r>
            <a:r>
              <a:rPr lang="sv-SE" sz="1600" dirty="0"/>
              <a:t> </a:t>
            </a:r>
            <a:r>
              <a:rPr lang="sv-SE" sz="1600" dirty="0" smtClean="0"/>
              <a:t>och arbetar nära sjuksköterskan i kommunen.</a:t>
            </a:r>
          </a:p>
          <a:p>
            <a:pPr marL="285750" indent="-285750">
              <a:buFont typeface="Arial" panose="020B0604020202020204" pitchFamily="34" charset="0"/>
              <a:buChar char="•"/>
            </a:pPr>
            <a:r>
              <a:rPr lang="sv-SE" sz="1600" dirty="0" smtClean="0"/>
              <a:t>Sjuksköterskan ansvarar för genomförande och omvårdnad vid sondmatningen. </a:t>
            </a:r>
          </a:p>
          <a:p>
            <a:pPr marL="285750" indent="-285750">
              <a:buFont typeface="Arial" panose="020B0604020202020204" pitchFamily="34" charset="0"/>
              <a:buChar char="•"/>
            </a:pPr>
            <a:r>
              <a:rPr lang="sv-SE" sz="1600" dirty="0" smtClean="0"/>
              <a:t>Omvårdnadspersonal kan delegeras att sondmata. </a:t>
            </a:r>
          </a:p>
          <a:p>
            <a:pPr marL="285750" indent="-285750">
              <a:buFont typeface="Arial" panose="020B0604020202020204" pitchFamily="34" charset="0"/>
              <a:buChar char="•"/>
            </a:pPr>
            <a:r>
              <a:rPr lang="sv-SE" sz="1600" dirty="0" smtClean="0"/>
              <a:t>Egenvård ska bedömas av ansvarig läkare.</a:t>
            </a:r>
          </a:p>
          <a:p>
            <a:pPr marL="285750" indent="-285750">
              <a:buFont typeface="Arial" panose="020B0604020202020204" pitchFamily="34" charset="0"/>
              <a:buChar char="•"/>
            </a:pPr>
            <a:r>
              <a:rPr lang="sv-SE" sz="1600" dirty="0" smtClean="0"/>
              <a:t>Sond räknas som en medicinsk produkt och för att </a:t>
            </a:r>
            <a:r>
              <a:rPr lang="sv-SE" sz="1600" dirty="0" smtClean="0"/>
              <a:t>hantera en </a:t>
            </a:r>
            <a:r>
              <a:rPr lang="sv-SE" sz="1600" dirty="0" smtClean="0"/>
              <a:t>sond finns det särskilda krav på kompetens hos personal. Däremot inga särskilda regler för vem som får mata med sond i övrigt.</a:t>
            </a:r>
            <a:endParaRPr lang="sv-SE" sz="1600" dirty="0"/>
          </a:p>
        </p:txBody>
      </p:sp>
      <p:pic>
        <p:nvPicPr>
          <p:cNvPr id="1030" name="Picture 6" descr="Barn, Serien, Dagis, Figur, Männis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7010" y="4114800"/>
            <a:ext cx="6135756" cy="1540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534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73444" y="382215"/>
            <a:ext cx="8076110" cy="1143000"/>
          </a:xfrm>
        </p:spPr>
        <p:txBody>
          <a:bodyPr/>
          <a:lstStyle/>
          <a:p>
            <a:r>
              <a:rPr lang="sv-SE" sz="6600" dirty="0" err="1" smtClean="0">
                <a:solidFill>
                  <a:srgbClr val="FFC000"/>
                </a:solidFill>
              </a:rPr>
              <a:t>Nasogastrisk</a:t>
            </a:r>
            <a:r>
              <a:rPr lang="sv-SE" sz="6600" dirty="0" smtClean="0">
                <a:solidFill>
                  <a:srgbClr val="FFC000"/>
                </a:solidFill>
              </a:rPr>
              <a:t> sond</a:t>
            </a:r>
            <a:endParaRPr lang="sv-SE" sz="6600" dirty="0">
              <a:solidFill>
                <a:srgbClr val="FFC000"/>
              </a:solidFill>
            </a:endParaRPr>
          </a:p>
        </p:txBody>
      </p:sp>
      <p:sp>
        <p:nvSpPr>
          <p:cNvPr id="3" name="Platshållare för innehåll 2"/>
          <p:cNvSpPr>
            <a:spLocks noGrp="1"/>
          </p:cNvSpPr>
          <p:nvPr>
            <p:ph idx="1"/>
          </p:nvPr>
        </p:nvSpPr>
        <p:spPr>
          <a:xfrm>
            <a:off x="673444" y="1707778"/>
            <a:ext cx="8335089" cy="4202112"/>
          </a:xfrm>
        </p:spPr>
        <p:txBody>
          <a:bodyPr/>
          <a:lstStyle/>
          <a:p>
            <a:pPr marL="285750" indent="-285750">
              <a:buFont typeface="Arial" panose="020B0604020202020204" pitchFamily="34" charset="0"/>
              <a:buChar char="•"/>
            </a:pPr>
            <a:r>
              <a:rPr lang="sv-SE" sz="1600" dirty="0" err="1" smtClean="0"/>
              <a:t>Nasogastrisk</a:t>
            </a:r>
            <a:r>
              <a:rPr lang="sv-SE" sz="1600" dirty="0" smtClean="0"/>
              <a:t> sond (NG-sond) går via näsan till magsäcken.</a:t>
            </a:r>
            <a:endParaRPr lang="sv-SE" sz="1600" dirty="0"/>
          </a:p>
          <a:p>
            <a:pPr marL="285750" indent="-285750">
              <a:buFont typeface="Arial" panose="020B0604020202020204" pitchFamily="34" charset="0"/>
              <a:buChar char="•"/>
            </a:pPr>
            <a:r>
              <a:rPr lang="sv-SE" sz="1600" dirty="0" smtClean="0"/>
              <a:t>NG-sond är första hands alternativ när </a:t>
            </a:r>
            <a:r>
              <a:rPr lang="sv-SE" sz="1600" dirty="0" err="1" smtClean="0"/>
              <a:t>enteral</a:t>
            </a:r>
            <a:r>
              <a:rPr lang="sv-SE" sz="1600" dirty="0" smtClean="0"/>
              <a:t> nutrition ska tillföras.</a:t>
            </a:r>
          </a:p>
          <a:p>
            <a:pPr marL="285750" indent="-285750">
              <a:buFont typeface="Arial" panose="020B0604020202020204" pitchFamily="34" charset="0"/>
              <a:buChar char="•"/>
            </a:pPr>
            <a:r>
              <a:rPr lang="sv-SE" sz="1600" dirty="0" smtClean="0"/>
              <a:t>Begränsad behandlingstid. </a:t>
            </a:r>
          </a:p>
          <a:p>
            <a:pPr marL="285750" indent="-285750">
              <a:buFont typeface="Arial" panose="020B0604020202020204" pitchFamily="34" charset="0"/>
              <a:buChar char="•"/>
            </a:pPr>
            <a:r>
              <a:rPr lang="sv-SE" sz="1600" dirty="0" smtClean="0"/>
              <a:t>Viktigt med basala hygienrutiner vid hantering av NG-sond.</a:t>
            </a:r>
          </a:p>
          <a:p>
            <a:pPr marL="285750" indent="-285750">
              <a:buFont typeface="Arial" panose="020B0604020202020204" pitchFamily="34" charset="0"/>
              <a:buChar char="•"/>
            </a:pPr>
            <a:r>
              <a:rPr lang="sv-SE" sz="1600" dirty="0" smtClean="0"/>
              <a:t>Inspektera näsan varje dag, även kind och öra då NG-sonden kan </a:t>
            </a:r>
            <a:r>
              <a:rPr lang="sv-SE" sz="1600" dirty="0"/>
              <a:t>ge </a:t>
            </a:r>
            <a:r>
              <a:rPr lang="sv-SE" sz="1600" dirty="0" smtClean="0"/>
              <a:t>tryck.</a:t>
            </a:r>
          </a:p>
          <a:p>
            <a:pPr marL="285750" indent="-285750">
              <a:buFont typeface="Arial" panose="020B0604020202020204" pitchFamily="34" charset="0"/>
              <a:buChar char="•"/>
            </a:pPr>
            <a:r>
              <a:rPr lang="sv-SE" sz="1600" dirty="0" smtClean="0"/>
              <a:t>Undvik </a:t>
            </a:r>
            <a:r>
              <a:rPr lang="sv-SE" sz="1600" dirty="0"/>
              <a:t>tryckskador genom att ändra </a:t>
            </a:r>
            <a:r>
              <a:rPr lang="sv-SE" sz="1600" dirty="0" smtClean="0"/>
              <a:t>NG-sondens fixeringsläge. </a:t>
            </a:r>
          </a:p>
          <a:p>
            <a:pPr marL="285750" indent="-285750">
              <a:buFont typeface="Arial" panose="020B0604020202020204" pitchFamily="34" charset="0"/>
              <a:buChar char="•"/>
            </a:pPr>
            <a:r>
              <a:rPr lang="sv-SE" sz="1600" dirty="0" smtClean="0"/>
              <a:t>Torka försiktigt ur näsan med fuktig kompress när det behövs.</a:t>
            </a:r>
          </a:p>
          <a:p>
            <a:pPr marL="285750" indent="-285750">
              <a:buFont typeface="Arial" panose="020B0604020202020204" pitchFamily="34" charset="0"/>
              <a:buChar char="•"/>
            </a:pPr>
            <a:r>
              <a:rPr lang="sv-SE" sz="1600" dirty="0" smtClean="0"/>
              <a:t>Var observant på eventuella sår.</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0270" y="3896141"/>
            <a:ext cx="1748481" cy="1936376"/>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110" y="4057304"/>
            <a:ext cx="1800225" cy="1775213"/>
          </a:xfrm>
          <a:prstGeom prst="rect">
            <a:avLst/>
          </a:prstGeom>
        </p:spPr>
      </p:pic>
    </p:spTree>
    <p:extLst>
      <p:ext uri="{BB962C8B-B14F-4D97-AF65-F5344CB8AC3E}">
        <p14:creationId xmlns:p14="http://schemas.microsoft.com/office/powerpoint/2010/main" val="2679868895"/>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72476" y="274639"/>
            <a:ext cx="8248593" cy="1143000"/>
          </a:xfrm>
        </p:spPr>
        <p:txBody>
          <a:bodyPr/>
          <a:lstStyle/>
          <a:p>
            <a:r>
              <a:rPr lang="sv-SE" sz="6000" dirty="0" err="1" smtClean="0">
                <a:solidFill>
                  <a:srgbClr val="FFC000"/>
                </a:solidFill>
              </a:rPr>
              <a:t>Gastrostomi</a:t>
            </a:r>
            <a:r>
              <a:rPr lang="sv-SE" sz="6000" dirty="0" smtClean="0">
                <a:solidFill>
                  <a:srgbClr val="FFC000"/>
                </a:solidFill>
              </a:rPr>
              <a:t> (PEG)</a:t>
            </a:r>
            <a:endParaRPr lang="sv-SE" sz="6000" dirty="0">
              <a:solidFill>
                <a:srgbClr val="FFC000"/>
              </a:solidFill>
            </a:endParaRPr>
          </a:p>
        </p:txBody>
      </p:sp>
      <p:sp>
        <p:nvSpPr>
          <p:cNvPr id="3" name="Platshållare för innehåll 2"/>
          <p:cNvSpPr>
            <a:spLocks noGrp="1"/>
          </p:cNvSpPr>
          <p:nvPr>
            <p:ph idx="1"/>
          </p:nvPr>
        </p:nvSpPr>
        <p:spPr>
          <a:xfrm>
            <a:off x="672476" y="1622612"/>
            <a:ext cx="8336058" cy="4179703"/>
          </a:xfrm>
        </p:spPr>
        <p:txBody>
          <a:bodyPr/>
          <a:lstStyle/>
          <a:p>
            <a:pPr marL="342900" indent="-342900">
              <a:buFont typeface="Arial" panose="020B0604020202020204" pitchFamily="34" charset="0"/>
              <a:buChar char="•"/>
            </a:pPr>
            <a:r>
              <a:rPr lang="sv-SE" b="1" dirty="0" smtClean="0"/>
              <a:t>PEG =</a:t>
            </a:r>
            <a:r>
              <a:rPr lang="sv-SE" dirty="0" smtClean="0"/>
              <a:t> </a:t>
            </a:r>
            <a:r>
              <a:rPr lang="sv-SE" dirty="0" smtClean="0"/>
              <a:t>Perkutan </a:t>
            </a:r>
            <a:r>
              <a:rPr lang="sv-SE" dirty="0" smtClean="0"/>
              <a:t>endoskopisk </a:t>
            </a:r>
            <a:r>
              <a:rPr lang="sv-SE" dirty="0" err="1" smtClean="0"/>
              <a:t>gastrostomi</a:t>
            </a:r>
            <a:r>
              <a:rPr lang="sv-SE" dirty="0" smtClean="0"/>
              <a:t>.</a:t>
            </a:r>
          </a:p>
          <a:p>
            <a:pPr marL="342900" indent="-342900">
              <a:buFont typeface="Arial" panose="020B0604020202020204" pitchFamily="34" charset="0"/>
              <a:buChar char="•"/>
            </a:pPr>
            <a:endParaRPr lang="sv-SE" dirty="0" smtClean="0"/>
          </a:p>
          <a:p>
            <a:pPr marL="342900" indent="-342900">
              <a:buFont typeface="Arial" panose="020B0604020202020204" pitchFamily="34" charset="0"/>
              <a:buChar char="•"/>
            </a:pPr>
            <a:r>
              <a:rPr lang="sv-SE" dirty="0" smtClean="0"/>
              <a:t>PEG är en förbindelse genom bukväggen till magsäcken. PEG hålls på plats av en stopplatta på in- och utsidan av buken.</a:t>
            </a:r>
          </a:p>
          <a:p>
            <a:pPr marL="342900" indent="-342900">
              <a:buFont typeface="Arial" panose="020B0604020202020204" pitchFamily="34" charset="0"/>
              <a:buChar char="•"/>
            </a:pPr>
            <a:r>
              <a:rPr lang="sv-SE" dirty="0" smtClean="0"/>
              <a:t>Med en PEG kan vårdtagaren duscha och bada.</a:t>
            </a:r>
            <a:endParaRPr lang="sv-SE" dirty="0"/>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0667" y="3837505"/>
            <a:ext cx="2619375" cy="1743075"/>
          </a:xfrm>
          <a:prstGeom prst="rect">
            <a:avLst/>
          </a:prstGeom>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0767" y="3712463"/>
            <a:ext cx="2181225" cy="1954604"/>
          </a:xfrm>
          <a:prstGeom prst="rect">
            <a:avLst/>
          </a:prstGeom>
        </p:spPr>
      </p:pic>
    </p:spTree>
    <p:extLst>
      <p:ext uri="{BB962C8B-B14F-4D97-AF65-F5344CB8AC3E}">
        <p14:creationId xmlns:p14="http://schemas.microsoft.com/office/powerpoint/2010/main" val="2408877962"/>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59959" y="274639"/>
            <a:ext cx="8348576" cy="1143000"/>
          </a:xfrm>
        </p:spPr>
        <p:txBody>
          <a:bodyPr/>
          <a:lstStyle/>
          <a:p>
            <a:r>
              <a:rPr lang="sv-SE" sz="3200" dirty="0" err="1" smtClean="0">
                <a:solidFill>
                  <a:srgbClr val="FFC000"/>
                </a:solidFill>
              </a:rPr>
              <a:t>Gastrostomiport</a:t>
            </a:r>
            <a:r>
              <a:rPr lang="sv-SE" sz="3200" dirty="0" smtClean="0">
                <a:solidFill>
                  <a:srgbClr val="FFC000"/>
                </a:solidFill>
              </a:rPr>
              <a:t>/</a:t>
            </a:r>
            <a:r>
              <a:rPr lang="sv-SE" sz="3200" dirty="0" err="1" smtClean="0">
                <a:solidFill>
                  <a:srgbClr val="FFC000"/>
                </a:solidFill>
              </a:rPr>
              <a:t>gastrostomiknapp</a:t>
            </a:r>
            <a:endParaRPr lang="sv-SE" sz="3200" dirty="0">
              <a:solidFill>
                <a:srgbClr val="FFC000"/>
              </a:solidFill>
            </a:endParaRPr>
          </a:p>
        </p:txBody>
      </p:sp>
      <p:sp>
        <p:nvSpPr>
          <p:cNvPr id="3" name="Platshållare för innehåll 2"/>
          <p:cNvSpPr>
            <a:spLocks noGrp="1"/>
          </p:cNvSpPr>
          <p:nvPr>
            <p:ph idx="1"/>
          </p:nvPr>
        </p:nvSpPr>
        <p:spPr>
          <a:xfrm>
            <a:off x="659959" y="1671919"/>
            <a:ext cx="8198169" cy="4202113"/>
          </a:xfrm>
        </p:spPr>
        <p:txBody>
          <a:bodyPr/>
          <a:lstStyle/>
          <a:p>
            <a:pPr marL="342900" indent="-342900">
              <a:buFont typeface="Arial" panose="020B0604020202020204" pitchFamily="34" charset="0"/>
              <a:buChar char="•"/>
            </a:pPr>
            <a:r>
              <a:rPr lang="sv-SE" dirty="0" err="1"/>
              <a:t>G</a:t>
            </a:r>
            <a:r>
              <a:rPr lang="sv-SE" dirty="0" err="1" smtClean="0"/>
              <a:t>astrostomiport</a:t>
            </a:r>
            <a:r>
              <a:rPr lang="sv-SE" dirty="0" smtClean="0"/>
              <a:t> eller </a:t>
            </a:r>
            <a:r>
              <a:rPr lang="sv-SE" dirty="0" err="1" smtClean="0"/>
              <a:t>gastrostomiknapp</a:t>
            </a:r>
            <a:r>
              <a:rPr lang="sv-SE" dirty="0"/>
              <a:t> </a:t>
            </a:r>
            <a:r>
              <a:rPr lang="sv-SE" dirty="0" smtClean="0"/>
              <a:t>ersätter PEG när </a:t>
            </a:r>
            <a:r>
              <a:rPr lang="sv-SE" dirty="0" err="1" smtClean="0"/>
              <a:t>stomat</a:t>
            </a:r>
            <a:r>
              <a:rPr lang="sv-SE" dirty="0" smtClean="0"/>
              <a:t> är läkt och långtidsbehandling planeras.</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r>
              <a:rPr lang="sv-SE" dirty="0" smtClean="0"/>
              <a:t>En vattenfylld ballong håller knappen på plats på insidan av magsäcken och en platta på utsidan gör så att slangen inte åker in i magen.</a:t>
            </a:r>
          </a:p>
          <a:p>
            <a:endParaRPr lang="sv-SE" dirty="0"/>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8993" y="4106396"/>
            <a:ext cx="3505200" cy="1304925"/>
          </a:xfrm>
          <a:prstGeom prst="rect">
            <a:avLst/>
          </a:prstGeom>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9446" y="3658161"/>
            <a:ext cx="2333625" cy="1962150"/>
          </a:xfrm>
          <a:prstGeom prst="rect">
            <a:avLst/>
          </a:prstGeom>
        </p:spPr>
      </p:pic>
    </p:spTree>
    <p:extLst>
      <p:ext uri="{BB962C8B-B14F-4D97-AF65-F5344CB8AC3E}">
        <p14:creationId xmlns:p14="http://schemas.microsoft.com/office/powerpoint/2010/main" val="975085938"/>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Första sida med färga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6B67E41834F6E429B965A9325D50DCD" ma:contentTypeVersion="0" ma:contentTypeDescription="Skapa ett nytt dokument." ma:contentTypeScope="" ma:versionID="62027f783a8652ad5b97d8c35e363059">
  <xsd:schema xmlns:xsd="http://www.w3.org/2001/XMLSchema" xmlns:p="http://schemas.microsoft.com/office/2006/metadata/properties" targetNamespace="http://schemas.microsoft.com/office/2006/metadata/properties" ma:root="true" ma:fieldsID="0972d9b87414d3d716947ba00104245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43D9C8-5D56-4805-A4D8-EC81F81AB6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9D8809CD-79EC-41EE-BAEE-A279EA17A25C}">
  <ds:schemaRefs>
    <ds:schemaRef ds:uri="http://purl.org/dc/dcmitype/"/>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5711E73-CE5E-49DB-A204-7D6BB8B0CF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Mall Hbg Ny</Template>
  <TotalTime>1157</TotalTime>
  <Words>401</Words>
  <Application>Microsoft Office PowerPoint</Application>
  <PresentationFormat>Bildspel på skärmen (4:3)</PresentationFormat>
  <Paragraphs>52</Paragraphs>
  <Slides>7</Slides>
  <Notes>0</Notes>
  <HiddenSlides>0</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7</vt:i4>
      </vt:variant>
    </vt:vector>
  </HeadingPairs>
  <TitlesOfParts>
    <vt:vector size="12" baseType="lpstr">
      <vt:lpstr>Arial</vt:lpstr>
      <vt:lpstr>Calibri</vt:lpstr>
      <vt:lpstr>HelveticaNeueLT Std</vt:lpstr>
      <vt:lpstr>Första sida med färgad bakgrund</vt:lpstr>
      <vt:lpstr>Följande sidor</vt:lpstr>
      <vt:lpstr>Enteral Nutrition kapitel 1</vt:lpstr>
      <vt:lpstr>Allmänt</vt:lpstr>
      <vt:lpstr>Allmänt</vt:lpstr>
      <vt:lpstr>Vårdkedja </vt:lpstr>
      <vt:lpstr>Nasogastrisk sond</vt:lpstr>
      <vt:lpstr>Gastrostomi (PEG)</vt:lpstr>
      <vt:lpstr>Gastrostomiport/gastrostomiknapp</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Westerlund Anna - SLF</dc:creator>
  <cp:lastModifiedBy>Gylling Susanne - VOF</cp:lastModifiedBy>
  <cp:revision>97</cp:revision>
  <cp:lastPrinted>2021-09-14T16:54:31Z</cp:lastPrinted>
  <dcterms:created xsi:type="dcterms:W3CDTF">2015-11-05T09:31:38Z</dcterms:created>
  <dcterms:modified xsi:type="dcterms:W3CDTF">2021-10-03T17:50:37Z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0x01010066B67E41834F6E429B965A9325D50DCD</vt:lpwstr>
  </property>
</Properties>
</file>