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  <p:sldMasterId id="2147483660" r:id="rId5"/>
  </p:sldMasterIdLst>
  <p:notesMasterIdLst>
    <p:notesMasterId r:id="rId10"/>
  </p:notesMasterIdLst>
  <p:handoutMasterIdLst>
    <p:handoutMasterId r:id="rId11"/>
  </p:handoutMasterIdLst>
  <p:sldIdLst>
    <p:sldId id="261" r:id="rId6"/>
    <p:sldId id="266" r:id="rId7"/>
    <p:sldId id="267" r:id="rId8"/>
    <p:sldId id="27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94646" autoAdjust="0"/>
  </p:normalViewPr>
  <p:slideViewPr>
    <p:cSldViewPr snapToGrid="0" snapToObjects="1">
      <p:cViewPr varScale="1">
        <p:scale>
          <a:sx n="109" d="100"/>
          <a:sy n="109" d="100"/>
        </p:scale>
        <p:origin x="1428" y="96"/>
      </p:cViewPr>
      <p:guideLst>
        <p:guide orient="horz" pos="40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10/3/2021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10/3/2021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2021-10-03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1"/>
          <p:cNvSpPr>
            <a:spLocks noGrp="1"/>
          </p:cNvSpPr>
          <p:nvPr>
            <p:ph type="ctrTitle"/>
          </p:nvPr>
        </p:nvSpPr>
        <p:spPr>
          <a:xfrm>
            <a:off x="679622" y="1254212"/>
            <a:ext cx="7702377" cy="1172465"/>
          </a:xfrm>
        </p:spPr>
        <p:txBody>
          <a:bodyPr>
            <a:normAutofit/>
          </a:bodyPr>
          <a:lstStyle/>
          <a:p>
            <a:r>
              <a:rPr lang="sv-SE" sz="4400" dirty="0" err="1" smtClean="0"/>
              <a:t>Enteral</a:t>
            </a:r>
            <a:r>
              <a:rPr lang="sv-SE" sz="4400" dirty="0" smtClean="0"/>
              <a:t> </a:t>
            </a:r>
            <a:r>
              <a:rPr lang="sv-SE" sz="4400" dirty="0"/>
              <a:t>N</a:t>
            </a:r>
            <a:r>
              <a:rPr lang="sv-SE" sz="4400" dirty="0" smtClean="0"/>
              <a:t>utrition kapitel 2</a:t>
            </a:r>
            <a:endParaRPr lang="sv-SE" sz="4400" dirty="0"/>
          </a:p>
        </p:txBody>
      </p:sp>
      <p:sp>
        <p:nvSpPr>
          <p:cNvPr id="13" name="Underrubrik 12"/>
          <p:cNvSpPr>
            <a:spLocks noGrp="1"/>
          </p:cNvSpPr>
          <p:nvPr>
            <p:ph type="subTitle" idx="1"/>
          </p:nvPr>
        </p:nvSpPr>
        <p:spPr>
          <a:xfrm>
            <a:off x="790833" y="2817340"/>
            <a:ext cx="7329184" cy="2946966"/>
          </a:xfrm>
        </p:spPr>
        <p:txBody>
          <a:bodyPr>
            <a:normAutofit/>
          </a:bodyPr>
          <a:lstStyle/>
          <a:p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Utbildning 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sv-S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enteral</a:t>
            </a:r>
            <a:r>
              <a:rPr lang="sv-S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Nutrition 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för omvårdnadspersonal i Helsingborgs stad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Sammanställt av Delegeringshuset 2021</a:t>
            </a:r>
          </a:p>
          <a:p>
            <a:endParaRPr lang="sv-SE" sz="1400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5861" y="274639"/>
            <a:ext cx="8332673" cy="1143000"/>
          </a:xfrm>
        </p:spPr>
        <p:txBody>
          <a:bodyPr/>
          <a:lstStyle/>
          <a:p>
            <a:r>
              <a:rPr lang="sv-SE" sz="6600" dirty="0" smtClean="0">
                <a:solidFill>
                  <a:srgbClr val="FFC000"/>
                </a:solidFill>
              </a:rPr>
              <a:t>Skötselråd </a:t>
            </a:r>
            <a:endParaRPr lang="sv-SE" sz="6600" dirty="0">
              <a:solidFill>
                <a:srgbClr val="FFC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75861" y="1532965"/>
            <a:ext cx="8332672" cy="43930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Viktigt med basala hygienrutiner.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Inspektera PEG/</a:t>
            </a:r>
            <a:r>
              <a:rPr lang="sv-SE" sz="1600" dirty="0" err="1" smtClean="0"/>
              <a:t>gastrostomiknapp</a:t>
            </a:r>
            <a:r>
              <a:rPr lang="sv-SE" sz="1600" dirty="0" smtClean="0"/>
              <a:t> dagligen.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Rengör dagligen huden runt PEG/</a:t>
            </a:r>
            <a:r>
              <a:rPr lang="sv-SE" sz="1600" dirty="0" err="1" smtClean="0"/>
              <a:t>gastrostomiknappen</a:t>
            </a:r>
            <a:r>
              <a:rPr lang="sv-SE" sz="1600" dirty="0" smtClean="0"/>
              <a:t> med tvål och vatten och torka torrt.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endParaRPr lang="sv-SE" sz="1600" dirty="0" smtClean="0"/>
          </a:p>
          <a:p>
            <a:endParaRPr lang="sv-SE" sz="1600" dirty="0"/>
          </a:p>
          <a:p>
            <a:endParaRPr lang="sv-SE" sz="1600" dirty="0"/>
          </a:p>
          <a:p>
            <a:endParaRPr lang="sv-SE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Dokumentägare</a:t>
            </a:r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: Delegeringshuset</a:t>
            </a:r>
          </a:p>
          <a:p>
            <a:pPr fontAlgn="ctr"/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Beslutad av: Medicinskt ansvarig sjuksköterska</a:t>
            </a:r>
          </a:p>
          <a:p>
            <a:pPr fontAlgn="ctr"/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Gäller från och med </a:t>
            </a:r>
            <a:r>
              <a:rPr lang="sv-S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2021-11-01</a:t>
            </a:r>
            <a:endParaRPr lang="sv-SE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600" dirty="0" smtClean="0"/>
          </a:p>
          <a:p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734" y="3396248"/>
            <a:ext cx="353377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6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7910" y="274639"/>
            <a:ext cx="8340623" cy="1143000"/>
          </a:xfrm>
        </p:spPr>
        <p:txBody>
          <a:bodyPr/>
          <a:lstStyle/>
          <a:p>
            <a:r>
              <a:rPr lang="sv-SE" sz="7200" dirty="0">
                <a:solidFill>
                  <a:srgbClr val="FFC000"/>
                </a:solidFill>
              </a:rPr>
              <a:t>S</a:t>
            </a:r>
            <a:r>
              <a:rPr lang="sv-SE" sz="7200" dirty="0" smtClean="0">
                <a:solidFill>
                  <a:srgbClr val="FFC000"/>
                </a:solidFill>
              </a:rPr>
              <a:t>kötselråd</a:t>
            </a:r>
            <a:endParaRPr lang="sv-SE" sz="7200" dirty="0">
              <a:solidFill>
                <a:srgbClr val="FFC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67910" y="1600202"/>
            <a:ext cx="8068061" cy="420211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Vrid </a:t>
            </a:r>
            <a:r>
              <a:rPr lang="sv-SE" sz="1600" dirty="0" smtClean="0"/>
              <a:t>PEG/</a:t>
            </a:r>
            <a:r>
              <a:rPr lang="sv-SE" sz="1600" dirty="0" err="1" smtClean="0"/>
              <a:t>gastrostomiknappen</a:t>
            </a:r>
            <a:r>
              <a:rPr lang="sv-SE" sz="1600" dirty="0" smtClean="0"/>
              <a:t> </a:t>
            </a:r>
            <a:r>
              <a:rPr lang="sv-SE" sz="1600" dirty="0"/>
              <a:t>runt ett halv varv varje dag</a:t>
            </a:r>
            <a:r>
              <a:rPr lang="sv-SE" sz="1600" dirty="0" smtClean="0"/>
              <a:t>. Detta för att förhindra att </a:t>
            </a:r>
            <a:r>
              <a:rPr lang="sv-SE" sz="1600" dirty="0" smtClean="0"/>
              <a:t>den inre plattan inte </a:t>
            </a:r>
            <a:r>
              <a:rPr lang="sv-SE" sz="1600" dirty="0" smtClean="0"/>
              <a:t>fastnar i magslemhinnan.</a:t>
            </a: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Dokumentera och rapportera förändringar i huden runt </a:t>
            </a:r>
            <a:r>
              <a:rPr lang="sv-SE" sz="1600" dirty="0" err="1" smtClean="0"/>
              <a:t>stomat</a:t>
            </a:r>
            <a:r>
              <a:rPr lang="sv-SE" sz="1600" dirty="0"/>
              <a:t> </a:t>
            </a:r>
            <a:r>
              <a:rPr lang="sv-SE" sz="1600" dirty="0" smtClean="0"/>
              <a:t>tex sår och rodnad.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Eventuellt kan </a:t>
            </a:r>
            <a:r>
              <a:rPr lang="sv-SE" sz="1600" dirty="0" err="1" smtClean="0"/>
              <a:t>lapisering</a:t>
            </a:r>
            <a:r>
              <a:rPr lang="sv-SE" sz="1600" dirty="0" smtClean="0"/>
              <a:t> behövas vid granulom </a:t>
            </a:r>
            <a:r>
              <a:rPr lang="sv-SE" sz="1600" dirty="0"/>
              <a:t>( inflammatorisk vävnad</a:t>
            </a:r>
            <a:r>
              <a:rPr lang="sv-SE" sz="1600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Spola PEG/</a:t>
            </a:r>
            <a:r>
              <a:rPr lang="sv-SE" sz="1600" dirty="0" err="1" smtClean="0"/>
              <a:t>gastrostomiknappen</a:t>
            </a:r>
            <a:r>
              <a:rPr lang="sv-SE" sz="1600" dirty="0" smtClean="0"/>
              <a:t> </a:t>
            </a:r>
            <a:r>
              <a:rPr lang="sv-SE" sz="1600" dirty="0"/>
              <a:t>dagligen med </a:t>
            </a:r>
            <a:r>
              <a:rPr lang="sv-SE" sz="1600" dirty="0" smtClean="0"/>
              <a:t>vatten </a:t>
            </a:r>
            <a:r>
              <a:rPr lang="sv-SE" sz="1600" dirty="0"/>
              <a:t>före och efter måltid </a:t>
            </a:r>
            <a:r>
              <a:rPr lang="sv-SE" sz="1600" dirty="0" smtClean="0"/>
              <a:t>enligt instruktion. Den ska spolas igenom med vatten även </a:t>
            </a:r>
            <a:r>
              <a:rPr lang="sv-SE" sz="1600" dirty="0"/>
              <a:t>om PEG/</a:t>
            </a:r>
            <a:r>
              <a:rPr lang="sv-SE" sz="1600" dirty="0" err="1"/>
              <a:t>gastrostomiknappen</a:t>
            </a:r>
            <a:r>
              <a:rPr lang="sv-SE" sz="1600" dirty="0"/>
              <a:t> </a:t>
            </a:r>
            <a:r>
              <a:rPr lang="sv-SE" sz="1600" dirty="0" smtClean="0"/>
              <a:t>inte används. Detta för att se att den fungerar som den ska och att det inte är stopp.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Torka av PEG/</a:t>
            </a:r>
            <a:r>
              <a:rPr lang="sv-SE" sz="1600" dirty="0" err="1" smtClean="0"/>
              <a:t>gastrostomiknappen</a:t>
            </a:r>
            <a:r>
              <a:rPr lang="sv-SE" sz="1600" dirty="0" smtClean="0"/>
              <a:t> med rent vatten efter varje </a:t>
            </a:r>
            <a:r>
              <a:rPr lang="sv-SE" sz="1600" dirty="0" err="1" smtClean="0"/>
              <a:t>matningstillfälle</a:t>
            </a:r>
            <a:r>
              <a:rPr lang="sv-SE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Lägg ingen kompress under plattan.</a:t>
            </a:r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4439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2250" y="274639"/>
            <a:ext cx="8396283" cy="1143000"/>
          </a:xfrm>
        </p:spPr>
        <p:txBody>
          <a:bodyPr/>
          <a:lstStyle/>
          <a:p>
            <a:r>
              <a:rPr lang="sv-SE" sz="7200" dirty="0">
                <a:solidFill>
                  <a:srgbClr val="FFC000"/>
                </a:solidFill>
              </a:rPr>
              <a:t>Skötselråd</a:t>
            </a:r>
            <a:endParaRPr lang="sv-SE" sz="7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12250" y="1600202"/>
            <a:ext cx="8396283" cy="4202113"/>
          </a:xfrm>
        </p:spPr>
        <p:txBody>
          <a:bodyPr/>
          <a:lstStyle/>
          <a:p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Om </a:t>
            </a:r>
            <a:r>
              <a:rPr lang="sv-SE" dirty="0" smtClean="0"/>
              <a:t>PEG/</a:t>
            </a:r>
            <a:r>
              <a:rPr lang="sv-SE" dirty="0" err="1" smtClean="0"/>
              <a:t>gastrostomiknappen</a:t>
            </a:r>
            <a:r>
              <a:rPr lang="sv-SE" dirty="0" smtClean="0"/>
              <a:t> </a:t>
            </a:r>
            <a:r>
              <a:rPr lang="sv-SE" dirty="0" smtClean="0"/>
              <a:t>åker ut, sluter sig </a:t>
            </a:r>
            <a:r>
              <a:rPr lang="sv-SE" dirty="0" err="1" smtClean="0"/>
              <a:t>stomat</a:t>
            </a:r>
            <a:r>
              <a:rPr lang="sv-SE" dirty="0" smtClean="0"/>
              <a:t> och växer snabbt igen. Därför ska det alltid finnas en reserv PEG/</a:t>
            </a:r>
            <a:r>
              <a:rPr lang="sv-SE" dirty="0" err="1" smtClean="0"/>
              <a:t>gastrostomiknapp</a:t>
            </a:r>
            <a:r>
              <a:rPr lang="sv-SE" dirty="0" smtClean="0"/>
              <a:t> eller </a:t>
            </a:r>
            <a:r>
              <a:rPr lang="sv-SE" dirty="0"/>
              <a:t>någon form av kateter </a:t>
            </a:r>
            <a:r>
              <a:rPr lang="sv-SE" dirty="0" smtClean="0"/>
              <a:t>till hands för att hålla </a:t>
            </a:r>
            <a:r>
              <a:rPr lang="sv-SE" dirty="0" err="1" smtClean="0"/>
              <a:t>stomat</a:t>
            </a:r>
            <a:r>
              <a:rPr lang="sv-SE" dirty="0" smtClean="0"/>
              <a:t> öppet. Om det skulle hända ring sjuksköterskan och följ instruktioner.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Vid dödsfall ska PEG/</a:t>
            </a:r>
            <a:r>
              <a:rPr lang="sv-SE" dirty="0" err="1" smtClean="0"/>
              <a:t>gastrostomiknapp</a:t>
            </a:r>
            <a:r>
              <a:rPr lang="sv-SE" dirty="0" smtClean="0"/>
              <a:t> tas bort och </a:t>
            </a:r>
            <a:r>
              <a:rPr lang="sv-SE" dirty="0"/>
              <a:t>hålet ska täckas med en kompress.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7853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6B67E41834F6E429B965A9325D50DCD" ma:contentTypeVersion="0" ma:contentTypeDescription="Skapa ett nytt dokument." ma:contentTypeScope="" ma:versionID="62027f783a8652ad5b97d8c35e363059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43D9C8-5D56-4805-A4D8-EC81F81AB6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9D8809CD-79EC-41EE-BAEE-A279EA17A25C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864</TotalTime>
  <Words>216</Words>
  <Application>Microsoft Office PowerPoint</Application>
  <PresentationFormat>Bildspel på skärmen (4:3)</PresentationFormat>
  <Paragraphs>43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Calibri</vt:lpstr>
      <vt:lpstr>HelveticaNeueLT Std</vt:lpstr>
      <vt:lpstr>Första sida med färgad bakgrund</vt:lpstr>
      <vt:lpstr>Följande sidor</vt:lpstr>
      <vt:lpstr>Enteral Nutrition kapitel 2</vt:lpstr>
      <vt:lpstr>Skötselråd </vt:lpstr>
      <vt:lpstr>Skötselråd</vt:lpstr>
      <vt:lpstr>Skötselråd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87</cp:revision>
  <dcterms:created xsi:type="dcterms:W3CDTF">2015-11-05T09:31:38Z</dcterms:created>
  <dcterms:modified xsi:type="dcterms:W3CDTF">2021-10-03T15:12:17Z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0x01010066B67E41834F6E429B965A9325D50DCD</vt:lpwstr>
  </property>
</Properties>
</file>