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  <p:sldMasterId id="2147483660" r:id="rId5"/>
  </p:sldMasterIdLst>
  <p:notesMasterIdLst>
    <p:notesMasterId r:id="rId10"/>
  </p:notesMasterIdLst>
  <p:handoutMasterIdLst>
    <p:handoutMasterId r:id="rId11"/>
  </p:handoutMasterIdLst>
  <p:sldIdLst>
    <p:sldId id="261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01" autoAdjust="0"/>
    <p:restoredTop sz="94646" autoAdjust="0"/>
  </p:normalViewPr>
  <p:slideViewPr>
    <p:cSldViewPr snapToGrid="0" snapToObjects="1">
      <p:cViewPr varScale="1">
        <p:scale>
          <a:sx n="109" d="100"/>
          <a:sy n="109" d="100"/>
        </p:scale>
        <p:origin x="1434" y="96"/>
      </p:cViewPr>
      <p:guideLst>
        <p:guide orient="horz" pos="40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10/3/2021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10/3/2021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90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2021-10-03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1"/>
          <p:cNvSpPr>
            <a:spLocks noGrp="1"/>
          </p:cNvSpPr>
          <p:nvPr>
            <p:ph type="ctrTitle"/>
          </p:nvPr>
        </p:nvSpPr>
        <p:spPr>
          <a:xfrm>
            <a:off x="617839" y="1122364"/>
            <a:ext cx="7502178" cy="1027712"/>
          </a:xfrm>
        </p:spPr>
        <p:txBody>
          <a:bodyPr>
            <a:normAutofit/>
          </a:bodyPr>
          <a:lstStyle/>
          <a:p>
            <a:r>
              <a:rPr lang="sv-SE" sz="4400" dirty="0" err="1"/>
              <a:t>Enteral</a:t>
            </a:r>
            <a:r>
              <a:rPr lang="sv-SE" sz="4400" dirty="0"/>
              <a:t> nutrition </a:t>
            </a:r>
            <a:r>
              <a:rPr lang="sv-SE" sz="4400" dirty="0" smtClean="0"/>
              <a:t>kapitel 3</a:t>
            </a:r>
            <a:endParaRPr lang="sv-SE" sz="4400" dirty="0"/>
          </a:p>
        </p:txBody>
      </p:sp>
      <p:sp>
        <p:nvSpPr>
          <p:cNvPr id="13" name="Underrubrik 12"/>
          <p:cNvSpPr>
            <a:spLocks noGrp="1"/>
          </p:cNvSpPr>
          <p:nvPr>
            <p:ph type="subTitle" idx="1"/>
          </p:nvPr>
        </p:nvSpPr>
        <p:spPr>
          <a:xfrm>
            <a:off x="729049" y="3441357"/>
            <a:ext cx="7063513" cy="2255108"/>
          </a:xfrm>
        </p:spPr>
        <p:txBody>
          <a:bodyPr>
            <a:normAutofit/>
          </a:bodyPr>
          <a:lstStyle/>
          <a:p>
            <a:endParaRPr lang="sv-SE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Utbildning 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enteral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Nutrition för omvårdnadspersonal i Helsingborgs stad</a:t>
            </a:r>
          </a:p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Sammanställt av Delegeringshuset 2021</a:t>
            </a:r>
          </a:p>
          <a:p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667910" y="274639"/>
            <a:ext cx="8340623" cy="1143000"/>
          </a:xfrm>
        </p:spPr>
        <p:txBody>
          <a:bodyPr/>
          <a:lstStyle/>
          <a:p>
            <a:r>
              <a:rPr lang="sv-SE" sz="7200" dirty="0">
                <a:solidFill>
                  <a:srgbClr val="FFC000"/>
                </a:solidFill>
              </a:rPr>
              <a:t>T</a:t>
            </a:r>
            <a:r>
              <a:rPr lang="sv-SE" sz="7200" dirty="0" smtClean="0">
                <a:solidFill>
                  <a:srgbClr val="FFC000"/>
                </a:solidFill>
              </a:rPr>
              <a:t>illbehör</a:t>
            </a:r>
            <a:endParaRPr lang="sv-SE" sz="7200" dirty="0">
              <a:solidFill>
                <a:srgbClr val="FFC000"/>
              </a:solidFill>
            </a:endParaRPr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667910" y="1600203"/>
            <a:ext cx="8340623" cy="435532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Nutritionspump ”Ella”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Sondmatningsaggregat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Sondmatningsspruta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Ryggsäck för de vårdtagare som lever ett aktivt liv</a:t>
            </a:r>
          </a:p>
          <a:p>
            <a:endParaRPr lang="sv-SE" sz="1600" dirty="0" smtClean="0"/>
          </a:p>
          <a:p>
            <a:r>
              <a:rPr lang="sv-SE" sz="1600" dirty="0" smtClean="0"/>
              <a:t>Sondmatningsspruta </a:t>
            </a:r>
            <a:r>
              <a:rPr lang="sv-SE" sz="1600" dirty="0"/>
              <a:t>är för flergångsbruk ska rengöras </a:t>
            </a:r>
            <a:r>
              <a:rPr lang="sv-SE" sz="1600" dirty="0" smtClean="0"/>
              <a:t>och bytas enligt anvisningar.</a:t>
            </a:r>
          </a:p>
          <a:p>
            <a:r>
              <a:rPr lang="sv-SE" sz="1600" dirty="0" smtClean="0"/>
              <a:t>Sondmatningsaggregat är sterilt engångsmaterial och ska bytas efter varje </a:t>
            </a:r>
            <a:r>
              <a:rPr lang="sv-SE" sz="1600" dirty="0" err="1" smtClean="0"/>
              <a:t>matningstillfälle</a:t>
            </a:r>
            <a:r>
              <a:rPr lang="sv-SE" sz="1600" dirty="0" smtClean="0"/>
              <a:t>. Vid kontinuerligt näringstillförsel byts sondmatningsaggregatet minst 1/g per dygn.</a:t>
            </a:r>
            <a:endParaRPr lang="sv-SE" sz="1600" dirty="0"/>
          </a:p>
          <a:p>
            <a:endParaRPr lang="sv-SE" dirty="0" smtClean="0"/>
          </a:p>
          <a:p>
            <a:endParaRPr lang="sv-SE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Dokumentägare</a:t>
            </a:r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: Delegeringshuset</a:t>
            </a:r>
          </a:p>
          <a:p>
            <a:pPr fontAlgn="ctr"/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Beslutad av: Medicinskt ansvarig sjuksköterska</a:t>
            </a:r>
          </a:p>
          <a:p>
            <a:pPr fontAlgn="ctr"/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Gäller från och </a:t>
            </a:r>
            <a:r>
              <a:rPr lang="sv-SE" sz="1000">
                <a:latin typeface="Arial" panose="020B0604020202020204" pitchFamily="34" charset="0"/>
                <a:cs typeface="Arial" panose="020B0604020202020204" pitchFamily="34" charset="0"/>
              </a:rPr>
              <a:t>med </a:t>
            </a:r>
            <a:r>
              <a:rPr lang="sv-SE" sz="1000" smtClean="0">
                <a:latin typeface="Arial" panose="020B0604020202020204" pitchFamily="34" charset="0"/>
                <a:cs typeface="Arial" panose="020B0604020202020204" pitchFamily="34" charset="0"/>
              </a:rPr>
              <a:t>2021-11-01</a:t>
            </a:r>
            <a:endParaRPr lang="sv-SE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325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7910" y="274639"/>
            <a:ext cx="8340623" cy="1143000"/>
          </a:xfrm>
        </p:spPr>
        <p:txBody>
          <a:bodyPr/>
          <a:lstStyle/>
          <a:p>
            <a:r>
              <a:rPr lang="sv-SE" sz="5400" dirty="0" err="1" smtClean="0">
                <a:solidFill>
                  <a:srgbClr val="FFC000"/>
                </a:solidFill>
              </a:rPr>
              <a:t>Sondmat</a:t>
            </a:r>
            <a:endParaRPr lang="sv-SE" sz="5400" dirty="0">
              <a:solidFill>
                <a:srgbClr val="FFC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67910" y="1600202"/>
            <a:ext cx="8340623" cy="420211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Dietisten ordinerar sondmaten utifrån vårdtagarens behov, tillstånd och diagnos</a:t>
            </a:r>
            <a:r>
              <a:rPr lang="sv-SE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Det </a:t>
            </a:r>
            <a:r>
              <a:rPr lang="sv-SE" sz="1600" dirty="0" smtClean="0"/>
              <a:t>finns sondnäring med lågt energiinnehåll, energirik och/eller proteinrik</a:t>
            </a:r>
            <a:r>
              <a:rPr lang="sv-SE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Det finns även specialsondnäring som är anpassad till speciella sjukdomar.</a:t>
            </a:r>
          </a:p>
          <a:p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582" y="3267972"/>
            <a:ext cx="2923765" cy="211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9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99715" y="457202"/>
            <a:ext cx="8623063" cy="1143000"/>
          </a:xfrm>
        </p:spPr>
        <p:txBody>
          <a:bodyPr/>
          <a:lstStyle/>
          <a:p>
            <a:r>
              <a:rPr lang="sv-SE" sz="7200" dirty="0" err="1" smtClean="0">
                <a:solidFill>
                  <a:srgbClr val="FFC000"/>
                </a:solidFill>
              </a:rPr>
              <a:t>Sondmat</a:t>
            </a:r>
            <a:endParaRPr lang="sv-SE" sz="7200" dirty="0">
              <a:solidFill>
                <a:srgbClr val="FFC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99715" y="1600202"/>
            <a:ext cx="8308819" cy="42939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Oöppnad förpackning förvaras i rumstemperatur.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En öppen förpackning ska förvaras i kylskåp. Dock viktigt att när man ska ge sondmaten ska den vara rumstempererad.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Öppnad förpackning som förvarats i rumstemperatur kasseras efter 4 timmar.</a:t>
            </a: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För att minska risken att förorena sondmaten med bakterier krävs basala hygienrutiner. Bakterier i </a:t>
            </a:r>
            <a:r>
              <a:rPr lang="sv-SE" sz="1600" dirty="0" err="1" smtClean="0"/>
              <a:t>sondmat</a:t>
            </a:r>
            <a:r>
              <a:rPr lang="sv-SE" sz="1600" dirty="0" smtClean="0"/>
              <a:t> kan växa och ge en infektion i </a:t>
            </a:r>
            <a:r>
              <a:rPr lang="sv-SE" sz="1600" dirty="0" err="1" smtClean="0"/>
              <a:t>mag</a:t>
            </a:r>
            <a:r>
              <a:rPr lang="sv-SE" sz="1600" dirty="0" smtClean="0"/>
              <a:t> och tarmkanalen. Om bakterierna bildar toxin kan detta leda till akut matförgiftning.</a:t>
            </a:r>
          </a:p>
          <a:p>
            <a:endParaRPr lang="sv-SE" dirty="0"/>
          </a:p>
        </p:txBody>
      </p:sp>
      <p:pic>
        <p:nvPicPr>
          <p:cNvPr id="1030" name="Picture 6" descr="Termometer, Temperatur, Grader Celsius, Ska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279" y="3940059"/>
            <a:ext cx="2214282" cy="135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086" y="3843129"/>
            <a:ext cx="2301051" cy="170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0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6B67E41834F6E429B965A9325D50DCD" ma:contentTypeVersion="0" ma:contentTypeDescription="Skapa ett nytt dokument." ma:contentTypeScope="" ma:versionID="62027f783a8652ad5b97d8c35e363059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743D9C8-5D56-4805-A4D8-EC81F81AB6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8809CD-79EC-41EE-BAEE-A279EA17A25C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182</TotalTime>
  <Words>191</Words>
  <Application>Microsoft Office PowerPoint</Application>
  <PresentationFormat>Bildspel på skärmen (4:3)</PresentationFormat>
  <Paragraphs>35</Paragraphs>
  <Slides>4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Arial</vt:lpstr>
      <vt:lpstr>Calibri</vt:lpstr>
      <vt:lpstr>HelveticaNeueLT Std</vt:lpstr>
      <vt:lpstr>Första sida med färgad bakgrund</vt:lpstr>
      <vt:lpstr>Följande sidor</vt:lpstr>
      <vt:lpstr>Enteral nutrition kapitel 3</vt:lpstr>
      <vt:lpstr>Tillbehör</vt:lpstr>
      <vt:lpstr>Sondmat</vt:lpstr>
      <vt:lpstr>Sondmat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Gylling Susanne - VOF</cp:lastModifiedBy>
  <cp:revision>44</cp:revision>
  <dcterms:created xsi:type="dcterms:W3CDTF">2015-11-05T09:31:38Z</dcterms:created>
  <dcterms:modified xsi:type="dcterms:W3CDTF">2021-10-03T14:46:13Z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0x01010066B67E41834F6E429B965A9325D50DCD</vt:lpwstr>
  </property>
</Properties>
</file>