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660" r:id="rId5"/>
  </p:sldMasterIdLst>
  <p:notesMasterIdLst>
    <p:notesMasterId r:id="rId11"/>
  </p:notesMasterIdLst>
  <p:handoutMasterIdLst>
    <p:handoutMasterId r:id="rId12"/>
  </p:handoutMasterIdLst>
  <p:sldIdLst>
    <p:sldId id="266" r:id="rId6"/>
    <p:sldId id="268" r:id="rId7"/>
    <p:sldId id="269" r:id="rId8"/>
    <p:sldId id="267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428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2021-10-03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1"/>
          <p:cNvSpPr>
            <a:spLocks noGrp="1"/>
          </p:cNvSpPr>
          <p:nvPr>
            <p:ph type="ctrTitle"/>
          </p:nvPr>
        </p:nvSpPr>
        <p:spPr>
          <a:xfrm>
            <a:off x="654908" y="1118287"/>
            <a:ext cx="7727091" cy="1068859"/>
          </a:xfrm>
        </p:spPr>
        <p:txBody>
          <a:bodyPr>
            <a:normAutofit/>
          </a:bodyPr>
          <a:lstStyle/>
          <a:p>
            <a:r>
              <a:rPr lang="sv-SE" sz="4400" dirty="0" err="1" smtClean="0"/>
              <a:t>Enteral</a:t>
            </a:r>
            <a:r>
              <a:rPr lang="sv-SE" sz="4400" dirty="0" smtClean="0"/>
              <a:t> Nutrition </a:t>
            </a:r>
            <a:r>
              <a:rPr lang="sv-SE" sz="4400" smtClean="0"/>
              <a:t>kapitel 4</a:t>
            </a:r>
            <a:endParaRPr lang="sv-SE" sz="4400" dirty="0"/>
          </a:p>
        </p:txBody>
      </p:sp>
      <p:sp>
        <p:nvSpPr>
          <p:cNvPr id="13" name="Underrubrik 12"/>
          <p:cNvSpPr>
            <a:spLocks noGrp="1"/>
          </p:cNvSpPr>
          <p:nvPr>
            <p:ph type="subTitle" idx="1"/>
          </p:nvPr>
        </p:nvSpPr>
        <p:spPr>
          <a:xfrm>
            <a:off x="654908" y="2817340"/>
            <a:ext cx="7465109" cy="2946966"/>
          </a:xfrm>
        </p:spPr>
        <p:txBody>
          <a:bodyPr>
            <a:normAutofit/>
          </a:bodyPr>
          <a:lstStyle/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Utbildning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sv-S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enteral</a:t>
            </a:r>
            <a:r>
              <a:rPr lang="sv-S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Nutrition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för omvårdnadspersonal i Helsingborgs stad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Sammanställt av Delegeringshuset 2021</a:t>
            </a:r>
          </a:p>
          <a:p>
            <a:endParaRPr lang="sv-SE" sz="1400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00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 smtClean="0">
                <a:solidFill>
                  <a:srgbClr val="FFC000"/>
                </a:solidFill>
              </a:rPr>
              <a:t>Tillförsel av sondnäring</a:t>
            </a:r>
            <a:endParaRPr lang="sv-SE" sz="48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906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Patientens </a:t>
            </a:r>
            <a:r>
              <a:rPr lang="sv-SE" dirty="0"/>
              <a:t>kroppsläge är viktigt för att minska risken för lunginflammation (aspirationspneumoni). 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Det </a:t>
            </a:r>
            <a:r>
              <a:rPr lang="sv-SE" dirty="0"/>
              <a:t>bästa är om patienten sitter upp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Sängliggande </a:t>
            </a:r>
            <a:r>
              <a:rPr lang="sv-SE" dirty="0"/>
              <a:t>patienter ska ha höjd huvudända (cirka 30-40 grader) vid sondmatning och cirka 45 minuter efter att </a:t>
            </a:r>
            <a:r>
              <a:rPr lang="sv-SE" dirty="0" err="1"/>
              <a:t>sondmat</a:t>
            </a:r>
            <a:r>
              <a:rPr lang="sv-SE" dirty="0"/>
              <a:t> är avslutad.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>
              <a:solidFill>
                <a:srgbClr val="C00000"/>
              </a:solidFill>
            </a:endParaRPr>
          </a:p>
          <a:p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Dokumentägare: Delegeringshuset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Gäller från och med 2021-11-01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214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>
                <a:solidFill>
                  <a:srgbClr val="FFC000"/>
                </a:solidFill>
              </a:rPr>
              <a:t>Tillförsel av sondnäring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Kontrollera sondmatens hållbarhetsdatum</a:t>
            </a:r>
            <a:r>
              <a:rPr lang="sv-SE" dirty="0" smtClean="0"/>
              <a:t>.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Kontrollera att sondmaten är rumstempererad.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Spola igenom sonden med 20-50 ml </a:t>
            </a:r>
            <a:r>
              <a:rPr lang="sv-SE" dirty="0" err="1"/>
              <a:t>rumstempererat</a:t>
            </a:r>
            <a:r>
              <a:rPr lang="sv-SE" dirty="0"/>
              <a:t> vatten före och efter varje måltid.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Forcera aldrig sondmatningen!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Om det är trögt att spola kan det finnas beläggningar som </a:t>
            </a:r>
            <a:r>
              <a:rPr lang="sv-SE" dirty="0" smtClean="0"/>
              <a:t>kan behövas </a:t>
            </a:r>
            <a:r>
              <a:rPr lang="sv-SE" dirty="0"/>
              <a:t>lösas </a:t>
            </a:r>
            <a:r>
              <a:rPr lang="sv-SE" dirty="0" smtClean="0"/>
              <a:t>upp.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Är det stopp i sonden kontakta en sjuksköterska.</a:t>
            </a:r>
            <a:endParaRPr lang="sv-SE" dirty="0"/>
          </a:p>
          <a:p>
            <a:r>
              <a:rPr lang="sv-SE" dirty="0" smtClean="0"/>
              <a:t> </a:t>
            </a:r>
            <a:endParaRPr lang="sv-SE" dirty="0"/>
          </a:p>
          <a:p>
            <a:r>
              <a:rPr lang="sv-SE" dirty="0"/>
              <a:t> 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63625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5400" dirty="0">
                <a:solidFill>
                  <a:srgbClr val="FFC000"/>
                </a:solidFill>
              </a:rPr>
              <a:t>Läkemedelstillförsel</a:t>
            </a:r>
            <a:endParaRPr lang="sv-SE" sz="5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Vid </a:t>
            </a:r>
            <a:r>
              <a:rPr lang="sv-SE" dirty="0"/>
              <a:t>läkemedelstillförsel i sond ska man vara uppmärksam på vårdtagarens mående. 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Beroende </a:t>
            </a:r>
            <a:r>
              <a:rPr lang="sv-SE" dirty="0"/>
              <a:t>på hur mycket vatten som sprutas in med läkemedlet så kan det ge en mättnadskänsla, illamående och uppspändhet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Dokumentera </a:t>
            </a:r>
            <a:r>
              <a:rPr lang="sv-SE" dirty="0"/>
              <a:t>och rapportera förändringar som du ser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Följ basala hygienrutiner.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 smtClean="0"/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03915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715618" y="315357"/>
            <a:ext cx="8292916" cy="1143000"/>
          </a:xfrm>
        </p:spPr>
        <p:txBody>
          <a:bodyPr/>
          <a:lstStyle/>
          <a:p>
            <a:r>
              <a:rPr lang="sv-SE" sz="5400" dirty="0" smtClean="0">
                <a:solidFill>
                  <a:srgbClr val="FFC000"/>
                </a:solidFill>
              </a:rPr>
              <a:t>Läkemedelstillförsel</a:t>
            </a:r>
            <a:endParaRPr lang="sv-SE" sz="5400" dirty="0">
              <a:solidFill>
                <a:srgbClr val="FFC000"/>
              </a:solidFill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715618" y="1600202"/>
            <a:ext cx="8292915" cy="45737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Läkemedel som ges i sond bör vara i flytande form eller som vattenlösliga tabletter.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Avbryt sondnäringen innan du ger läkemedel.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Ge ett läkemedel i taget och spola </a:t>
            </a:r>
            <a:r>
              <a:rPr lang="sv-SE" sz="1800" dirty="0" smtClean="0"/>
              <a:t>sonden med vatten </a:t>
            </a:r>
            <a:r>
              <a:rPr lang="sv-SE" sz="1800" dirty="0"/>
              <a:t>mellan varje </a:t>
            </a:r>
            <a:r>
              <a:rPr lang="sv-SE" sz="1800" dirty="0" smtClean="0"/>
              <a:t>läkemedel.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 smtClean="0"/>
          </a:p>
          <a:p>
            <a:endParaRPr lang="sv-SE" sz="1600" dirty="0" smtClean="0"/>
          </a:p>
          <a:p>
            <a:endParaRPr lang="sv-SE" sz="1600" dirty="0"/>
          </a:p>
          <a:p>
            <a:endParaRPr lang="sv-SE" sz="1600" dirty="0"/>
          </a:p>
          <a:p>
            <a:endParaRPr lang="sv-SE" sz="1100" dirty="0" smtClean="0"/>
          </a:p>
          <a:p>
            <a:endParaRPr lang="sv-SE" sz="1600" dirty="0"/>
          </a:p>
          <a:p>
            <a:endParaRPr lang="sv-SE" sz="1600" dirty="0" smtClean="0"/>
          </a:p>
          <a:p>
            <a:endParaRPr lang="sv-SE" sz="1600" dirty="0"/>
          </a:p>
          <a:p>
            <a:endParaRPr lang="sv-SE" dirty="0"/>
          </a:p>
          <a:p>
            <a:endParaRPr lang="sv-SE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869" y="3695629"/>
            <a:ext cx="1820007" cy="20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B67E41834F6E429B965A9325D50DCD" ma:contentTypeVersion="0" ma:contentTypeDescription="Skapa ett nytt dokument." ma:contentTypeScope="" ma:versionID="62027f783a8652ad5b97d8c35e363059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D8809CD-79EC-41EE-BAEE-A279EA17A25C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43D9C8-5D56-4805-A4D8-EC81F81AB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171</TotalTime>
  <Words>219</Words>
  <Application>Microsoft Office PowerPoint</Application>
  <PresentationFormat>Bildspel på skärmen 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Calibri</vt:lpstr>
      <vt:lpstr>HelveticaNeueLT Std</vt:lpstr>
      <vt:lpstr>Första sida med färgad bakgrund</vt:lpstr>
      <vt:lpstr>Följande sidor</vt:lpstr>
      <vt:lpstr>Enteral Nutrition kapitel 4</vt:lpstr>
      <vt:lpstr>Tillförsel av sondnäring</vt:lpstr>
      <vt:lpstr>Tillförsel av sondnäring</vt:lpstr>
      <vt:lpstr>Läkemedelstillförsel</vt:lpstr>
      <vt:lpstr>Läkemedelstillförsel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44</cp:revision>
  <dcterms:created xsi:type="dcterms:W3CDTF">2015-11-05T09:31:38Z</dcterms:created>
  <dcterms:modified xsi:type="dcterms:W3CDTF">2021-10-03T15:38:07Z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0x01010066B67E41834F6E429B965A9325D50DCD</vt:lpwstr>
  </property>
</Properties>
</file>