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4"/>
    <p:sldMasterId id="2147483660" r:id="rId5"/>
  </p:sldMasterIdLst>
  <p:notesMasterIdLst>
    <p:notesMasterId r:id="rId10"/>
  </p:notesMasterIdLst>
  <p:handoutMasterIdLst>
    <p:handoutMasterId r:id="rId11"/>
  </p:handoutMasterIdLst>
  <p:sldIdLst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000F"/>
    <a:srgbClr val="0F81D3"/>
    <a:srgbClr val="65AE1E"/>
    <a:srgbClr val="93006D"/>
    <a:srgbClr val="CE000E"/>
    <a:srgbClr val="407015"/>
    <a:srgbClr val="90C044"/>
    <a:srgbClr val="199A29"/>
    <a:srgbClr val="A1C30A"/>
    <a:srgbClr val="0849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54" autoAdjust="0"/>
    <p:restoredTop sz="94646" autoAdjust="0"/>
  </p:normalViewPr>
  <p:slideViewPr>
    <p:cSldViewPr snapToGrid="0" snapToObjects="1">
      <p:cViewPr varScale="1">
        <p:scale>
          <a:sx n="109" d="100"/>
          <a:sy n="109" d="100"/>
        </p:scale>
        <p:origin x="1434" y="96"/>
      </p:cViewPr>
      <p:guideLst>
        <p:guide orient="horz" pos="40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notesViewPr>
    <p:cSldViewPr snapToGrid="0" snapToObjects="1">
      <p:cViewPr varScale="1">
        <p:scale>
          <a:sx n="101" d="100"/>
          <a:sy n="101" d="100"/>
        </p:scale>
        <p:origin x="-357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E8DD2D-8089-CB4A-9CA2-D843C3E4E3A1}" type="datetimeFigureOut">
              <a:rPr lang="en-US" smtClean="0"/>
              <a:pPr/>
              <a:t>10/3/2021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60A6D2-622B-B147-BFC1-C7E2847060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1693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64AAF-72DB-F048-98F7-55EEB6F93801}" type="datetimeFigureOut">
              <a:rPr lang="en-US" smtClean="0"/>
              <a:pPr/>
              <a:t>10/3/2021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59761-9EC3-BC46-AA52-FD0C8C7C84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7432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röd bakgrund"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5" y="1122364"/>
            <a:ext cx="7006431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5" y="3476625"/>
            <a:ext cx="7006431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en-US" dirty="0"/>
          </a:p>
        </p:txBody>
      </p:sp>
      <p:sp>
        <p:nvSpPr>
          <p:cNvPr id="6" name="Rektangel 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17132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3009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Bildobjekt 16" descr="HBG_logo_liggande_VI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50" y="233335"/>
            <a:ext cx="1861185" cy="536158"/>
          </a:xfrm>
          <a:prstGeom prst="rect">
            <a:avLst/>
          </a:prstGeom>
        </p:spPr>
      </p:pic>
      <p:sp>
        <p:nvSpPr>
          <p:cNvPr id="20" name="TextBox 14"/>
          <p:cNvSpPr txBox="1"/>
          <p:nvPr/>
        </p:nvSpPr>
        <p:spPr>
          <a:xfrm>
            <a:off x="1113585" y="629803"/>
            <a:ext cx="3960440" cy="337446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sv-SE" sz="1050" b="1" i="0" u="none" kern="100" cap="none" spc="0" baseline="0" noProof="0" dirty="0" smtClean="0">
                <a:solidFill>
                  <a:schemeClr val="bg1"/>
                </a:solidFill>
                <a:latin typeface="Arial"/>
                <a:cs typeface="Arial"/>
              </a:rPr>
              <a:t>Vård- och omsorgsförvaltningen</a:t>
            </a:r>
            <a:endParaRPr lang="sv-SE" sz="900" b="1" i="0" u="none" kern="100" cap="none" spc="0" baseline="0" noProof="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88822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10154" y="6647449"/>
            <a:ext cx="2228246" cy="21055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93184F-B175-4846-9DF4-4602C06F09C4}" type="datetime1">
              <a:rPr kumimoji="0" lang="sv-SE" sz="9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Std" pitchFamily="34" charset="0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2021-10-03</a:t>
            </a:fld>
            <a:endParaRPr lang="en-US" b="1" dirty="0">
              <a:solidFill>
                <a:schemeClr val="bg1"/>
              </a:solidFill>
              <a:effectLst/>
              <a:latin typeface="HelveticaNeueLT Std" pitchFamily="34" charset="0"/>
            </a:endParaRPr>
          </a:p>
        </p:txBody>
      </p:sp>
      <p:pic>
        <p:nvPicPr>
          <p:cNvPr id="4" name="Bildobjekt 3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270" y="5994399"/>
            <a:ext cx="626400" cy="6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551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ubrik 11"/>
          <p:cNvSpPr>
            <a:spLocks noGrp="1"/>
          </p:cNvSpPr>
          <p:nvPr>
            <p:ph type="ctrTitle"/>
          </p:nvPr>
        </p:nvSpPr>
        <p:spPr>
          <a:xfrm>
            <a:off x="923193" y="1122364"/>
            <a:ext cx="7196824" cy="1277936"/>
          </a:xfrm>
        </p:spPr>
        <p:txBody>
          <a:bodyPr>
            <a:normAutofit fontScale="90000"/>
          </a:bodyPr>
          <a:lstStyle/>
          <a:p>
            <a:r>
              <a:rPr lang="sv-SE" dirty="0" err="1"/>
              <a:t>Enteral</a:t>
            </a:r>
            <a:r>
              <a:rPr lang="sv-SE" dirty="0"/>
              <a:t> Nutrition </a:t>
            </a:r>
            <a:r>
              <a:rPr lang="sv-SE"/>
              <a:t>kapitel </a:t>
            </a:r>
            <a:r>
              <a:rPr lang="sv-SE" smtClean="0"/>
              <a:t>5</a:t>
            </a:r>
            <a:endParaRPr lang="sv-SE" dirty="0"/>
          </a:p>
        </p:txBody>
      </p:sp>
      <p:sp>
        <p:nvSpPr>
          <p:cNvPr id="13" name="Underrubrik 12"/>
          <p:cNvSpPr>
            <a:spLocks noGrp="1"/>
          </p:cNvSpPr>
          <p:nvPr>
            <p:ph type="subTitle" idx="1"/>
          </p:nvPr>
        </p:nvSpPr>
        <p:spPr>
          <a:xfrm>
            <a:off x="923193" y="3476625"/>
            <a:ext cx="7196823" cy="1781175"/>
          </a:xfrm>
        </p:spPr>
        <p:txBody>
          <a:bodyPr>
            <a:normAutofit fontScale="85000" lnSpcReduction="10000"/>
          </a:bodyPr>
          <a:lstStyle/>
          <a:p>
            <a:endParaRPr lang="sv-SE" dirty="0" smtClean="0"/>
          </a:p>
          <a:p>
            <a:endParaRPr lang="sv-SE" dirty="0"/>
          </a:p>
          <a:p>
            <a:endParaRPr lang="sv-SE" dirty="0" smtClean="0"/>
          </a:p>
          <a:p>
            <a:endParaRPr lang="sv-SE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v-SE" sz="1800" b="1" dirty="0">
                <a:latin typeface="Arial" panose="020B0604020202020204" pitchFamily="34" charset="0"/>
                <a:cs typeface="Arial" panose="020B0604020202020204" pitchFamily="34" charset="0"/>
              </a:rPr>
              <a:t>Utbildning i </a:t>
            </a:r>
            <a:r>
              <a:rPr lang="sv-SE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enteral</a:t>
            </a:r>
            <a:r>
              <a:rPr lang="sv-SE" sz="1800" b="1" dirty="0">
                <a:latin typeface="Arial" panose="020B0604020202020204" pitchFamily="34" charset="0"/>
                <a:cs typeface="Arial" panose="020B0604020202020204" pitchFamily="34" charset="0"/>
              </a:rPr>
              <a:t> Nutrition för omvårdnadspersonal i Helsingborgs stad</a:t>
            </a:r>
          </a:p>
          <a:p>
            <a:r>
              <a:rPr lang="sv-SE" sz="1800" b="1" dirty="0">
                <a:latin typeface="Arial" panose="020B0604020202020204" pitchFamily="34" charset="0"/>
                <a:cs typeface="Arial" panose="020B0604020202020204" pitchFamily="34" charset="0"/>
              </a:rPr>
              <a:t>Sammanställt av Delegeringshuset 2021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18399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675862" y="274639"/>
            <a:ext cx="8332672" cy="1143000"/>
          </a:xfrm>
        </p:spPr>
        <p:txBody>
          <a:bodyPr/>
          <a:lstStyle/>
          <a:p>
            <a:r>
              <a:rPr lang="sv-SE" sz="6000" dirty="0" smtClean="0">
                <a:solidFill>
                  <a:srgbClr val="FFC000"/>
                </a:solidFill>
              </a:rPr>
              <a:t>Komplikationer</a:t>
            </a:r>
            <a:endParaRPr lang="sv-SE" sz="6000" dirty="0">
              <a:solidFill>
                <a:srgbClr val="FFC000"/>
              </a:solidFill>
            </a:endParaRPr>
          </a:p>
        </p:txBody>
      </p:sp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>
          <a:xfrm>
            <a:off x="675862" y="1600202"/>
            <a:ext cx="8332671" cy="429943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b="1" dirty="0" smtClean="0"/>
              <a:t>Illamående och kräkning</a:t>
            </a:r>
            <a:r>
              <a:rPr lang="sv-SE" sz="1600" dirty="0"/>
              <a:t> </a:t>
            </a:r>
            <a:r>
              <a:rPr lang="sv-SE" sz="1600" dirty="0" smtClean="0"/>
              <a:t>kan bero på för snabb tillförsel av sondmaten.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b="1" dirty="0" smtClean="0"/>
              <a:t>Diarré </a:t>
            </a:r>
            <a:r>
              <a:rPr lang="sv-SE" sz="1600" dirty="0" smtClean="0"/>
              <a:t>kan bero på för hög sondmatshastighet, fiberinnehållet i sondmaten, laktosintolerans, bakterier som har infekterat tarmen, för kall </a:t>
            </a:r>
            <a:r>
              <a:rPr lang="sv-SE" sz="1600" dirty="0" err="1" smtClean="0"/>
              <a:t>sondmat</a:t>
            </a:r>
            <a:r>
              <a:rPr lang="sv-SE" sz="1600" dirty="0" smtClean="0"/>
              <a:t> och antibiotika behandling.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b="1" dirty="0" smtClean="0"/>
              <a:t>Förstoppning </a:t>
            </a:r>
            <a:r>
              <a:rPr lang="sv-SE" sz="1600" dirty="0" smtClean="0"/>
              <a:t>kan bero på fiberinnehållet i sondmaten och för lite vätskeintag.</a:t>
            </a:r>
          </a:p>
          <a:p>
            <a:endParaRPr lang="sv-SE" sz="1600" dirty="0" smtClean="0"/>
          </a:p>
          <a:p>
            <a:endParaRPr lang="sv-SE" sz="1100" dirty="0" smtClean="0"/>
          </a:p>
          <a:p>
            <a:endParaRPr lang="sv-SE" sz="1100" dirty="0" smtClean="0"/>
          </a:p>
          <a:p>
            <a:endParaRPr lang="sv-SE" sz="1100" dirty="0" smtClean="0"/>
          </a:p>
          <a:p>
            <a:endParaRPr lang="sv-SE" sz="1100" dirty="0"/>
          </a:p>
          <a:p>
            <a:endParaRPr lang="sv-SE" sz="1100" dirty="0" smtClean="0"/>
          </a:p>
          <a:p>
            <a:endParaRPr lang="sv-SE" sz="1100" dirty="0"/>
          </a:p>
          <a:p>
            <a:r>
              <a:rPr lang="sv-SE" sz="1000" dirty="0" smtClean="0"/>
              <a:t>Dokumentägare</a:t>
            </a:r>
            <a:r>
              <a:rPr lang="sv-SE" sz="1000" dirty="0"/>
              <a:t>: Delegeringshuset</a:t>
            </a:r>
          </a:p>
          <a:p>
            <a:r>
              <a:rPr lang="sv-SE" sz="1000" dirty="0"/>
              <a:t>Beslutad av: Medicinskt ansvarig sjuksköterska</a:t>
            </a:r>
          </a:p>
          <a:p>
            <a:r>
              <a:rPr lang="sv-SE" sz="1000" dirty="0"/>
              <a:t>Gäller från och med </a:t>
            </a:r>
            <a:r>
              <a:rPr lang="sv-SE" sz="1000" dirty="0" smtClean="0"/>
              <a:t>2021-11-01</a:t>
            </a:r>
            <a:endParaRPr lang="sv-SE" sz="1000" dirty="0"/>
          </a:p>
          <a:p>
            <a:endParaRPr lang="sv-SE" sz="1000" dirty="0" smtClean="0"/>
          </a:p>
          <a:p>
            <a:endParaRPr lang="sv-SE" sz="1100" dirty="0" smtClean="0"/>
          </a:p>
          <a:p>
            <a:endParaRPr lang="sv-SE" sz="1100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3258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6000" dirty="0">
                <a:solidFill>
                  <a:srgbClr val="FFC000"/>
                </a:solidFill>
              </a:rPr>
              <a:t>Komplikationer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/>
              <a:t>Sårinfektioner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/>
              <a:t>Granulom </a:t>
            </a:r>
            <a:r>
              <a:rPr lang="sv-SE" dirty="0"/>
              <a:t>runt </a:t>
            </a:r>
            <a:r>
              <a:rPr lang="sv-SE" dirty="0" err="1"/>
              <a:t>stomat</a:t>
            </a: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Svampinfektion i munhåla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Läckage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Stopp i sonden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Sonden kan glida </a:t>
            </a:r>
            <a:r>
              <a:rPr lang="sv-SE" dirty="0" smtClean="0"/>
              <a:t>ut</a:t>
            </a:r>
          </a:p>
          <a:p>
            <a:endParaRPr lang="sv-SE" dirty="0"/>
          </a:p>
          <a:p>
            <a:pPr algn="ctr"/>
            <a:endParaRPr lang="sv-SE" dirty="0" smtClean="0"/>
          </a:p>
          <a:p>
            <a:pPr algn="ctr"/>
            <a:endParaRPr lang="sv-SE" sz="2200" b="1" dirty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r>
              <a:rPr lang="sv-SE" sz="2200" b="1" dirty="0" smtClean="0">
                <a:solidFill>
                  <a:schemeClr val="accent4">
                    <a:lumMod val="50000"/>
                  </a:schemeClr>
                </a:solidFill>
              </a:rPr>
              <a:t>Vid </a:t>
            </a:r>
            <a:r>
              <a:rPr lang="sv-SE" sz="2200" b="1" dirty="0">
                <a:solidFill>
                  <a:schemeClr val="accent4">
                    <a:lumMod val="50000"/>
                  </a:schemeClr>
                </a:solidFill>
              </a:rPr>
              <a:t>alla komplikationer kontakta alltid </a:t>
            </a:r>
            <a:r>
              <a:rPr lang="sv-SE" sz="2200" b="1" dirty="0" smtClean="0">
                <a:solidFill>
                  <a:schemeClr val="accent4">
                    <a:lumMod val="50000"/>
                  </a:schemeClr>
                </a:solidFill>
              </a:rPr>
              <a:t>sjuksköterska</a:t>
            </a:r>
            <a:endParaRPr lang="sv-SE" sz="2200" b="1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38906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91764" y="457202"/>
            <a:ext cx="8316770" cy="1143000"/>
          </a:xfrm>
        </p:spPr>
        <p:txBody>
          <a:bodyPr/>
          <a:lstStyle/>
          <a:p>
            <a:r>
              <a:rPr lang="sv-SE" sz="7200" dirty="0" smtClean="0">
                <a:solidFill>
                  <a:srgbClr val="FFC000"/>
                </a:solidFill>
              </a:rPr>
              <a:t>Munvård</a:t>
            </a:r>
            <a:endParaRPr lang="sv-SE" sz="7200" dirty="0">
              <a:solidFill>
                <a:srgbClr val="FFC000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91764" y="1600202"/>
            <a:ext cx="8316769" cy="420211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400" dirty="0" smtClean="0"/>
              <a:t>Det finns en ökad risk för torra och sköra slemhinnor i munnen när maten inte tuggas på vanligt sätt</a:t>
            </a:r>
            <a:r>
              <a:rPr lang="sv-SE" sz="1400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1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1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400" dirty="0" smtClean="0"/>
              <a:t>Därför är det viktigt att fukta munnen flera gånger/dag och att använda  mjuk tandborste</a:t>
            </a:r>
            <a:r>
              <a:rPr lang="sv-SE" sz="1400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1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400" dirty="0" smtClean="0"/>
              <a:t>Rengöring av tandprotes.</a:t>
            </a:r>
            <a:endParaRPr lang="sv-SE" sz="1400" dirty="0" smtClean="0"/>
          </a:p>
          <a:p>
            <a:endParaRPr lang="sv-SE" dirty="0" smtClean="0"/>
          </a:p>
          <a:p>
            <a:endParaRPr lang="sv-SE" dirty="0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7884" y="3408182"/>
            <a:ext cx="3886200" cy="219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122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örsta sida med färgad bakgrund">
  <a:themeElements>
    <a:clrScheme name="Helsingborg">
      <a:dk1>
        <a:sysClr val="windowText" lastClr="000000"/>
      </a:dk1>
      <a:lt1>
        <a:sysClr val="window" lastClr="FFFFFF"/>
      </a:lt1>
      <a:dk2>
        <a:srgbClr val="45697D"/>
      </a:dk2>
      <a:lt2>
        <a:srgbClr val="DDE8EC"/>
      </a:lt2>
      <a:accent1>
        <a:srgbClr val="81A1C1"/>
      </a:accent1>
      <a:accent2>
        <a:srgbClr val="45697D"/>
      </a:accent2>
      <a:accent3>
        <a:srgbClr val="DDE8EC"/>
      </a:accent3>
      <a:accent4>
        <a:srgbClr val="E1CD00"/>
      </a:accent4>
      <a:accent5>
        <a:srgbClr val="665547"/>
      </a:accent5>
      <a:accent6>
        <a:srgbClr val="A3AE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Följande sido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6B67E41834F6E429B965A9325D50DCD" ma:contentTypeVersion="0" ma:contentTypeDescription="Skapa ett nytt dokument." ma:contentTypeScope="" ma:versionID="62027f783a8652ad5b97d8c35e363059">
  <xsd:schema xmlns:xsd="http://www.w3.org/2001/XMLSchema" xmlns:p="http://schemas.microsoft.com/office/2006/metadata/properties" targetNamespace="http://schemas.microsoft.com/office/2006/metadata/properties" ma:root="true" ma:fieldsID="0972d9b87414d3d716947ba00104245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 ma:readOnly="true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55711E73-CE5E-49DB-A204-7D6BB8B0CFA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743D9C8-5D56-4805-A4D8-EC81F81AB6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9D8809CD-79EC-41EE-BAEE-A279EA17A25C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Mall Hbg Ny</Template>
  <TotalTime>333</TotalTime>
  <Words>145</Words>
  <Application>Microsoft Office PowerPoint</Application>
  <PresentationFormat>Bildspel på skärmen (4:3)</PresentationFormat>
  <Paragraphs>43</Paragraphs>
  <Slides>4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4</vt:i4>
      </vt:variant>
    </vt:vector>
  </HeadingPairs>
  <TitlesOfParts>
    <vt:vector size="9" baseType="lpstr">
      <vt:lpstr>Arial</vt:lpstr>
      <vt:lpstr>Calibri</vt:lpstr>
      <vt:lpstr>HelveticaNeueLT Std</vt:lpstr>
      <vt:lpstr>Första sida med färgad bakgrund</vt:lpstr>
      <vt:lpstr>Följande sidor</vt:lpstr>
      <vt:lpstr>Enteral Nutrition kapitel 5</vt:lpstr>
      <vt:lpstr>Komplikationer</vt:lpstr>
      <vt:lpstr>Komplikationer</vt:lpstr>
      <vt:lpstr>Munvård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Westerlund Anna - SLF</dc:creator>
  <cp:lastModifiedBy>Gylling Susanne - VOF</cp:lastModifiedBy>
  <cp:revision>48</cp:revision>
  <dcterms:created xsi:type="dcterms:W3CDTF">2015-11-05T09:31:38Z</dcterms:created>
  <dcterms:modified xsi:type="dcterms:W3CDTF">2021-10-03T17:50:40Z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0x01010066B67E41834F6E429B965A9325D50DCD</vt:lpwstr>
  </property>
</Properties>
</file>