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7"/>
  </p:notesMasterIdLst>
  <p:handoutMasterIdLst>
    <p:handoutMasterId r:id="rId18"/>
  </p:handoutMasterIdLst>
  <p:sldIdLst>
    <p:sldId id="983" r:id="rId8"/>
    <p:sldId id="984" r:id="rId9"/>
    <p:sldId id="987" r:id="rId10"/>
    <p:sldId id="985" r:id="rId11"/>
    <p:sldId id="986" r:id="rId12"/>
    <p:sldId id="988" r:id="rId13"/>
    <p:sldId id="999" r:id="rId14"/>
    <p:sldId id="1000" r:id="rId15"/>
    <p:sldId id="1001" r:id="rId16"/>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Hadassah Friedlaender" panose="02020603050405020304" pitchFamily="18" charset="-79"/>
      <p:regular r:id="rId23"/>
      <p:bold r:id="rId24"/>
    </p:embeddedFont>
    <p:embeddedFont>
      <p:font typeface="Helsingborg Sans" pitchFamily="2" charset="0"/>
      <p:regular r:id="rId25"/>
      <p:bold r:id="rId26"/>
    </p:embeddedFont>
    <p:embeddedFont>
      <p:font typeface="Roboto" panose="02000000000000000000" pitchFamily="2" charset="0"/>
      <p:regular r:id="rId27"/>
      <p:bold r:id="rId28"/>
      <p:italic r:id="rId29"/>
      <p:boldItalic r:id="rId30"/>
    </p:embeddedFont>
    <p:embeddedFont>
      <p:font typeface="Roboto Light" panose="02000000000000000000" pitchFamily="2" charset="0"/>
      <p:regular r:id="rId31"/>
      <p:italic r:id="rId32"/>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F25534-D360-4B45-8B49-F5C9052DE2AE}" v="126" dt="2023-05-15T14:36:48.694"/>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8" autoAdjust="0"/>
    <p:restoredTop sz="50558" autoAdjust="0"/>
  </p:normalViewPr>
  <p:slideViewPr>
    <p:cSldViewPr snapToGrid="0">
      <p:cViewPr varScale="1">
        <p:scale>
          <a:sx n="81" d="100"/>
          <a:sy n="81" d="100"/>
        </p:scale>
        <p:origin x="3054" y="9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6.fntdata"/><Relationship Id="rId32" Type="http://schemas.openxmlformats.org/officeDocument/2006/relationships/font" Target="fonts/font14.fntdata"/><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2023-06-26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6T07:47:21.985"/>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2023-06-26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ntranat.helsingborg.se/organisation/projektportalen-microsoft-365-och-teams/kontakt-och-support-inom-microsoft-och-team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a:cs typeface="Calibri"/>
              </a:rPr>
              <a:t>Det första som finns att säga om projektet är att vi hittills lagt alldeles för stort fokus på tekniken. Microsoft 365 är egentligen bara ett verktyg och stöd, ett hjälpmedel för att kunna få en smidig digital arbetsplats. </a:t>
            </a:r>
          </a:p>
          <a:p>
            <a:r>
              <a:rPr lang="sv-SE" sz="1100">
                <a:cs typeface="Calibri"/>
              </a:rPr>
              <a:t>Det är det vi vill fokusera på framåt, hur ska vi arbeta för att vår digitala arbetsplats ska vara så bra som möjligt för oss som använder den. </a:t>
            </a:r>
          </a:p>
          <a:p>
            <a:endParaRPr lang="sv-SE" sz="110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018274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20000"/>
              </a:lnSpc>
            </a:pPr>
            <a:r>
              <a:rPr lang="sv-SE" sz="1100" b="1">
                <a:latin typeface="+mj-lt"/>
              </a:rPr>
              <a:t>Vad och varför </a:t>
            </a:r>
          </a:p>
          <a:p>
            <a:r>
              <a:rPr lang="sv-SE" sz="1100">
                <a:latin typeface="+mj-lt"/>
              </a:rPr>
              <a:t>Med Microsoft 365 blir det enklare att arbeta tillsammans, ett exempel på hur är gemensamma dokument. Istället för att mejla runt filer och riskera en mängd olika versioner som en lätt går fel i så kan flera personer arbeta gemensamt i samma dokument och dessutom se vad de övriga gör, här och nu. Microsoft 365 innebär ett skifte från program installerade på varje dator till att program körs på gemensam server. Du har alltid tillgång till den senaste versionen som kan användas på olika enheter, från mobil, dator eller surfplatta, oavsett om du befinner dig vid skrivbordet, hos en kund eller på tåget.</a:t>
            </a:r>
            <a:endParaRPr lang="sv-SE" sz="1100">
              <a:latin typeface="+mj-lt"/>
              <a:cs typeface="Calibri"/>
            </a:endParaRPr>
          </a:p>
          <a:p>
            <a:pPr>
              <a:lnSpc>
                <a:spcPct val="120000"/>
              </a:lnSpc>
            </a:pPr>
            <a:endParaRPr lang="sv-SE" sz="1100">
              <a:solidFill>
                <a:srgbClr val="19345D"/>
              </a:solidFill>
              <a:latin typeface="+mj-lt"/>
              <a:ea typeface="Roboto Light" panose="02000000000000000000" pitchFamily="2" charset="0"/>
              <a:cs typeface="Roboto Light" panose="02000000000000000000" pitchFamily="2" charset="0"/>
            </a:endParaRPr>
          </a:p>
          <a:p>
            <a:r>
              <a:rPr lang="sv-SE" sz="1100" b="1" i="0" u="none" strike="noStrike" kern="1200">
                <a:solidFill>
                  <a:schemeClr val="tx1"/>
                </a:solidFill>
                <a:effectLst/>
                <a:latin typeface="+mj-lt"/>
                <a:ea typeface="+mn-ea"/>
                <a:cs typeface="+mn-cs"/>
              </a:rPr>
              <a:t>Varför måste vi flytta, vi har det väl bra som det är? </a:t>
            </a:r>
            <a:r>
              <a:rPr lang="en-US" sz="1100" b="1" i="0" kern="1200">
                <a:solidFill>
                  <a:schemeClr val="tx1"/>
                </a:solidFill>
                <a:effectLst/>
                <a:latin typeface="+mj-lt"/>
                <a:ea typeface="+mn-ea"/>
                <a:cs typeface="+mn-cs"/>
              </a:rPr>
              <a:t>​</a:t>
            </a:r>
            <a:r>
              <a:rPr lang="sv-SE" sz="1100" b="1" i="0" kern="1200">
                <a:solidFill>
                  <a:schemeClr val="tx1"/>
                </a:solidFill>
                <a:effectLst/>
                <a:latin typeface="+mj-lt"/>
                <a:ea typeface="+mn-ea"/>
                <a:cs typeface="+mn-cs"/>
              </a:rPr>
              <a:t>​</a:t>
            </a:r>
            <a:endParaRPr lang="sv-SE" sz="1100" b="1" i="0" kern="1200">
              <a:solidFill>
                <a:schemeClr val="tx1"/>
              </a:solidFill>
              <a:effectLst/>
              <a:latin typeface="+mj-lt"/>
              <a:cs typeface="Calibri"/>
            </a:endParaRPr>
          </a:p>
          <a:p>
            <a:pPr fontAlgn="base"/>
            <a:r>
              <a:rPr lang="sv-SE" sz="1100" b="0" i="0" u="none" strike="noStrike" kern="1200">
                <a:solidFill>
                  <a:schemeClr val="tx1"/>
                </a:solidFill>
                <a:effectLst/>
                <a:latin typeface="+mj-lt"/>
                <a:ea typeface="+mn-ea"/>
                <a:cs typeface="+mn-cs"/>
              </a:rPr>
              <a:t>Nja, så här är det. Helsingborgs stads nuvarande IT-miljö börjar bli föråldrad</a:t>
            </a:r>
            <a:r>
              <a:rPr lang="sv-SE" sz="1100">
                <a:latin typeface="+mj-lt"/>
              </a:rPr>
              <a:t> och kommer till slut inte att fungera alls</a:t>
            </a:r>
            <a:r>
              <a:rPr lang="sv-SE" sz="1100" b="0" i="0" u="none" strike="noStrike" kern="1200">
                <a:solidFill>
                  <a:schemeClr val="tx1"/>
                </a:solidFill>
                <a:effectLst/>
                <a:latin typeface="+mj-lt"/>
                <a:ea typeface="+mn-ea"/>
                <a:cs typeface="+mn-cs"/>
              </a:rPr>
              <a:t>. Med hjälp av Microsoft365 får vi både nya tidsbesparande funktioner, verktyg och moderna säkerhetssystem.</a:t>
            </a:r>
            <a:r>
              <a:rPr lang="en-US" sz="1100" b="0" i="0" u="none" strike="noStrike" kern="1200">
                <a:solidFill>
                  <a:schemeClr val="tx1"/>
                </a:solidFill>
                <a:effectLst/>
                <a:latin typeface="+mj-lt"/>
                <a:ea typeface="+mn-ea"/>
                <a:cs typeface="+mn-cs"/>
              </a:rPr>
              <a:t> </a:t>
            </a:r>
            <a:r>
              <a:rPr lang="sv-SE" sz="1100">
                <a:latin typeface="+mj-lt"/>
              </a:rPr>
              <a:t>Vi gör flytten till Microsoft 365 för att ha en säker IT-miljö och bra digital arbetsmiljö med uppdaterade och smarta samarbetsverktyg.</a:t>
            </a:r>
          </a:p>
          <a:p>
            <a:r>
              <a:rPr lang="sv-SE" sz="1100">
                <a:latin typeface="+mj-lt"/>
              </a:rPr>
              <a:t>Vi måste följa med i omvärldens utveckling om vi  ska kunna leverera den service och hjälp våra invånare förväntar sig och förtjänar.</a:t>
            </a:r>
            <a:endParaRPr lang="sv-SE" sz="1100">
              <a:latin typeface="+mj-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aseline="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aseline="0">
              <a:latin typeface="+mj-lt"/>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13985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Målet 2025</a:t>
            </a:r>
            <a:endParaRPr lang="sv-SE" b="1">
              <a:cs typeface="Calibri"/>
            </a:endParaRPr>
          </a:p>
          <a:p>
            <a:r>
              <a:rPr lang="sv-SE"/>
              <a:t>När alla verktyg är implementerade och vi lärt oss att använda dessa (godbitarna i mitten av </a:t>
            </a:r>
            <a:r>
              <a:rPr lang="sv-SE" err="1"/>
              <a:t>Kinderägget</a:t>
            </a:r>
            <a:r>
              <a:rPr lang="sv-SE"/>
              <a:t>) på bästa sätt och maximera nyttan - då är målet att vi ska ha det som ovan.</a:t>
            </a:r>
            <a:endParaRPr lang="sv-SE">
              <a:cs typeface="Calibri"/>
            </a:endParaRPr>
          </a:p>
          <a:p>
            <a:r>
              <a:rPr lang="sv-SE"/>
              <a:t>Men det kräver lite jobb. Att få ut nyttorna ur ett IT-verktyg är lite som innovationer. En innovation är inte en innovation förrän den faktiskt används och därmed skapar nytta, fram till dess är det bara en idé. Samma är det med Microsoft 365, nyttorna ser vi först när vi använder verktyget på rätt sätt, fram till dess är det bara ny teknik.</a:t>
            </a:r>
            <a:endParaRPr lang="sv-SE">
              <a:cs typeface="Calibri"/>
            </a:endParaRPr>
          </a:p>
          <a:p>
            <a:endParaRPr lang="sv-SE">
              <a:cs typeface="Calibri"/>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583025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b="1">
                <a:cs typeface="Calibri"/>
              </a:rPr>
              <a:t>Vad innebär den digitala prenumerationen för dig som medarbetare?</a:t>
            </a:r>
            <a:r>
              <a:rPr lang="sv-SE">
                <a:cs typeface="Calibri"/>
              </a:rPr>
              <a:t> </a:t>
            </a:r>
            <a:endParaRPr lang="en-US">
              <a:cs typeface="Calibri"/>
            </a:endParaRPr>
          </a:p>
          <a:p>
            <a:pPr>
              <a:defRPr/>
            </a:pPr>
            <a:r>
              <a:rPr lang="sv-SE">
                <a:cs typeface="Calibri"/>
              </a:rPr>
              <a:t>Det innebär att du alltid kommer att ha den senaste versionen och löpande uppdateringar från Microsoft 365. Som att du loggar in på </a:t>
            </a:r>
            <a:r>
              <a:rPr lang="sv-SE" err="1">
                <a:cs typeface="Calibri"/>
              </a:rPr>
              <a:t>Netflix</a:t>
            </a:r>
            <a:r>
              <a:rPr lang="sv-SE">
                <a:cs typeface="Calibri"/>
              </a:rPr>
              <a:t>, </a:t>
            </a:r>
            <a:r>
              <a:rPr lang="sv-SE" err="1">
                <a:cs typeface="Calibri"/>
              </a:rPr>
              <a:t>Spotify</a:t>
            </a:r>
            <a:r>
              <a:rPr lang="sv-SE">
                <a:cs typeface="Calibri"/>
              </a:rPr>
              <a:t> eller någon annan streamingtjänst istället för att exempelvis köpa ett videoband eller DVD som snabbt blir utdaterat. </a:t>
            </a:r>
          </a:p>
          <a:p>
            <a:pPr>
              <a:defRPr/>
            </a:pPr>
            <a:endParaRPr lang="sv-SE" b="1">
              <a:cs typeface="Calibri"/>
            </a:endParaRPr>
          </a:p>
          <a:p>
            <a:pPr>
              <a:defRPr/>
            </a:pPr>
            <a:r>
              <a:rPr lang="sv-SE" b="1">
                <a:cs typeface="Calibri"/>
              </a:rPr>
              <a:t>Varför?</a:t>
            </a:r>
          </a:p>
          <a:p>
            <a:pPr>
              <a:defRPr/>
            </a:pPr>
            <a:r>
              <a:rPr lang="sv-SE"/>
              <a:t>Jo för att prenumerationen i molnet gör att vi inte behöver sitta med föråldrade långsamma program vilket innebär att vi får förutsättningar att hålla samma tempo som omvärlden och därmed kunna ge bästa service till de vi finns till för.</a:t>
            </a:r>
            <a:endParaRPr lang="sv-SE">
              <a:cs typeface="Calibri"/>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2427782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b="1"/>
              <a:t>Teams, </a:t>
            </a:r>
            <a:r>
              <a:rPr lang="sv-SE" b="1" i="0" u="none" strike="noStrike" kern="1200">
                <a:effectLst/>
              </a:rPr>
              <a:t>Microsoft 365</a:t>
            </a:r>
            <a:r>
              <a:rPr lang="sv-SE" b="1"/>
              <a:t>, mejl och kalender i molnet... Vad är</a:t>
            </a:r>
            <a:r>
              <a:rPr lang="sv-SE" b="1" i="0" u="none" strike="noStrike" kern="1200">
                <a:effectLst/>
              </a:rPr>
              <a:t> </a:t>
            </a:r>
            <a:r>
              <a:rPr lang="sv-SE" b="1"/>
              <a:t>vad och hur hänger allt ihop?</a:t>
            </a:r>
            <a:endParaRPr lang="en-US" b="1">
              <a:cs typeface="Calibri"/>
            </a:endParaRPr>
          </a:p>
          <a:p>
            <a:pPr>
              <a:defRPr/>
            </a:pPr>
            <a:r>
              <a:rPr lang="sv-SE"/>
              <a:t>Vi kan se Microsoft 365 som ett </a:t>
            </a:r>
            <a:r>
              <a:rPr lang="sv-SE" err="1"/>
              <a:t>Kinderägg</a:t>
            </a:r>
            <a:r>
              <a:rPr lang="sv-SE"/>
              <a:t>. </a:t>
            </a:r>
            <a:endParaRPr lang="sv-SE">
              <a:cs typeface="Calibri"/>
            </a:endParaRPr>
          </a:p>
          <a:p>
            <a:pPr marL="285750" indent="-285750">
              <a:buFont typeface="Arial"/>
              <a:buChar char="•"/>
              <a:defRPr/>
            </a:pPr>
            <a:r>
              <a:rPr lang="sv-SE" i="1">
                <a:cs typeface="Calibri"/>
              </a:rPr>
              <a:t>Förpackningen</a:t>
            </a:r>
            <a:r>
              <a:rPr lang="sv-SE">
                <a:cs typeface="Calibri"/>
              </a:rPr>
              <a:t> = Microsoft 365</a:t>
            </a:r>
          </a:p>
          <a:p>
            <a:pPr marL="285750" indent="-285750">
              <a:buFont typeface="Arial"/>
              <a:buChar char="•"/>
              <a:defRPr/>
            </a:pPr>
            <a:r>
              <a:rPr lang="sv-SE" i="1">
                <a:cs typeface="Calibri"/>
              </a:rPr>
              <a:t>Chokladen</a:t>
            </a:r>
            <a:r>
              <a:rPr lang="sv-SE">
                <a:cs typeface="Calibri"/>
              </a:rPr>
              <a:t> = </a:t>
            </a:r>
            <a:r>
              <a:rPr lang="sv-SE" err="1">
                <a:cs typeface="Calibri"/>
              </a:rPr>
              <a:t>appar</a:t>
            </a:r>
            <a:r>
              <a:rPr lang="sv-SE">
                <a:cs typeface="Calibri"/>
              </a:rPr>
              <a:t> som exempelvis </a:t>
            </a:r>
            <a:r>
              <a:rPr lang="sv-SE" err="1">
                <a:cs typeface="Calibri"/>
              </a:rPr>
              <a:t>word</a:t>
            </a:r>
            <a:r>
              <a:rPr lang="sv-SE">
                <a:cs typeface="Calibri"/>
              </a:rPr>
              <a:t>, </a:t>
            </a:r>
            <a:r>
              <a:rPr lang="sv-SE" err="1">
                <a:cs typeface="Calibri"/>
              </a:rPr>
              <a:t>outlook</a:t>
            </a:r>
            <a:r>
              <a:rPr lang="sv-SE">
                <a:cs typeface="Calibri"/>
              </a:rPr>
              <a:t> och Teams (de allra flesta är verktyg vi redan är vana vid, men som nu finns tillgängliga via molnet och därmed alltid är uppdaterade med de senaste funktionerna)</a:t>
            </a:r>
          </a:p>
          <a:p>
            <a:pPr marL="285750" indent="-285750">
              <a:buFont typeface="Arial"/>
              <a:buChar char="•"/>
              <a:defRPr/>
            </a:pPr>
            <a:r>
              <a:rPr lang="sv-SE" i="1">
                <a:cs typeface="Calibri"/>
              </a:rPr>
              <a:t>Överraskningen i mitten</a:t>
            </a:r>
            <a:r>
              <a:rPr lang="sv-SE">
                <a:cs typeface="Calibri"/>
              </a:rPr>
              <a:t> = nya smarta funktioner som underlättar vårt arbete så snart vi lärt oss hur de funkar. </a:t>
            </a:r>
          </a:p>
          <a:p>
            <a:pPr>
              <a:defRPr/>
            </a:pPr>
            <a:endParaRPr lang="sv-SE">
              <a:cs typeface="Calibri"/>
            </a:endParaRPr>
          </a:p>
          <a:p>
            <a:pPr>
              <a:defRPr/>
            </a:pPr>
            <a:r>
              <a:rPr lang="sv-SE"/>
              <a:t>Exempel på överraskningen vara: att snabbt och smidigt kunna skapa ett formulär </a:t>
            </a:r>
            <a:r>
              <a:rPr lang="sv-SE" sz="1200" b="0" i="0" u="none" strike="noStrike" kern="1200">
                <a:solidFill>
                  <a:schemeClr val="tx1"/>
                </a:solidFill>
                <a:effectLst/>
                <a:latin typeface="+mn-lt"/>
                <a:ea typeface="+mn-ea"/>
                <a:cs typeface="+mn-cs"/>
              </a:rPr>
              <a:t>för att samla in data eller skicka uppskattning till en kollega eller ett planeringsverktyg för att få </a:t>
            </a:r>
            <a:r>
              <a:rPr lang="sv-SE"/>
              <a:t>en överblick</a:t>
            </a:r>
            <a:r>
              <a:rPr lang="sv-SE" sz="1200" b="0" i="0" u="none" strike="noStrike" kern="1200">
                <a:solidFill>
                  <a:schemeClr val="tx1"/>
                </a:solidFill>
                <a:effectLst/>
                <a:latin typeface="+mn-lt"/>
                <a:ea typeface="+mn-ea"/>
                <a:cs typeface="+mn-cs"/>
              </a:rPr>
              <a:t> </a:t>
            </a:r>
            <a:r>
              <a:rPr lang="sv-SE"/>
              <a:t>på ditt</a:t>
            </a:r>
            <a:r>
              <a:rPr lang="sv-SE" sz="1200" b="0" i="0" u="none" strike="noStrike" kern="1200">
                <a:solidFill>
                  <a:schemeClr val="tx1"/>
                </a:solidFill>
                <a:effectLst/>
                <a:latin typeface="+mn-lt"/>
                <a:ea typeface="+mn-ea"/>
                <a:cs typeface="+mn-cs"/>
              </a:rPr>
              <a:t> arbete</a:t>
            </a:r>
            <a:r>
              <a:rPr lang="sv-SE" sz="1200" b="1" i="0" u="none" strike="noStrike" kern="1200">
                <a:solidFill>
                  <a:schemeClr val="tx1"/>
                </a:solidFill>
                <a:effectLst/>
                <a:latin typeface="+mn-lt"/>
                <a:ea typeface="+mn-ea"/>
                <a:cs typeface="+mn-cs"/>
              </a:rPr>
              <a:t>.</a:t>
            </a:r>
            <a:r>
              <a:rPr lang="sv-SE" sz="1200" b="0" i="0" kern="1200">
                <a:solidFill>
                  <a:schemeClr val="tx1"/>
                </a:solidFill>
                <a:effectLst/>
                <a:latin typeface="+mn-lt"/>
                <a:ea typeface="+mn-ea"/>
                <a:cs typeface="+mn-cs"/>
              </a:rPr>
              <a:t>​</a:t>
            </a:r>
            <a:r>
              <a:rPr lang="sv-SE"/>
              <a:t> </a:t>
            </a:r>
            <a:endParaRPr lang="sv-SE">
              <a:cs typeface="Calibri"/>
            </a:endParaRPr>
          </a:p>
          <a:p>
            <a:pPr>
              <a:defRPr/>
            </a:pPr>
            <a:endParaRPr lang="sv-SE">
              <a:cs typeface="Calibri"/>
            </a:endParaRPr>
          </a:p>
          <a:p>
            <a:pPr>
              <a:defRPr/>
            </a:pPr>
            <a:r>
              <a:rPr lang="sv-SE">
                <a:cs typeface="Calibri"/>
              </a:rPr>
              <a:t>En annan likhet mellan </a:t>
            </a:r>
            <a:r>
              <a:rPr lang="sv-SE" err="1">
                <a:cs typeface="Calibri"/>
              </a:rPr>
              <a:t>Kinderägget</a:t>
            </a:r>
            <a:r>
              <a:rPr lang="sv-SE">
                <a:cs typeface="Calibri"/>
              </a:rPr>
              <a:t> och Microsoft 365 är att överraskningen i mitten inte bygger sig själv utan kräver lite jobb av varje individ som vill ta del av det roliga. Istället för att bygga din egen pryl så handlar det här om att lära dig hur de olika verktygen fungerar. </a:t>
            </a:r>
            <a:endParaRPr lang="sv-SE"/>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2150524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De sex främsta nyttorna</a:t>
            </a:r>
            <a:endParaRPr lang="en-US" b="1" dirty="0"/>
          </a:p>
          <a:p>
            <a:r>
              <a:rPr lang="sv-SE" dirty="0"/>
              <a:t>Det här är de sex främsta nyttor för staden, organisationen och medarbetarna på ett övergripande plan. Det vill säga när alla delar är på plats (vi har uppdaterade </a:t>
            </a:r>
            <a:r>
              <a:rPr lang="sv-SE" dirty="0" err="1"/>
              <a:t>officeappar</a:t>
            </a:r>
            <a:r>
              <a:rPr lang="sv-SE" dirty="0"/>
              <a:t>, mejl, kalender och dokument är uppflyttade i molnet).</a:t>
            </a:r>
          </a:p>
          <a:p>
            <a:r>
              <a:rPr lang="sv-SE" dirty="0"/>
              <a:t>Vissa av dessa nyttorna kan du och din arbetsgrupp relatera till, andra inte. Här gäller det för respektive arbetsgrupp att identifiera vilka nyttor gruppen ser och vill fokusera på. I vissa fall finns det även fler och/eller andra nyttor för den enskilde gruppen eller individen som inte är relevant ur ett stadsövergripande perspektiv. </a:t>
            </a:r>
            <a:endParaRPr lang="en-US" dirty="0">
              <a:cs typeface="Calibri"/>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76782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HÄR BEFINNER VI OSS NU PÅ VOF</a:t>
            </a:r>
            <a:endParaRPr lang="sv-SE" b="1" dirty="0">
              <a:solidFill>
                <a:srgbClr val="FF0000"/>
              </a:solidFill>
            </a:endParaRPr>
          </a:p>
          <a:p>
            <a:r>
              <a:rPr lang="sv-SE" dirty="0"/>
              <a:t>Redan gjort</a:t>
            </a:r>
          </a:p>
          <a:p>
            <a:pPr marL="285750" indent="-285750">
              <a:buFont typeface="Wingdings" panose="05000000000000000000" pitchFamily="2" charset="2"/>
              <a:buChar char="ü"/>
            </a:pPr>
            <a:r>
              <a:rPr lang="sv-SE" dirty="0"/>
              <a:t>Steget in i samarbetsverktyget Microsoft Teams - genomfört april 2021</a:t>
            </a:r>
            <a:br>
              <a:rPr lang="sv-SE" dirty="0">
                <a:cs typeface="+mn-lt"/>
              </a:rPr>
            </a:br>
            <a:r>
              <a:rPr lang="sv-SE" sz="1200" dirty="0"/>
              <a:t>Del 2 -&gt; Lära oss mer av verktyget för att få mer ut av de positiva effekterna, idag använder vi oss bara av en väldigt liten del av alla smarta funktioner som finns tillgängliga</a:t>
            </a:r>
            <a:r>
              <a:rPr lang="sv-SE" dirty="0"/>
              <a:t> i Teams.</a:t>
            </a:r>
            <a:br>
              <a:rPr lang="sv-SE" sz="1200" dirty="0">
                <a:cs typeface="+mn-lt"/>
              </a:rPr>
            </a:br>
            <a:endParaRPr lang="sv-SE" dirty="0"/>
          </a:p>
          <a:p>
            <a:pPr marL="285750" indent="-285750">
              <a:buFont typeface="Wingdings" panose="05000000000000000000" pitchFamily="2" charset="2"/>
              <a:buChar char="ü"/>
            </a:pPr>
            <a:r>
              <a:rPr lang="sv-SE" dirty="0"/>
              <a:t>Uppdaterad version av </a:t>
            </a:r>
            <a:r>
              <a:rPr lang="sv-SE" dirty="0" err="1"/>
              <a:t>Officeappar</a:t>
            </a:r>
            <a:r>
              <a:rPr lang="sv-SE" dirty="0"/>
              <a:t> - genomfört juni (delade datorer) och kommer i november (personliga datorerna) 2023</a:t>
            </a:r>
            <a:br>
              <a:rPr lang="sv-SE" sz="1200" dirty="0">
                <a:cs typeface="+mn-lt"/>
              </a:rPr>
            </a:br>
            <a:r>
              <a:rPr lang="sv-SE" sz="1200" dirty="0"/>
              <a:t>Innebär utöver att utseendet förändrades att dina </a:t>
            </a:r>
            <a:r>
              <a:rPr lang="sv-SE" dirty="0" err="1"/>
              <a:t>Officeappar</a:t>
            </a:r>
            <a:r>
              <a:rPr lang="sv-SE" sz="1200" dirty="0"/>
              <a:t> (ex. </a:t>
            </a:r>
            <a:r>
              <a:rPr lang="sv-SE" dirty="0"/>
              <a:t>Word</a:t>
            </a:r>
            <a:r>
              <a:rPr lang="sv-SE" sz="1200" dirty="0"/>
              <a:t>, </a:t>
            </a:r>
            <a:r>
              <a:rPr lang="sv-SE" dirty="0"/>
              <a:t>Outlook</a:t>
            </a:r>
            <a:r>
              <a:rPr lang="sv-SE" sz="1200" dirty="0"/>
              <a:t> och </a:t>
            </a:r>
            <a:r>
              <a:rPr lang="sv-SE" dirty="0"/>
              <a:t>Powerpoint</a:t>
            </a:r>
            <a:r>
              <a:rPr lang="sv-SE" sz="1200" dirty="0"/>
              <a:t>) från och med nu alltid kommer att uppdateras av sig själv till den senaste versionen som finns tillgänglig. </a:t>
            </a:r>
            <a:br>
              <a:rPr lang="sv-SE" sz="1200" dirty="0">
                <a:cs typeface="+mn-lt"/>
              </a:rPr>
            </a:br>
            <a:r>
              <a:rPr lang="sv-SE" sz="1200" dirty="0"/>
              <a:t>Del 2 - &gt; Det uppdaterade </a:t>
            </a:r>
            <a:r>
              <a:rPr lang="sv-SE" dirty="0"/>
              <a:t>Officepaketet</a:t>
            </a:r>
            <a:r>
              <a:rPr lang="sv-SE" sz="1200" dirty="0"/>
              <a:t> är en förutsättning för att få tillgång till fler smarta funktioner när även mejlen och kalendern</a:t>
            </a:r>
            <a:r>
              <a:rPr lang="sv-SE" dirty="0"/>
              <a:t> i nästa steg</a:t>
            </a:r>
            <a:r>
              <a:rPr lang="sv-SE" sz="1200" dirty="0"/>
              <a:t> flyttas upp i molnet (eftersom verktygen ”pratar” med varandra)</a:t>
            </a:r>
            <a:endParaRPr lang="sv-SE" sz="1200" dirty="0">
              <a:cs typeface="Calibri"/>
            </a:endParaRPr>
          </a:p>
          <a:p>
            <a:pPr marL="285750" indent="-285750">
              <a:buFont typeface="Wingdings" panose="05000000000000000000" pitchFamily="2" charset="2"/>
              <a:buChar char="ü"/>
            </a:pPr>
            <a:endParaRPr lang="sv-SE" sz="1200" dirty="0"/>
          </a:p>
          <a:p>
            <a:pPr marL="285750" indent="-285750">
              <a:buFont typeface="Wingdings" panose="05000000000000000000" pitchFamily="2" charset="2"/>
              <a:buChar char="ü"/>
              <a:defRPr/>
            </a:pPr>
            <a:r>
              <a:rPr lang="sv-SE" dirty="0"/>
              <a:t>Inventering</a:t>
            </a:r>
            <a:r>
              <a:rPr lang="sv-SE" sz="1200" dirty="0"/>
              <a:t> av mejl och kalender för att identifiera om det finns uppgifter som inte bör finnas där utifrån stadens grundläggande principer</a:t>
            </a:r>
            <a:r>
              <a:rPr lang="sv-SE" dirty="0"/>
              <a:t> - genomfört </a:t>
            </a:r>
            <a:r>
              <a:rPr lang="sv-SE" sz="1200" dirty="0"/>
              <a:t>i oktober</a:t>
            </a:r>
            <a:r>
              <a:rPr lang="sv-SE" dirty="0"/>
              <a:t> 2022</a:t>
            </a:r>
            <a:endParaRPr lang="sv-SE" sz="1200" dirty="0">
              <a:cs typeface="Calibri"/>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br>
              <a:rPr lang="sv-SE" sz="1200" dirty="0">
                <a:cs typeface="+mn-lt"/>
              </a:rPr>
            </a:br>
            <a:br>
              <a:rPr lang="sv-SE" sz="1200" dirty="0">
                <a:cs typeface="+mn-lt"/>
              </a:rPr>
            </a:br>
            <a:r>
              <a:rPr lang="sv-SE" sz="1200" dirty="0"/>
              <a:t>Nästa steg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sv-SE" dirty="0"/>
              <a:t>Gör</a:t>
            </a:r>
            <a:r>
              <a:rPr lang="sv-SE" sz="1200" dirty="0"/>
              <a:t> en </a:t>
            </a:r>
            <a:r>
              <a:rPr lang="sv-SE" dirty="0"/>
              <a:t>bedömning av det som är kvar i mejl och kalender. </a:t>
            </a:r>
            <a:r>
              <a:rPr lang="sv-SE" sz="1200" dirty="0"/>
              <a:t>Hitta lösningar på de utmaningar som identifierats (lösningen behöver inte vara teknisk, det kan också innebära att sluta göra något eller hitta ny processer/sätt att arbeta). Detta innefattar också att kartlägga ägare beroende på om utmaningen är lokal eller stadsövergripande. Ambitionen är att det ska finnas nya lösningar på plats till hösten och att flytten av mejl och kalender då skulle kunna påbörjas i oktober 2023.</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sz="1200" b="1" dirty="0">
                <a:cs typeface="Calibri"/>
              </a:rPr>
              <a:t>Framåt</a:t>
            </a:r>
          </a:p>
          <a:p>
            <a:pPr marL="171450" indent="-171450">
              <a:buFont typeface="Wingdings" panose="05000000000000000000" pitchFamily="2" charset="2"/>
              <a:buChar char="q"/>
            </a:pPr>
            <a:r>
              <a:rPr lang="sv-SE" u="sng" dirty="0">
                <a:cs typeface="Calibri"/>
              </a:rPr>
              <a:t>Personliga dokument i Microsoft 365 – </a:t>
            </a:r>
            <a:r>
              <a:rPr lang="sv-SE" dirty="0">
                <a:cs typeface="Calibri"/>
              </a:rPr>
              <a:t>du </a:t>
            </a:r>
            <a:r>
              <a:rPr lang="sv-SE" dirty="0"/>
              <a:t>får tillgång till dina personliga dokument oavsett plats och enhet. För att stödja en flexibel arbetssituation.  Det blir enklare att dela och samarbeta med kollegor i tidiga utkast innan dessa är redo att delas med teamet eller organisationen. H: kommer att finnas kvar även i fortsättningen</a:t>
            </a:r>
            <a:endParaRPr lang="sv-SE" dirty="0">
              <a:cs typeface="Calibri"/>
            </a:endParaRPr>
          </a:p>
          <a:p>
            <a:endParaRPr lang="sv-SE" u="sng" dirty="0">
              <a:cs typeface="Calibri"/>
            </a:endParaRPr>
          </a:p>
          <a:p>
            <a:pPr marL="171450" indent="-171450">
              <a:buFont typeface="Wingdings" panose="05000000000000000000" pitchFamily="2" charset="2"/>
              <a:buChar char="q"/>
            </a:pPr>
            <a:r>
              <a:rPr lang="sv-SE" u="sng" dirty="0">
                <a:cs typeface="Calibri"/>
              </a:rPr>
              <a:t>Gemensamma dokument i Microsoft 365</a:t>
            </a:r>
            <a:r>
              <a:rPr lang="sv-SE" dirty="0">
                <a:cs typeface="Calibri"/>
              </a:rPr>
              <a:t> - </a:t>
            </a:r>
            <a:r>
              <a:rPr lang="sv-SE" dirty="0"/>
              <a:t>Tillgång till teamets eller organisationens dokument oavsett plats och enhet. Enkelt att dela länkar till dokument och samarbeta i dokument med kollegor, för att undvika lokala kopior och flera versioner av sanningen. </a:t>
            </a:r>
            <a:r>
              <a:rPr lang="sv-SE"/>
              <a:t>G: </a:t>
            </a:r>
            <a:r>
              <a:rPr lang="sv-SE" dirty="0"/>
              <a:t>kommer att finnas kvar även i fortsättningen</a:t>
            </a:r>
            <a:endParaRPr lang="sv-SE" sz="12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sz="1200" dirty="0"/>
              <a:t>________________________________________________________________________________________________________</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dirty="0">
                <a:cs typeface="Calibri" panose="020F0502020204030204"/>
              </a:rPr>
              <a:t>Den prickade linjen underst representerar det ständiga lärandet och utforskandet vi gör längs vägen. Det kan innefatta utbildningar, lanseringar och introduktion av nya </a:t>
            </a:r>
            <a:r>
              <a:rPr lang="sv-SE" dirty="0" err="1">
                <a:cs typeface="Calibri" panose="020F0502020204030204"/>
              </a:rPr>
              <a:t>appar</a:t>
            </a:r>
            <a:r>
              <a:rPr lang="sv-SE" dirty="0">
                <a:cs typeface="Calibri" panose="020F0502020204030204"/>
              </a:rPr>
              <a:t> och/eller nya smarta funktioner som släpps längs vägen. Det är här vi hittar nya aha-upplevelser och det är här vi skapar våra egna förutsättningar för att få så mycket som möjligt ut av våra digitala arbetsplats. Det kanske viktigaste medskicket är att det här är ett arbete som löper på, vi behöver inte vänta till 2025 för att hitta nyttor och smarta funktioner. Det gör vi längs vägen. Ett exempel på detta som många av oss redan använder är digitala möten och chattar via Teams.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sz="1200"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sv-SE" sz="1200"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sv-SE" sz="1200"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2618136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Berg- och dalbana</a:t>
            </a:r>
            <a:endParaRPr lang="en-US" b="1"/>
          </a:p>
          <a:p>
            <a:r>
              <a:rPr lang="sv-SE" u="sng">
                <a:cs typeface="Calibri"/>
              </a:rPr>
              <a:t>Nu har ni fått läsa om ett flertal nyttor</a:t>
            </a:r>
            <a:r>
              <a:rPr lang="sv-SE">
                <a:cs typeface="Calibri"/>
              </a:rPr>
              <a:t>. </a:t>
            </a:r>
            <a:r>
              <a:rPr lang="sv-SE" u="sng">
                <a:cs typeface="Calibri"/>
              </a:rPr>
              <a:t>Vägen mot målet är varken rak eller enkel, och vi har utmaningar att lösa på vägen, som t ex </a:t>
            </a:r>
            <a:r>
              <a:rPr lang="sv-SE" u="sng"/>
              <a:t>inventering och bedömning av känsliga uppgifter.  Den här typen av projekt kräver uthållighet och vi gör det tillsammans.</a:t>
            </a:r>
            <a:r>
              <a:rPr lang="sv-SE"/>
              <a:t> </a:t>
            </a:r>
            <a:br>
              <a:rPr lang="sv-SE"/>
            </a:br>
            <a:br>
              <a:rPr lang="sv-SE"/>
            </a:br>
            <a:r>
              <a:rPr lang="sv-SE"/>
              <a:t>De viktigaste medskicket till dig är;</a:t>
            </a:r>
            <a:br>
              <a:rPr lang="sv-SE"/>
            </a:br>
            <a:r>
              <a:rPr lang="sv-SE"/>
              <a:t>var </a:t>
            </a:r>
            <a:r>
              <a:rPr lang="sv-SE" err="1"/>
              <a:t>nyfikenågar</a:t>
            </a:r>
            <a:r>
              <a:rPr lang="sv-SE"/>
              <a:t> prova, att du vet vart du ska vända dig med frågor och att du känner dig trygg i att ledningen och projektet också har en gemensam inställning och förståelse för att ingen förväntas kunna allting direkt. Vi lär oss och vi lär oss tillsammans. Och efterhand som vi gör detta, och efterhand som vi tar oss över delmål och kullar så kommer vi att ha tillgång till en hel uppsjö av smarta verktyg som hjälper oss att underlätta vårt vardagliga arbetet.</a:t>
            </a:r>
            <a:endParaRPr lang="sv-SE">
              <a:cs typeface="Calibri"/>
            </a:endParaRPr>
          </a:p>
          <a:p>
            <a:endParaRPr lang="sv-SE">
              <a:cs typeface="Calibri"/>
            </a:endParaRPr>
          </a:p>
          <a:p>
            <a:r>
              <a:rPr lang="sv-SE">
                <a:cs typeface="Calibri"/>
              </a:rPr>
              <a:t>Hjälp och stöd hittar du via Hubben (ikonen längst upp till vänster inne i Teams). Eller via din förvaltnings Microsoft 365 samordnare, kontaktuppgifter finns på portalen: </a:t>
            </a:r>
            <a:r>
              <a:rPr lang="sv-SE">
                <a:hlinkClick r:id="rId3"/>
              </a:rPr>
              <a:t>Kontakt och support för Microsoft 365 och Teams | (helsingborg.se)</a:t>
            </a:r>
            <a:endParaRPr lang="sv-SE"/>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311142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2" Type="http://schemas.openxmlformats.org/officeDocument/2006/relationships/hyperlink" Target="https://intranat.helsingborg.se/organisation/projektportalen-microsoft-365-och-teams/" TargetMode="Externa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10E3CB3A-604B-9CF8-EDB8-E11D2E402C7E}"/>
              </a:ext>
            </a:extLst>
          </p:cNvPr>
          <p:cNvSpPr>
            <a:spLocks noGrp="1"/>
          </p:cNvSpPr>
          <p:nvPr>
            <p:ph type="pic" idx="1"/>
          </p:nvPr>
        </p:nvSpPr>
        <p:spPr/>
      </p:sp>
      <p:pic>
        <p:nvPicPr>
          <p:cNvPr id="5" name="Bildobjekt 3">
            <a:extLst>
              <a:ext uri="{FF2B5EF4-FFF2-40B4-BE49-F238E27FC236}">
                <a16:creationId xmlns:a16="http://schemas.microsoft.com/office/drawing/2014/main" id="{2E85AE53-7ADB-55F6-BE06-E4BC6852598F}"/>
              </a:ext>
            </a:extLst>
          </p:cNvPr>
          <p:cNvPicPr>
            <a:picLocks noChangeAspect="1"/>
          </p:cNvPicPr>
          <p:nvPr/>
        </p:nvPicPr>
        <p:blipFill rotWithShape="1">
          <a:blip r:embed="rId3">
            <a:extLst>
              <a:ext uri="{28A0092B-C50C-407E-A947-70E740481C1C}">
                <a14:useLocalDpi xmlns:a14="http://schemas.microsoft.com/office/drawing/2010/main" val="0"/>
              </a:ext>
            </a:extLst>
          </a:blip>
          <a:srcRect l="31893" t="34234" r="2533" b="17027"/>
          <a:stretch/>
        </p:blipFill>
        <p:spPr>
          <a:xfrm>
            <a:off x="6096001" y="-94347"/>
            <a:ext cx="6096000" cy="6952347"/>
          </a:xfrm>
          <a:prstGeom prst="rect">
            <a:avLst/>
          </a:prstGeom>
          <a:noFill/>
          <a:ln>
            <a:noFill/>
          </a:ln>
        </p:spPr>
      </p:pic>
      <p:sp>
        <p:nvSpPr>
          <p:cNvPr id="7" name="textruta 6">
            <a:extLst>
              <a:ext uri="{FF2B5EF4-FFF2-40B4-BE49-F238E27FC236}">
                <a16:creationId xmlns:a16="http://schemas.microsoft.com/office/drawing/2014/main" id="{AF7A28FC-9E9A-ED52-20A2-D82AE288585D}"/>
              </a:ext>
            </a:extLst>
          </p:cNvPr>
          <p:cNvSpPr txBox="1"/>
          <p:nvPr/>
        </p:nvSpPr>
        <p:spPr>
          <a:xfrm>
            <a:off x="517525" y="1843950"/>
            <a:ext cx="5298558" cy="3170099"/>
          </a:xfrm>
          <a:prstGeom prst="rect">
            <a:avLst/>
          </a:prstGeom>
          <a:noFill/>
        </p:spPr>
        <p:txBody>
          <a:bodyPr wrap="square" lIns="91440" tIns="45720" rIns="91440" bIns="45720" rtlCol="0" anchor="t">
            <a:spAutoFit/>
          </a:bodyPr>
          <a:lstStyle/>
          <a:p>
            <a:r>
              <a:rPr lang="sv-SE" sz="4000">
                <a:solidFill>
                  <a:schemeClr val="bg1"/>
                </a:solidFill>
                <a:latin typeface="Helsingborg Sans"/>
              </a:rPr>
              <a:t>Som en del i arbetet med att utveckla en smidig digital arbetsplats inför vi Microsoft 365 </a:t>
            </a:r>
          </a:p>
        </p:txBody>
      </p:sp>
      <p:pic>
        <p:nvPicPr>
          <p:cNvPr id="9" name="Bildobjekt 8">
            <a:extLst>
              <a:ext uri="{FF2B5EF4-FFF2-40B4-BE49-F238E27FC236}">
                <a16:creationId xmlns:a16="http://schemas.microsoft.com/office/drawing/2014/main" id="{9ED6BF12-FCD1-B08D-2E6E-A3A95C5D13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09214">
            <a:off x="7938615" y="2943736"/>
            <a:ext cx="601862" cy="601862"/>
          </a:xfrm>
          <a:prstGeom prst="rect">
            <a:avLst/>
          </a:prstGeom>
        </p:spPr>
      </p:pic>
      <p:pic>
        <p:nvPicPr>
          <p:cNvPr id="10" name="Bildobjekt 9">
            <a:extLst>
              <a:ext uri="{FF2B5EF4-FFF2-40B4-BE49-F238E27FC236}">
                <a16:creationId xmlns:a16="http://schemas.microsoft.com/office/drawing/2014/main" id="{08599C61-3921-AF82-E706-5493748EDA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857147">
            <a:off x="8430535" y="2000405"/>
            <a:ext cx="742772" cy="742772"/>
          </a:xfrm>
          <a:prstGeom prst="rect">
            <a:avLst/>
          </a:prstGeom>
        </p:spPr>
      </p:pic>
      <p:pic>
        <p:nvPicPr>
          <p:cNvPr id="11" name="Bildobjekt 10">
            <a:extLst>
              <a:ext uri="{FF2B5EF4-FFF2-40B4-BE49-F238E27FC236}">
                <a16:creationId xmlns:a16="http://schemas.microsoft.com/office/drawing/2014/main" id="{05EE5A84-61A4-71DC-5B4C-40E80A6576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41552">
            <a:off x="7570270" y="2233149"/>
            <a:ext cx="679520" cy="679520"/>
          </a:xfrm>
          <a:prstGeom prst="rect">
            <a:avLst/>
          </a:prstGeom>
        </p:spPr>
      </p:pic>
      <p:pic>
        <p:nvPicPr>
          <p:cNvPr id="12" name="Bildobjekt 11" descr="En bild som visar text, första hjälpen-kit&#10;&#10;Automatiskt genererad beskrivning">
            <a:extLst>
              <a:ext uri="{FF2B5EF4-FFF2-40B4-BE49-F238E27FC236}">
                <a16:creationId xmlns:a16="http://schemas.microsoft.com/office/drawing/2014/main" id="{E692DCA3-B9F3-20A1-C5B1-3772911BE3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815081">
            <a:off x="8709435" y="2734703"/>
            <a:ext cx="652045" cy="652045"/>
          </a:xfrm>
          <a:prstGeom prst="rect">
            <a:avLst/>
          </a:prstGeom>
        </p:spPr>
      </p:pic>
      <p:pic>
        <p:nvPicPr>
          <p:cNvPr id="13" name="Bildobjekt 12">
            <a:extLst>
              <a:ext uri="{FF2B5EF4-FFF2-40B4-BE49-F238E27FC236}">
                <a16:creationId xmlns:a16="http://schemas.microsoft.com/office/drawing/2014/main" id="{B56DD68F-985D-97F5-71AC-A07891F708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465309">
            <a:off x="8900532" y="3363235"/>
            <a:ext cx="588535" cy="588535"/>
          </a:xfrm>
          <a:prstGeom prst="rect">
            <a:avLst/>
          </a:prstGeom>
        </p:spPr>
      </p:pic>
      <p:sp>
        <p:nvSpPr>
          <p:cNvPr id="15" name="AutoShape 2" descr="data:image/jpg;base64,%20/9j/4AAQSkZJRgABAQEAYABgAAD/2wBDAAUDBAQEAwUEBAQFBQUGBwwIBwcHBw8LCwkMEQ8SEhEPERETFhwXExQaFRERGCEYGh0dHx8fExciJCIeJBweHx7/2wBDAQUFBQcGBw4ICA4eFBEUHh4eHh4eHh4eHh4eHh4eHh4eHh4eHh4eHh4eHh4eHh4eHh4eHh4eHh4eHh4eHh4eHh7/wAARCABJAc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234h/FDVPDfiyfSbbT7WeKNFYO7EHntwawP8AheGuf9Aex/77b/GsD44k/wDCx70f9Mk/rXEc+9fE4vMsVCvKMZbM/Wsr4dy6thKdSpTu3Fdep6t/wvDXP+gPY/8Afbf40f8AC8Nc/wCgPZf99t/jXlP50fia5v7Wxf8AOd/+rGV/8+vxZ9GeFvH1/q/gHUvEUtlBHPaSFEjUna2Ap55965//AIW5q3X+zLTB9Xb/ABrP+Hf/ACRLxBnJ/ft39kriR0HsMVyZ1nWMw7peznvE/H+IYRwuYTpUdIpno3/C29W/6Blp/wB9N/jR/wALb1Y/8wy0/wC+m/xrzrP1ozxj+teEuI8xS/iHiuvPuenaX8VNUutUtrV9NtQs0ojOGORn8a9dXoK+Y/Duf+Eg04f9PC19OL90V9zwnj6+MpVJVpXszqoTclqLRRRX1xuFFIScdKAelAC0UU3cfSgB1FJu4/yaN3H/ANagBaKbu68dKVc9+tAC0UUUAFFFFABRRRQAUUUUAFFFFABRRRQAUUUUAFFFFABRSM2DisPxD4v8O+HyF1jVbe1kIyI2bLY+g5oA3aK5/wAMeMvDniW5mt9F1JLqWFd8ihSpUZ68it/P+cUALRRRQAUUhPOB+NGecUALRSE+1Abpnr6UALRRSZ+ntmgBaKTdxnB/KgnFAC0UhOOuKM0ALRRTd3pjP1oAdRRRQAUUUUAfMXxx/wCSkXv/AFyT+tcTXbfHH/kpF7/1yj/rXE1+d4//AHmfqz90yT/cKT/ur8go9Pxoo9K4z1D1z4d/8kS8Qf8AXdv5LXEjpXbfDv8A5Il4g/67t/JK4kdK4OIv+XP+E/AuKv8AkaVfUKU9aSlNfNnzvUv+Hv8AkYdO/wCvha+nF+6K+YvD3/Iw6d/18LX06v3RX6TwP/Bqep24X4WLXjH7SWtavpNxoo0vU7qyEiy7/JfaGwVxn9a9n714V+1N/wAfegY/uzAj1GVr7o6jz/w/488S6fr9heXWtX1xDFOplilk3Kyng5H0Oa+r7SaK4t4riBg0cqK8Z/2SMivj/UNDaHwdpfiCPJhupZYJs9nXGPzB/SvoD9n/AMQf2x4Gis5n3XOmv9nbnkp1Q/kQPwoA9Grzr48+JpvD3hEW9hO0OoX8giiZGwyKOWYflj8a9FzXy/8AGXWJvFXxI/s6zYvFbyLZ2+05+YsAzD/PagDmz4w8WYx/wkepEZHHnn15r6d1CXVW+GpuNLZn1I6WrQt1Jcxjn618ueM9MTRfEt7pMZyLWRUJ99qk/qTX1fpl0tj4Js711Zlg06OQhepAjB4oA+bvhZdeKf8AhYWnfZW1B52nH21ZA20pn5t2eBxmvqsHmvLvCHxa0HXvENrpdnot1bz3hIWRkQDgZ5xzXp5wuS3Qd/agBxIozXm/i/4weGtDunsrVJtUuUO1xBwin0LH/Cuai+PkPm4l8NSLHnkpcgt+RWgD23dRmuf8MeKbHX/Cn/CQ2cU624V2ZHUBwUzkD8q47w98ZtF1jWrTS49MvoHuJCqvJtCKADksc8dKAPUcigH615L4g+OOiafqMlrp+m3OopExVpw4RSQccccivRYNdsf+Eah129kSztZLdZ3MjcIGXOPc0AapNLmvIda+OmhWs7R6Xpd1fov/AC0ZhGp+nUmq2n/HvTpJ1XUNAureInmSKUSY/AgUAez0mfasrw14g0nxHpq6hpF2lxAxw2OCp9COxpfEuvaX4d0uTUtWult7ePuerH0A7mgDU3ClzxXil98e7JJyLHw9PLHnh5ZxGSPpg11Pw2+KFl4z1STTU0uezuEhMvzOGUgEDg8etAHoWaM1BfXVtZ2klzdzxwQxjc8khwAK8s1745eH7OdodKsLnUtpx5mRGhPtnn9KAPWsjFFeK2Xx6smmUXnh24ijJwXjnDkD6YFen+E/FGi+KdPF5o92JlH30bh4z6EdqAIfiHrn/COeD9R1lBukgiPlj1c8D+dfMPhTQ9W8eeLPsrXQa6n3S3N1L820ZyeP5CvRvi/8StL1jR9U8KR2F3HcLMIzK23aSvf1rh/hR4rtPB/iKfVL61nuRJbmPbDjOcnk5oA9m+H3w9h+H2o3+sSawbq2a0PmBotpQKck8ZyMCl0v4uaHrPiiy0PR7S6uBcylGuHAVFwCeBnPb0rn9Z+Nuh3+j3liuj6grXMDxAnbgZBGeteReBtXi8P+LNO1i5ieeO1dnZI8bmBBHX2zQB9j5orz3wN8UtL8Xa+ukWenXkEhjaXfLtxgY9PrXoQoAgv3MdpNKpAZELDPIBA9K+ZUX4peN5ZJ4G1OeEsVBVxDDjPbJFfT8gBGDzn2qOGJYkEcaIkajhUGAPpQB8oazpfj3we6Xd82p2ADDbMk29AfqCQK9a+CfxIu/EN23h/XGRr9E8yCcDHnIOoPvXZfFR7BPAGrf2iU8gwEDeRy3bHvXz/8BbW4uviRpjRKT9njaSY/3RjpQB9Tu6xozuwVVBJJ6ADqa8D+JnxgvZr2XS/CcnkWyMUe825eU+iDrXbftBeIJNF8DNbW8jJcahIIFZTyq9W/TNed/s7eE7bWNYuNcv4Vmg04iOBH5zL/AHvwGfxoAw7Pwl8TNehF6LbU5Ff5g01wEJ98Eg12nwUsfGmk+O2sNeTUorQ2zsFlbfGWHQgjIzXt6yw7vL86PdnG3cM/lTj13EnigDjvjRfXWm/DjU7qzuZLe4GwJJG2GUlgK+etL1fx9qu8aXqmu3ojxvMLk4+te4ftFzCH4bTp3kuYl/8AHxWB+y3Dt03XJueZ40HPHCtQB54P+FqZ6+J/yb/CvbPgZ/b3/CHSf8JF9uN79qfH2sHftwMda76k6YywoAcOlFFFABRRRQB5F8RPAOl654qn1K68Uw2EskagwsoOAM1z3/Cq9D/6Ha1/75H+NYXxyA/4WJdZH/LJP61w+1f7or38PwHg8ZTVeb1ev3nzNfxWzTL6jw1L4Y6fdp2PVf8AhVeh/wDQ7Wn/AHyP8aD8K9Dx/wAjta/98j/GvKtq/wB0Uu1ePlFb/wDEOsB3/r7zH/iMmcf1/wAMfRfhTwdY2PgLUtEt9cjuorqQs1ygGEyF4/T9axB8M9OwMeJI8Y/55jn361X+ESqPhNq4x/y9N/JagAUjpX4vx3VwuTY9YV0VNLTV2PuskpviLDLH4h2lLc0P+FZ6f/0Mif8AfA/xo/4Vnp//AEMkf/fA/wAazgoz0pcL6V8R/rBhNvqq+9nr/wCq1Bfa/D/gmvpnw5sLbUrW4XxAj+VKHCbB8xH416yv3RXjGlKv9qW3H/LVa9nT7gr9C4Lx1PF0akqdJQ17nlZhlsMBJRg73F714V+1N/x9aCP9mbH1+Wvde9eFftT/APH1oP8AuzfzWvtzzyTwL4fXxN+z7c2AUeeJpJoD/ddQD/j+dcn8AdebRfHSWM7GODUl8iRT/DKCdo/M4r1P9nL/AJJnF3/0qT+Qrx/4v6LN4X+Ik81oGjSdxe2zDoCTlsfRs0AfRHxF15fDfg7UNWLASpGVhHrI3C/qa8L/AGfNCbWPHLatdKXi09TOWbndM3A/mT+FP+NfjiLxLpWhWtrJmL7OLq7A6LKR90/Tr+Feq/Anw8dC8CW0kybbq+P2mbPUZ6D8qAPAvit/yUbXec/6UOfwWvpaX/kma/8AYJX/ANFCvmn4rf8AJRtd/wCvofyWvpaX/kma/wDYJX/0UKAPm74M/wDJSNB/66H/ANBNey/tC+KbnRPDkOlWEjRXWpFlZ1PzJEPvEfmB+NeN/Bf/AJKRoX++f/QTXW/tOmT/AIS7TN+fKFq2z65GaAMT4QfD7/hMbua6vJJIdLtmAcofnlf+7n6fzr2Wf4Q+BZLP7ONIaM4wJVmcuD68nH6VR/ZvaNvhwqIV8xbuTzQOucL/AExXplAHI6H4cj8KeAr7R4LqS4hjjndHf7wDAnBr5V02G6utQhs7PcbmebyowpwSWOPy559q+yvEH/ICv/8Ar3k/9BNfKHwuAb4h6GDyPtZ/k1AHsWmfA3w2ukLFqVzezXrLh5UcKAfYY6f4VwXx01qUaja+D7W4c6fpFvHGwJ5mkCjkgegxX0vXyB8UFkHxB15Zc7vtZI+nGP0oA9O+FHwn0zUNDt9c8SpJO1yPMhtgxVEQ9CSOTkc1qeP/AIPaDJotxd+HYWsr2BC6p5hZJdozjnPNeleFGifwzpjQEGI2ke0j02ir87KsDs5GzaS2ewxQB8r/AAb8SXHhzxvaq0hS1vX8i6jJ4z2Y+4PH4mun/aeurmTxRpli5YWsVsZVU8jeWILY+gFecW6+b4vQW+SW1P8AdgenmZr6Y+KPgKz8a2EeZza6hb5NvOBkf7req0AcJ8EPCfgjW/C4ub+1gvtUMjLOkshBjweAFBHGK77w18O9A8N+JX1vRlmtzJCYnt9+5MEg5GeR09a+evEPhHxd4Juvtk8Nxbqn3L+0kO0f8CHT6V6R8GvifqWo6xB4c8SSCd5122tztALMBna2ODkA80AZ37SfieafVYfC9vJttYUE10B/y0c9AfYAZ/GnfB/4W6frejR694h8yWKb/j3t0O0FBxuJ69Qa4344Kw+Jus7gckoRnuNox/Wvo34ZtC3gDRWt8eX9kQceoGD+uaAON8X/AAb8OXmlzNoMD6fqCoWhxIWRmA4DBia8a+G+vXnhTxrbXKkxo0y213ETwyk4OfocH8K+ueMj1r428SlZfGeoG25DaidgHf5xigD174yeAfDWneFNS8T2cE32+R1l3mU4JY+lcJ8F/DWleKvE9zp+sRySQx2+8BHKkNn1Few/GwMvwduVb7wiiB+vFebfs0f8j1ef9ef9TQB3mu/CHwXZaJf3kFncrLDbPImZzwVBI/lXh/w60uz1vxnpml6gjNa3MrLIEbaThWPX8K+sPFn/ACK2q/8AXnL/AOgGvl34N/8AJStD/wCuzf8AoDUAfQnhT4ceGfDOrjVNKgnjuAhjy8pYYP8A+quxoooAafvH3968R+Mfjjxh4f8AGz6dos7JZi3jcAW2/k5zzXuHemOkZPKKT7igD4/17xNrXiK8jXxJq128AbLLsACj1CAAZr3b4FxeCYdLmj8M3klzenBunuQBPjtx2X0rqvGHhDQvEWmTW99p9uZShKTLGA6Njg7hzXy/4Wvrzw543tZ7WU+dbXn2dyp4cByCPoaAPSv2pJnOo6JBu+Ty3kA984ri/CWueKJNCTwj4RgnS5mmea4lh5dlPT5v4R71237Uts4utEvAP3eHiPHAPJFav7L9rbL4d1O8Cr9qe52Ow+9tHSgDznXfBPxE0W2OrXYvmRBvkkgvGdlHuP6103wc+J+px6xa6Br9011Z3LeXBcyffjc/dBPcH1Ne/vGsiMjrlGG0g+nevjnxBDHY+Nb23s+I4NQYQhew38CgD379oHS9W1jwla2Wk2E15KbtWdIhnaAM/lXjtn4V+Jel20n2HTNbtI2O6RYG25P0FfVUBZoUZvvFQT9ac33TQB8n6X4+8ceHb8o2pXbMhxJa3o3A/gRn9a+h/hx4us/GXh9NRgUwzqfLuYD1jcdfwPUVxv7Sej2MvhGHWTCovYLhI1kXhmVgcg+vQVzf7Ls0o1/WbfJ8poI3I9wzCgD6AFFFFABRRRQB8z/HH/kot3/1yT+tcNXc/HH/AJKLd/8AXJP61w1fq+Wf7pT9F+R+D53/AMjCt6v8wo9Pxoo9Pxr0Tyj2j4Rf8km1f/r6b+S1AOlTfCL/AJJNq/8A19N/JahHQ1/I3i7/AMjtn9Q+Hn/Imp+gUnalpO1flZ94WtJ/5C1p/wBdRXsyfdFeNaT/AMha0/66ivZU+6K/W/Dn+BV9V+R8lxF/Fh6C968K/amH+laD1+7N2/3a91rnfGHgzQPFj2z61atObYMIsPjGcZ/kK/Sj5w5j9nM4+GsPb/SpM/pVX9ozw7/anhBNYgiLXGmsWbA5MZ+9+XWu+8LeH9M8NaUNL0mJorUOXCs2eT1/lV6+tIL20mtLqMSQzIUkQ9Cp6igD5D+H2hnxJ4x0/S9u6OWUST4PSNeW/lX2BGixxpGgAVQFA9q5nwn4B8M+F7573SLJorh4/LLs+4ge1dTQB8ifFbP/AAsfXP8Ar6H/AKCtfSs3/JMx/wBglf8A0UKztY+Fng3VtUuNSvrCSS6uH3yP5pGTx/hXWNp1q2k/2WVJtvJEG3POwDGM/SgD5V+C/wDyUnQj28xu4z9w17R8fPB9z4i0GHUNNiMl/p+WEajLSxn7wA7kcGtnQvhh4Q0TVbfU9PsZI7q3OY3MhOOMV2e2gD5Q+GPjy/8ABN9Oq25ubGZs3FuTtZWHGQD0b1Fep3Px28PraF7fS9Recj5UdVC5/wB7P8q6vxR8NfCPiG4N1ead5VyessDbGPuaxLX4JeDY5d8n2+cA52vPwf0oA1fB3iS68V/DS81u6ijieVLlRHGchVXcAK+e/hb/AMlF0PBB/wBLPQj0avqrTdD0vTdF/sextEt7LYU8tOOCOfxrm9I+Fng3StUt9Ss7CRLm3fejGQnnnr+dAHanqcV8+ftE+ELm01v/AISizgZ7K5UC72/8s3HGT6AgD8c19CYqOaGKaJopo1kjYbWVhkEehoA+evhj8Xf+Ef0eLR9btZrq1hXEE8Ry6p2BB7D1rR8d/Gm3vtFm0/w9Y3UTzoUe4mGAinrtA6mu21f4PeCtQna4SzmsnZs4t5Nqg/So9K+DXgqxnWaS1ub0qchZ5dyn6igDy74DeDbrWvEcOvXUTDTbA7g8i4E8vYD1A5JP0r0j4ifEybwZ4zh064sFu7CW1WY+WwWRW3EE89RxXpFlaW1napa2sCQwINqRoMBR6Vz/AIv8CeG/FUyT6tZs06LsEsbbX2+maAOF8Q/GbwreaBd2sVje3E08LRiGSHAyRjkng/hXmPwX0i81X4g6e1qhMVpIZ7iRR8qDB4z65Ir2CL4I+DFm3OdQkX+4Z+CPyru/DugaR4fsRZ6RYxWsXcIOW+p70AeP/tH+Ebp7qLxZYwNLEI/JvEQcqAeH/Ug/hWD8Kfis/hfTRo+qWst5p8eWgkiOXjBP3cHqM19HvHG8bIyhlb7wIyDXB698I/Beq3D3H2GSzkc7j9mk2An1xQBx/i344Wk2kzW/h2wuxdSqVE0oAEefTHeuK+DHhC68TeKYL64jdtNs5POnmZcCRwcqo9ecH8K9b0/4L+CreYSTw3d5txhJpiV/LFegafY2en2aWljbR20CDCxxrgCgDifj9j/hV2pKPVOg968w/Zp/5Hq76j/Q/Trya988SaHp/iHSJdK1SJpbWXG9Q2Cce9ZHhTwD4a8L6k+oaPaPBPInlsS5IIoA3NctnvdGvbNGw89u8YPoSpH9a+QfDepT+GfFVrqDQHztPuTviJ54yCv1wTX2ViuK8XfDLwr4kvmvry1lgvG+9LbvsLH1PrQBV8FfFHSPFXiCPSNPsryORoWld5QAq7ccdfevQB0rjPBfw38N+FNR/tLTluXu/LMfmTS7sKcZA49q7OgDm/iVrF7oPgzUdWsGRbi2jDpvGVPPSvPtB+O+mSW6LrWlXNvNt5aEh1PuBnNevX1na31rJa3kCTwSDa8bjIYe9cBqPwZ8E3UjPDa3NmTziCbao/CgDlvGHxws5dMltfDthcfaJVKiecBRHnqQDyTXB/B7wneeKPFttdMjtp9nN51zcMCA7ZztHqSetex6d8F/BdrIJJYbu6IOdss2VP4V32m6fZabapa2FtHbW6DCxxrhRQBy/wAXfCzeLPCE9nbgfbYT51sT/fHb8RxXgfw18aX/AID1u6iuLSWS2kYJe2x+V1YdCAeh68V9WlRx1GPSuW8XfD/wv4olE+paeBcAYE8J2P8AQnvQBwXiX45aadKki0PT7s3siYVp12onv7n6V538J/C994t8YRXU0cj2UE/2i8nbo5zu2A+pJr2Cx+Cngu3mEjpezqpyI3n+X8Riu/0nS9P0mySy020itbeP7sca4AoA88+KXxGvvBXiuwtVtoruxuLcvJGTtcHdjKn+lQJ8c/C3kFpLPU0kx/q/KB/UcV3fijwroPiWFYtZ06O6KjajsPmQex7VxU3wQ8GtIWjfUYl/uifgfpQB5N8UviFeeNJ4bVLc2mnQPuihz+8kf1b/AAr1f9n3wld6DoVxqmoQtDd6gVZYm+8kQHAPoScn8a6Dwv8ADXwj4euEubPTfNuE+5NcNvZT6jNdjtHNACjoKKKKACiiigD5q+NkFxJ8QbqRLad1MScrExHfuBXEm0vP+fO6/wC/Lf4V9X6j/wAfTfhVY19jhM+nRoxhyJ2Xc/M8x4dp1sTOq5vV9j5Z+yXn/Pnc/wDflv8ACj7Hef8APndf9+W/wr6oHSkNdP8ArLU/59r7zj/1Wpf8/H9x558JYpo/hVq0bwyqxumwrIQT8q9qhEU3/PGUf8ANetaf/wAeMn1qFf8AWGvxHjnKIZxmPt5y5W+x+xcL4h5dgI0Yq6SPK/Km/wCeMv8A3waPJl/54y/98GvVWof7h+lfFLhGj/z8f3H0X9tz0908z0mKb+1bQmGUDzRyUNexp90VkQfeX6itgdK+54SyuOX0pxjK92ePmmLeJmm1awUUUV9geWFFFFABRRRQAUUUUAFFFFABRiiigAooooAKKKKADFGKKKACiiigA/GiiigApMe9LRQAgHuaWiigAooooAKMfWiigAooooAKKKKACiiigAoxRRQAUUUUAFFFFABRRRQAUUUUAFFFFAH/2Q==">
            <a:extLst>
              <a:ext uri="{FF2B5EF4-FFF2-40B4-BE49-F238E27FC236}">
                <a16:creationId xmlns:a16="http://schemas.microsoft.com/office/drawing/2014/main" id="{3C4254A8-97BE-BE24-B7F0-A707D0459E5D}"/>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16" name="Picture 3">
            <a:extLst>
              <a:ext uri="{FF2B5EF4-FFF2-40B4-BE49-F238E27FC236}">
                <a16:creationId xmlns:a16="http://schemas.microsoft.com/office/drawing/2014/main" id="{00A76894-AE83-5FCE-D87E-AA49E467B54E}"/>
              </a:ext>
            </a:extLst>
          </p:cNvPr>
          <p:cNvPicPr>
            <a:picLocks noChangeAspect="1"/>
          </p:cNvPicPr>
          <p:nvPr/>
        </p:nvPicPr>
        <p:blipFill>
          <a:blip r:embed="rId9"/>
          <a:stretch>
            <a:fillRect/>
          </a:stretch>
        </p:blipFill>
        <p:spPr>
          <a:xfrm>
            <a:off x="5580012" y="-320185"/>
            <a:ext cx="4818182" cy="2750525"/>
          </a:xfrm>
          <a:prstGeom prst="rect">
            <a:avLst/>
          </a:prstGeom>
        </p:spPr>
      </p:pic>
      <p:pic>
        <p:nvPicPr>
          <p:cNvPr id="17" name="Picture 4">
            <a:extLst>
              <a:ext uri="{FF2B5EF4-FFF2-40B4-BE49-F238E27FC236}">
                <a16:creationId xmlns:a16="http://schemas.microsoft.com/office/drawing/2014/main" id="{5C666A63-B174-8336-5151-84F7462EBE81}"/>
              </a:ext>
            </a:extLst>
          </p:cNvPr>
          <p:cNvPicPr>
            <a:picLocks noChangeAspect="1"/>
          </p:cNvPicPr>
          <p:nvPr/>
        </p:nvPicPr>
        <p:blipFill>
          <a:blip r:embed="rId10"/>
          <a:stretch>
            <a:fillRect/>
          </a:stretch>
        </p:blipFill>
        <p:spPr>
          <a:xfrm>
            <a:off x="6447519" y="1046164"/>
            <a:ext cx="2743200" cy="451580"/>
          </a:xfrm>
          <a:prstGeom prst="rect">
            <a:avLst/>
          </a:prstGeom>
        </p:spPr>
      </p:pic>
    </p:spTree>
    <p:extLst>
      <p:ext uri="{BB962C8B-B14F-4D97-AF65-F5344CB8AC3E}">
        <p14:creationId xmlns:p14="http://schemas.microsoft.com/office/powerpoint/2010/main" val="405315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2">
            <a:extLst>
              <a:ext uri="{FF2B5EF4-FFF2-40B4-BE49-F238E27FC236}">
                <a16:creationId xmlns:a16="http://schemas.microsoft.com/office/drawing/2014/main" id="{A53E0A69-FCAE-081B-5BF4-AA635AA400E4}"/>
              </a:ext>
            </a:extLst>
          </p:cNvPr>
          <p:cNvSpPr txBox="1">
            <a:spLocks/>
          </p:cNvSpPr>
          <p:nvPr/>
        </p:nvSpPr>
        <p:spPr>
          <a:xfrm>
            <a:off x="605800" y="2160689"/>
            <a:ext cx="5211465" cy="4920175"/>
          </a:xfrm>
          <a:prstGeom prst="rect">
            <a:avLst/>
          </a:prstGeom>
        </p:spPr>
        <p:txBody>
          <a:bodyPr vert="horz" lIns="121920" tIns="60960" rIns="121920" bIns="6096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0"/>
              </a:spcBef>
              <a:buFont typeface="+mj-lt"/>
              <a:buAutoNum type="arabicPeriod"/>
            </a:pPr>
            <a:r>
              <a:rPr lang="sv-SE" sz="1800">
                <a:solidFill>
                  <a:srgbClr val="19345D"/>
                </a:solidFill>
                <a:latin typeface="Roboto Light"/>
                <a:ea typeface="Roboto Light"/>
                <a:cs typeface="Roboto Light"/>
              </a:rPr>
              <a:t>Det </a:t>
            </a:r>
            <a:r>
              <a:rPr lang="sv-SE" sz="1800" b="1">
                <a:solidFill>
                  <a:srgbClr val="19345D"/>
                </a:solidFill>
                <a:latin typeface="Roboto Light"/>
                <a:ea typeface="Roboto Light"/>
                <a:cs typeface="Roboto Light"/>
              </a:rPr>
              <a:t>ökar tillgängligheten</a:t>
            </a:r>
            <a:r>
              <a:rPr lang="sv-SE" sz="1800">
                <a:solidFill>
                  <a:srgbClr val="19345D"/>
                </a:solidFill>
                <a:latin typeface="Roboto Light"/>
                <a:ea typeface="Roboto Light"/>
                <a:cs typeface="Roboto Light"/>
              </a:rPr>
              <a:t> eftersom du kommer du åt dina verktyg oavsett plats och enhet. </a:t>
            </a:r>
          </a:p>
          <a:p>
            <a:pPr marL="342900" indent="-342900">
              <a:lnSpc>
                <a:spcPct val="120000"/>
              </a:lnSpc>
              <a:spcBef>
                <a:spcPts val="0"/>
              </a:spcBef>
              <a:buFont typeface="+mj-lt"/>
              <a:buAutoNum type="arabicPeriod"/>
            </a:pPr>
            <a:r>
              <a:rPr lang="sv-SE" sz="1800">
                <a:solidFill>
                  <a:srgbClr val="19345D"/>
                </a:solidFill>
                <a:latin typeface="Roboto Light"/>
                <a:ea typeface="Roboto Light"/>
                <a:cs typeface="Roboto Light"/>
              </a:rPr>
              <a:t>Det </a:t>
            </a:r>
            <a:r>
              <a:rPr lang="sv-SE" sz="1800" b="1">
                <a:solidFill>
                  <a:srgbClr val="19345D"/>
                </a:solidFill>
                <a:latin typeface="Roboto Light"/>
                <a:ea typeface="Roboto Light"/>
                <a:cs typeface="Roboto Light"/>
              </a:rPr>
              <a:t>underlättar samarbeten </a:t>
            </a:r>
            <a:r>
              <a:rPr lang="sv-SE" sz="1800">
                <a:solidFill>
                  <a:srgbClr val="19345D"/>
                </a:solidFill>
                <a:latin typeface="Roboto Light"/>
                <a:ea typeface="Roboto Light"/>
                <a:cs typeface="Roboto Light"/>
              </a:rPr>
              <a:t>exempelvis genom att kunna arbeta tillsammans i gemensamma dokument. </a:t>
            </a:r>
          </a:p>
          <a:p>
            <a:pPr marL="342900" indent="-342900">
              <a:lnSpc>
                <a:spcPct val="120000"/>
              </a:lnSpc>
              <a:spcBef>
                <a:spcPts val="0"/>
              </a:spcBef>
              <a:buFont typeface="+mj-lt"/>
              <a:buAutoNum type="arabicPeriod"/>
            </a:pPr>
            <a:r>
              <a:rPr lang="sv-SE" sz="1800">
                <a:solidFill>
                  <a:srgbClr val="19345D"/>
                </a:solidFill>
                <a:latin typeface="Roboto Light"/>
                <a:ea typeface="Roboto Light"/>
                <a:cs typeface="Roboto Light"/>
              </a:rPr>
              <a:t>Det </a:t>
            </a:r>
            <a:r>
              <a:rPr lang="sv-SE" sz="1800" b="1">
                <a:solidFill>
                  <a:srgbClr val="19345D"/>
                </a:solidFill>
                <a:latin typeface="Roboto Light"/>
                <a:ea typeface="Roboto Light"/>
                <a:cs typeface="Roboto Light"/>
              </a:rPr>
              <a:t>stärker</a:t>
            </a:r>
            <a:r>
              <a:rPr lang="sv-SE" sz="1800">
                <a:solidFill>
                  <a:srgbClr val="19345D"/>
                </a:solidFill>
                <a:latin typeface="Roboto Light"/>
                <a:ea typeface="Roboto Light"/>
                <a:cs typeface="Roboto Light"/>
              </a:rPr>
              <a:t> Helsingborgs stads </a:t>
            </a:r>
            <a:r>
              <a:rPr lang="sv-SE" sz="1800" b="1">
                <a:solidFill>
                  <a:srgbClr val="19345D"/>
                </a:solidFill>
                <a:latin typeface="Roboto Light"/>
                <a:ea typeface="Roboto Light"/>
                <a:cs typeface="Roboto Light"/>
              </a:rPr>
              <a:t>IT-säkerhet</a:t>
            </a:r>
            <a:r>
              <a:rPr lang="sv-SE" sz="1800">
                <a:solidFill>
                  <a:srgbClr val="19345D"/>
                </a:solidFill>
                <a:latin typeface="Roboto Light"/>
                <a:ea typeface="Roboto Light"/>
                <a:cs typeface="Roboto Light"/>
              </a:rPr>
              <a:t>. </a:t>
            </a:r>
            <a:endParaRPr lang="sv-SE" sz="1800">
              <a:solidFill>
                <a:srgbClr val="19345D"/>
              </a:solidFill>
              <a:latin typeface="Roboto Light" panose="02000000000000000000" pitchFamily="2" charset="0"/>
              <a:ea typeface="Roboto Light" panose="02000000000000000000" pitchFamily="2" charset="0"/>
              <a:cs typeface="Roboto Light" panose="02000000000000000000" pitchFamily="2" charset="0"/>
            </a:endParaRPr>
          </a:p>
          <a:p>
            <a:pPr marL="0" indent="0">
              <a:lnSpc>
                <a:spcPct val="120000"/>
              </a:lnSpc>
              <a:spcBef>
                <a:spcPts val="0"/>
              </a:spcBef>
              <a:buFont typeface="Arial" panose="020B0604020202020204" pitchFamily="34" charset="0"/>
              <a:buNone/>
            </a:pPr>
            <a:endParaRPr lang="sv-SE" sz="1800" b="1">
              <a:solidFill>
                <a:srgbClr val="19345D"/>
              </a:solidFill>
              <a:latin typeface="Roboto Light" panose="02000000000000000000" pitchFamily="2" charset="0"/>
              <a:ea typeface="Roboto Light" panose="02000000000000000000" pitchFamily="2" charset="0"/>
              <a:cs typeface="Roboto Light" panose="02000000000000000000" pitchFamily="2" charset="0"/>
            </a:endParaRPr>
          </a:p>
          <a:p>
            <a:pPr marL="0" indent="0">
              <a:lnSpc>
                <a:spcPct val="120000"/>
              </a:lnSpc>
              <a:spcBef>
                <a:spcPts val="0"/>
              </a:spcBef>
              <a:buFont typeface="Arial" panose="020B0604020202020204" pitchFamily="34" charset="0"/>
              <a:buNone/>
            </a:pPr>
            <a:endParaRPr lang="sv-SE" sz="1800">
              <a:solidFill>
                <a:srgbClr val="19345D"/>
              </a:solidFill>
              <a:latin typeface="Roboto Light"/>
              <a:ea typeface="Roboto" panose="02000000000000000000" pitchFamily="2" charset="0"/>
              <a:cs typeface="Roboto" panose="02000000000000000000" pitchFamily="2" charset="0"/>
            </a:endParaRPr>
          </a:p>
        </p:txBody>
      </p:sp>
      <p:sp>
        <p:nvSpPr>
          <p:cNvPr id="5" name="Rubrik 1">
            <a:extLst>
              <a:ext uri="{FF2B5EF4-FFF2-40B4-BE49-F238E27FC236}">
                <a16:creationId xmlns:a16="http://schemas.microsoft.com/office/drawing/2014/main" id="{7A70B549-8F4A-3468-1E38-1A3CC8508A46}"/>
              </a:ext>
            </a:extLst>
          </p:cNvPr>
          <p:cNvSpPr txBox="1">
            <a:spLocks/>
          </p:cNvSpPr>
          <p:nvPr/>
        </p:nvSpPr>
        <p:spPr>
          <a:xfrm>
            <a:off x="605800" y="802480"/>
            <a:ext cx="9144000" cy="114844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sv-SE" b="1">
                <a:solidFill>
                  <a:srgbClr val="19345D"/>
                </a:solidFill>
                <a:ea typeface="Roboto"/>
                <a:cs typeface="Roboto"/>
              </a:rPr>
              <a:t>Varför staden inför Microsoft 365</a:t>
            </a:r>
            <a:endParaRPr lang="sv-SE" b="1">
              <a:ea typeface="Roboto"/>
              <a:cs typeface="Roboto"/>
            </a:endParaRPr>
          </a:p>
        </p:txBody>
      </p:sp>
      <p:pic>
        <p:nvPicPr>
          <p:cNvPr id="6" name="Bildobjekt 5">
            <a:extLst>
              <a:ext uri="{FF2B5EF4-FFF2-40B4-BE49-F238E27FC236}">
                <a16:creationId xmlns:a16="http://schemas.microsoft.com/office/drawing/2014/main" id="{AF255E63-1A23-45B7-846D-19E1C9CDABF2}"/>
              </a:ext>
            </a:extLst>
          </p:cNvPr>
          <p:cNvPicPr>
            <a:picLocks noChangeAspect="1"/>
          </p:cNvPicPr>
          <p:nvPr/>
        </p:nvPicPr>
        <p:blipFill>
          <a:blip r:embed="rId3"/>
          <a:stretch>
            <a:fillRect/>
          </a:stretch>
        </p:blipFill>
        <p:spPr>
          <a:xfrm>
            <a:off x="6232980" y="599441"/>
            <a:ext cx="5470638" cy="4504776"/>
          </a:xfrm>
          <a:prstGeom prst="rect">
            <a:avLst/>
          </a:prstGeom>
        </p:spPr>
      </p:pic>
    </p:spTree>
    <p:extLst>
      <p:ext uri="{BB962C8B-B14F-4D97-AF65-F5344CB8AC3E}">
        <p14:creationId xmlns:p14="http://schemas.microsoft.com/office/powerpoint/2010/main" val="327549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tshållare för bild 12">
            <a:extLst>
              <a:ext uri="{FF2B5EF4-FFF2-40B4-BE49-F238E27FC236}">
                <a16:creationId xmlns:a16="http://schemas.microsoft.com/office/drawing/2014/main" id="{E5B0D013-A95B-86BC-3888-E5A682A0B564}"/>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6609" b="6609"/>
          <a:stretch>
            <a:fillRect/>
          </a:stretch>
        </p:blipFill>
        <p:spPr/>
      </p:pic>
      <p:sp>
        <p:nvSpPr>
          <p:cNvPr id="5" name="textruta 4">
            <a:extLst>
              <a:ext uri="{FF2B5EF4-FFF2-40B4-BE49-F238E27FC236}">
                <a16:creationId xmlns:a16="http://schemas.microsoft.com/office/drawing/2014/main" id="{5D3967E5-AA9D-BF85-65E2-41E44385C6F0}"/>
              </a:ext>
            </a:extLst>
          </p:cNvPr>
          <p:cNvSpPr txBox="1"/>
          <p:nvPr/>
        </p:nvSpPr>
        <p:spPr>
          <a:xfrm>
            <a:off x="665199" y="1907737"/>
            <a:ext cx="4658931" cy="3170099"/>
          </a:xfrm>
          <a:prstGeom prst="rect">
            <a:avLst/>
          </a:prstGeom>
          <a:noFill/>
        </p:spPr>
        <p:txBody>
          <a:bodyPr wrap="square" lIns="91440" tIns="45720" rIns="91440" bIns="45720" rtlCol="0" anchor="t">
            <a:spAutoFit/>
          </a:bodyPr>
          <a:lstStyle/>
          <a:p>
            <a:r>
              <a:rPr lang="sv-SE" sz="2000">
                <a:solidFill>
                  <a:srgbClr val="19345D"/>
                </a:solidFill>
                <a:latin typeface="Roboto Light"/>
                <a:ea typeface="Roboto Light"/>
                <a:cs typeface="Roboto Light"/>
              </a:rPr>
              <a:t>Medarbetarna upplever att de har en smidig digital arbetsmiljö som gör det enkelt att samarbeta både inom och utanför den egna organisationen. Vardagen blir lättare tack vare smarta digitala verktyg som hjälper till att arbeta hållbart.</a:t>
            </a:r>
          </a:p>
          <a:p>
            <a:endParaRPr lang="sv-SE" sz="2000">
              <a:solidFill>
                <a:srgbClr val="19345D"/>
              </a:solidFill>
              <a:latin typeface="Roboto Light"/>
              <a:ea typeface="Roboto Light"/>
              <a:cs typeface="Roboto Light"/>
            </a:endParaRPr>
          </a:p>
          <a:p>
            <a:r>
              <a:rPr lang="sv-SE" sz="2000">
                <a:solidFill>
                  <a:srgbClr val="19345D"/>
                </a:solidFill>
                <a:latin typeface="Roboto Light"/>
                <a:ea typeface="Roboto Light"/>
                <a:cs typeface="Roboto Light"/>
              </a:rPr>
              <a:t>Invånarna upplever att de får bra, snabb och trygg service.</a:t>
            </a:r>
            <a:r>
              <a:rPr lang="sv-SE" sz="2000">
                <a:latin typeface="Roboto Light"/>
                <a:ea typeface="Roboto Light"/>
                <a:cs typeface="Roboto Light"/>
              </a:rPr>
              <a:t> </a:t>
            </a:r>
          </a:p>
        </p:txBody>
      </p:sp>
      <p:sp>
        <p:nvSpPr>
          <p:cNvPr id="6" name="Rubrik 1">
            <a:extLst>
              <a:ext uri="{FF2B5EF4-FFF2-40B4-BE49-F238E27FC236}">
                <a16:creationId xmlns:a16="http://schemas.microsoft.com/office/drawing/2014/main" id="{469B2474-0D8C-3CC0-C8B6-0E48B0BE2AB6}"/>
              </a:ext>
            </a:extLst>
          </p:cNvPr>
          <p:cNvSpPr txBox="1">
            <a:spLocks/>
          </p:cNvSpPr>
          <p:nvPr/>
        </p:nvSpPr>
        <p:spPr>
          <a:xfrm>
            <a:off x="609625" y="566140"/>
            <a:ext cx="9144000" cy="114844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sv-SE" b="1">
                <a:solidFill>
                  <a:srgbClr val="19345D"/>
                </a:solidFill>
                <a:ea typeface="Roboto"/>
                <a:cs typeface="Roboto"/>
              </a:rPr>
              <a:t>Målet med Microsoft 365</a:t>
            </a:r>
            <a:endParaRPr lang="sv-SE" b="1">
              <a:latin typeface="Helsingborg 07" pitchFamily="50"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50290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AB4A8427-4504-5CAD-B18F-45F3DDD43D5C}"/>
              </a:ext>
            </a:extLst>
          </p:cNvPr>
          <p:cNvSpPr>
            <a:spLocks noGrp="1"/>
          </p:cNvSpPr>
          <p:nvPr>
            <p:ph type="ctrTitle"/>
          </p:nvPr>
        </p:nvSpPr>
        <p:spPr>
          <a:xfrm>
            <a:off x="948037" y="1057748"/>
            <a:ext cx="9590640" cy="443198"/>
          </a:xfrm>
        </p:spPr>
        <p:txBody>
          <a:bodyPr/>
          <a:lstStyle/>
          <a:p>
            <a:r>
              <a:rPr lang="sv-SE" sz="3200" b="1">
                <a:solidFill>
                  <a:srgbClr val="19345D"/>
                </a:solidFill>
                <a:ea typeface="Roboto"/>
                <a:cs typeface="Roboto"/>
              </a:rPr>
              <a:t>Vad är vår smidiga digitala arbetsplats?</a:t>
            </a:r>
            <a:endParaRPr lang="sv-SE" sz="3200" b="1">
              <a:solidFill>
                <a:srgbClr val="19345D"/>
              </a:solidFill>
              <a:ea typeface="Roboto" panose="02000000000000000000" pitchFamily="2" charset="0"/>
              <a:cs typeface="Roboto" panose="02000000000000000000" pitchFamily="2" charset="0"/>
            </a:endParaRPr>
          </a:p>
        </p:txBody>
      </p:sp>
      <p:sp>
        <p:nvSpPr>
          <p:cNvPr id="9" name="Platshållare för innehåll 1">
            <a:extLst>
              <a:ext uri="{FF2B5EF4-FFF2-40B4-BE49-F238E27FC236}">
                <a16:creationId xmlns:a16="http://schemas.microsoft.com/office/drawing/2014/main" id="{60B27D2E-D255-D3A8-829C-7154C2AE8125}"/>
              </a:ext>
            </a:extLst>
          </p:cNvPr>
          <p:cNvSpPr txBox="1">
            <a:spLocks/>
          </p:cNvSpPr>
          <p:nvPr/>
        </p:nvSpPr>
        <p:spPr>
          <a:xfrm>
            <a:off x="900340" y="1710265"/>
            <a:ext cx="10391319" cy="2962349"/>
          </a:xfrm>
          <a:prstGeom prst="rect">
            <a:avLst/>
          </a:prstGeom>
        </p:spPr>
        <p:txBody>
          <a:bodyPr vert="horz" wrap="square" lIns="0" tIns="0" rIns="0" bIns="0" rtlCol="0" anchor="t">
            <a:sp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fontAlgn="base">
              <a:buNone/>
            </a:pPr>
            <a:r>
              <a:rPr lang="sv-SE" sz="2000" dirty="0">
                <a:ea typeface="Roboto Light"/>
                <a:cs typeface="Roboto Light"/>
              </a:rPr>
              <a:t>Microsoft 365 är en tjänst där vi </a:t>
            </a:r>
            <a:r>
              <a:rPr lang="sv-SE" sz="2000" b="1" dirty="0">
                <a:ea typeface="Roboto Light"/>
                <a:cs typeface="Roboto Light"/>
              </a:rPr>
              <a:t>prenumererar på digitala arbetsverktyg </a:t>
            </a:r>
            <a:r>
              <a:rPr lang="sv-SE" sz="2000" dirty="0">
                <a:ea typeface="Roboto Light"/>
                <a:cs typeface="Roboto Light"/>
              </a:rPr>
              <a:t>istället för att köpa enskilda program.</a:t>
            </a:r>
            <a:r>
              <a:rPr lang="en-US" sz="2000" dirty="0">
                <a:ea typeface="Roboto Light"/>
                <a:cs typeface="Roboto Light"/>
              </a:rPr>
              <a:t>​</a:t>
            </a:r>
            <a:r>
              <a:rPr lang="sv-SE" sz="2000" dirty="0">
                <a:ea typeface="Roboto Light"/>
                <a:cs typeface="Roboto Light"/>
              </a:rPr>
              <a:t> </a:t>
            </a:r>
            <a:r>
              <a:rPr lang="en-US" sz="2000" dirty="0">
                <a:ea typeface="Roboto Light"/>
                <a:cs typeface="Roboto Light"/>
              </a:rPr>
              <a:t>​</a:t>
            </a:r>
          </a:p>
          <a:p>
            <a:pPr marL="0" indent="0" fontAlgn="base">
              <a:buNone/>
            </a:pPr>
            <a:r>
              <a:rPr lang="sv-SE" sz="2000" dirty="0">
                <a:ea typeface="Roboto Light"/>
                <a:cs typeface="Roboto Light"/>
              </a:rPr>
              <a:t>Prenumerationen är molnbaserad, vilket bland annat innebär att våra </a:t>
            </a:r>
            <a:r>
              <a:rPr lang="sv-SE" sz="2000" b="1" dirty="0">
                <a:ea typeface="Roboto Light"/>
                <a:cs typeface="Roboto Light"/>
              </a:rPr>
              <a:t>program och säkerhetsfunktioner ständigt uppdateras.  </a:t>
            </a:r>
            <a:br>
              <a:rPr lang="sv-SE" sz="2000" b="1" dirty="0">
                <a:ea typeface="Roboto Light"/>
                <a:cs typeface="Roboto Light"/>
              </a:rPr>
            </a:br>
            <a:br>
              <a:rPr lang="sv-SE" sz="900" b="1" dirty="0">
                <a:ea typeface="Roboto Light"/>
                <a:cs typeface="Roboto Light"/>
              </a:rPr>
            </a:br>
            <a:endParaRPr lang="sv-SE" sz="900" dirty="0">
              <a:ea typeface="Roboto Light"/>
              <a:cs typeface="Roboto Light"/>
            </a:endParaRPr>
          </a:p>
          <a:p>
            <a:pPr marL="0" indent="0" fontAlgn="base">
              <a:buNone/>
            </a:pPr>
            <a:endParaRPr lang="en-US" sz="1600" dirty="0">
              <a:ea typeface="Roboto Light"/>
              <a:cs typeface="Roboto Light"/>
            </a:endParaRPr>
          </a:p>
          <a:p>
            <a:pPr marL="304165" indent="-304165"/>
            <a:endParaRPr lang="sv-SE" sz="1600" dirty="0">
              <a:ea typeface="Roboto Light"/>
              <a:cs typeface="+mn-lt"/>
            </a:endParaRPr>
          </a:p>
        </p:txBody>
      </p:sp>
      <p:pic>
        <p:nvPicPr>
          <p:cNvPr id="10" name="Bildobjekt 9">
            <a:extLst>
              <a:ext uri="{FF2B5EF4-FFF2-40B4-BE49-F238E27FC236}">
                <a16:creationId xmlns:a16="http://schemas.microsoft.com/office/drawing/2014/main" id="{3AFD4EF8-25AE-7DFA-E733-0407F7FA444E}"/>
              </a:ext>
            </a:extLst>
          </p:cNvPr>
          <p:cNvPicPr>
            <a:picLocks noChangeAspect="1"/>
          </p:cNvPicPr>
          <p:nvPr/>
        </p:nvPicPr>
        <p:blipFill>
          <a:blip r:embed="rId3"/>
          <a:stretch>
            <a:fillRect/>
          </a:stretch>
        </p:blipFill>
        <p:spPr>
          <a:xfrm>
            <a:off x="3906982" y="3796057"/>
            <a:ext cx="5396517" cy="1631717"/>
          </a:xfrm>
          <a:prstGeom prst="rect">
            <a:avLst/>
          </a:prstGeom>
        </p:spPr>
      </p:pic>
      <p:sp>
        <p:nvSpPr>
          <p:cNvPr id="12" name="TextBox 2">
            <a:extLst>
              <a:ext uri="{FF2B5EF4-FFF2-40B4-BE49-F238E27FC236}">
                <a16:creationId xmlns:a16="http://schemas.microsoft.com/office/drawing/2014/main" id="{9FBFFF33-6AC3-C455-A2C6-FBA0B3B1C1B2}"/>
              </a:ext>
            </a:extLst>
          </p:cNvPr>
          <p:cNvSpPr txBox="1"/>
          <p:nvPr/>
        </p:nvSpPr>
        <p:spPr>
          <a:xfrm>
            <a:off x="1402046" y="5202942"/>
            <a:ext cx="106776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b="1" i="1" dirty="0">
                <a:solidFill>
                  <a:srgbClr val="19345D"/>
                </a:solidFill>
                <a:ea typeface="Roboto Light"/>
                <a:cs typeface="Roboto Light"/>
              </a:rPr>
              <a:t>Det är som </a:t>
            </a:r>
            <a:r>
              <a:rPr lang="en-US" b="1" i="1" dirty="0" err="1">
                <a:solidFill>
                  <a:srgbClr val="19345D"/>
                </a:solidFill>
                <a:ea typeface="Roboto Light"/>
                <a:cs typeface="Roboto Light"/>
              </a:rPr>
              <a:t>att</a:t>
            </a:r>
            <a:r>
              <a:rPr lang="en-US" b="1" i="1" dirty="0">
                <a:solidFill>
                  <a:srgbClr val="19345D"/>
                </a:solidFill>
                <a:ea typeface="Roboto Light"/>
                <a:cs typeface="Roboto Light"/>
              </a:rPr>
              <a:t> </a:t>
            </a:r>
            <a:r>
              <a:rPr lang="sv-SE" b="1" i="1" dirty="0">
                <a:solidFill>
                  <a:srgbClr val="19345D"/>
                </a:solidFill>
                <a:ea typeface="Roboto Light"/>
                <a:cs typeface="Roboto Light"/>
              </a:rPr>
              <a:t>vi byter från att ha haft videoband/VHS till </a:t>
            </a:r>
            <a:r>
              <a:rPr lang="sv-SE" b="1" i="1" dirty="0" err="1">
                <a:solidFill>
                  <a:srgbClr val="19345D"/>
                </a:solidFill>
                <a:ea typeface="Roboto Light"/>
                <a:cs typeface="Roboto Light"/>
              </a:rPr>
              <a:t>Netflix</a:t>
            </a:r>
            <a:r>
              <a:rPr lang="sv-SE" b="1" i="1" dirty="0">
                <a:solidFill>
                  <a:srgbClr val="19345D"/>
                </a:solidFill>
                <a:ea typeface="Roboto Light"/>
                <a:cs typeface="Roboto Light"/>
              </a:rPr>
              <a:t>.</a:t>
            </a:r>
            <a:endParaRPr lang="en-US" b="1" i="1" dirty="0">
              <a:solidFill>
                <a:srgbClr val="19345D"/>
              </a:solidFill>
              <a:ea typeface="Roboto Light"/>
              <a:cs typeface="Roboto Light"/>
            </a:endParaRPr>
          </a:p>
        </p:txBody>
      </p:sp>
      <p:sp>
        <p:nvSpPr>
          <p:cNvPr id="2" name="Ellips 1">
            <a:extLst>
              <a:ext uri="{FF2B5EF4-FFF2-40B4-BE49-F238E27FC236}">
                <a16:creationId xmlns:a16="http://schemas.microsoft.com/office/drawing/2014/main" id="{7D9FF35A-B584-EE7D-5CD8-5B3EC4133964}"/>
              </a:ext>
            </a:extLst>
          </p:cNvPr>
          <p:cNvSpPr/>
          <p:nvPr/>
        </p:nvSpPr>
        <p:spPr>
          <a:xfrm>
            <a:off x="773722" y="3447585"/>
            <a:ext cx="2372326" cy="226792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sz="950" dirty="0"/>
          </a:p>
        </p:txBody>
      </p:sp>
      <p:sp>
        <p:nvSpPr>
          <p:cNvPr id="4" name="textruta 3">
            <a:extLst>
              <a:ext uri="{FF2B5EF4-FFF2-40B4-BE49-F238E27FC236}">
                <a16:creationId xmlns:a16="http://schemas.microsoft.com/office/drawing/2014/main" id="{DDF89101-7B9A-40A8-DA85-B9516B92227D}"/>
              </a:ext>
            </a:extLst>
          </p:cNvPr>
          <p:cNvSpPr txBox="1"/>
          <p:nvPr/>
        </p:nvSpPr>
        <p:spPr>
          <a:xfrm>
            <a:off x="1022467" y="3796057"/>
            <a:ext cx="1906804" cy="1754326"/>
          </a:xfrm>
          <a:prstGeom prst="rect">
            <a:avLst/>
          </a:prstGeom>
          <a:noFill/>
        </p:spPr>
        <p:txBody>
          <a:bodyPr wrap="square">
            <a:spAutoFit/>
          </a:bodyPr>
          <a:lstStyle/>
          <a:p>
            <a:pPr algn="ctr"/>
            <a:r>
              <a:rPr lang="sv-SE" sz="900" b="1" dirty="0">
                <a:solidFill>
                  <a:schemeClr val="bg1"/>
                </a:solidFill>
                <a:latin typeface="Roboto" panose="02000000000000000000" pitchFamily="2" charset="0"/>
                <a:ea typeface="Roboto" panose="02000000000000000000" pitchFamily="2" charset="0"/>
                <a:cs typeface="Roboto" panose="02000000000000000000" pitchFamily="2" charset="0"/>
              </a:rPr>
              <a:t>Molnbaserad innebär</a:t>
            </a:r>
            <a:r>
              <a:rPr lang="sv-SE" sz="900" b="1" dirty="0">
                <a:solidFill>
                  <a:schemeClr val="bg1"/>
                </a:solidFill>
              </a:rPr>
              <a:t> </a:t>
            </a:r>
            <a:r>
              <a:rPr lang="sv-SE" sz="900" dirty="0">
                <a:solidFill>
                  <a:schemeClr val="bg1"/>
                </a:solidFill>
              </a:rPr>
              <a:t>att vi </a:t>
            </a:r>
            <a:r>
              <a:rPr lang="sv-SE" sz="900" b="1" dirty="0">
                <a:solidFill>
                  <a:schemeClr val="bg1"/>
                </a:solidFill>
                <a:latin typeface="Roboto" panose="02000000000000000000" pitchFamily="2" charset="0"/>
                <a:ea typeface="Roboto" panose="02000000000000000000" pitchFamily="2" charset="0"/>
                <a:cs typeface="Roboto" panose="02000000000000000000" pitchFamily="2" charset="0"/>
              </a:rPr>
              <a:t>lagrar data på extern server som är ansluten till internet</a:t>
            </a:r>
            <a:r>
              <a:rPr lang="sv-SE" sz="900" b="1" dirty="0">
                <a:solidFill>
                  <a:schemeClr val="bg1"/>
                </a:solidFill>
              </a:rPr>
              <a:t>.</a:t>
            </a:r>
            <a:r>
              <a:rPr lang="sv-SE" sz="900" dirty="0">
                <a:solidFill>
                  <a:schemeClr val="bg1"/>
                </a:solidFill>
              </a:rPr>
              <a:t> Det är detta vi menar när vi säger att Microsoft 365 ligger i molnet.</a:t>
            </a:r>
          </a:p>
          <a:p>
            <a:pPr algn="ctr"/>
            <a:endParaRPr lang="sv-SE" sz="900" dirty="0">
              <a:solidFill>
                <a:schemeClr val="bg1"/>
              </a:solidFill>
            </a:endParaRPr>
          </a:p>
          <a:p>
            <a:pPr algn="ctr"/>
            <a:r>
              <a:rPr lang="sv-SE" sz="900" dirty="0">
                <a:solidFill>
                  <a:schemeClr val="bg1"/>
                </a:solidFill>
              </a:rPr>
              <a:t>Förenklar betyder det att ”molnet” är en extern server och att internetkopplingen är det som möjliggör att din data färdas mellan molnet och din dator (eller annan valfri enhet)</a:t>
            </a:r>
          </a:p>
        </p:txBody>
      </p:sp>
    </p:spTree>
    <p:extLst>
      <p:ext uri="{BB962C8B-B14F-4D97-AF65-F5344CB8AC3E}">
        <p14:creationId xmlns:p14="http://schemas.microsoft.com/office/powerpoint/2010/main" val="2449815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FA0D50E9-1253-18C4-5559-A912467105D6}"/>
              </a:ext>
            </a:extLst>
          </p:cNvPr>
          <p:cNvSpPr txBox="1">
            <a:spLocks/>
          </p:cNvSpPr>
          <p:nvPr/>
        </p:nvSpPr>
        <p:spPr>
          <a:xfrm>
            <a:off x="833435" y="834663"/>
            <a:ext cx="10543823" cy="1143000"/>
          </a:xfrm>
          <a:prstGeom prst="rect">
            <a:avLst/>
          </a:prstGeom>
        </p:spPr>
        <p:txBody>
          <a:bodyPr lIns="121920" tIns="60960" rIns="121920" bIns="60960" anchor="t"/>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sz="3200">
                <a:solidFill>
                  <a:srgbClr val="19345D"/>
                </a:solidFill>
                <a:latin typeface="+mj-lt"/>
                <a:ea typeface="Roboto"/>
                <a:cs typeface="Roboto"/>
              </a:rPr>
              <a:t>Hur allt hänger ihop</a:t>
            </a:r>
            <a:endParaRPr lang="sv-SE" sz="3200">
              <a:solidFill>
                <a:srgbClr val="19345D"/>
              </a:solidFill>
              <a:latin typeface="+mj-lt"/>
            </a:endParaRPr>
          </a:p>
        </p:txBody>
      </p:sp>
      <p:sp>
        <p:nvSpPr>
          <p:cNvPr id="5" name="Platshållare för innehåll 2">
            <a:extLst>
              <a:ext uri="{FF2B5EF4-FFF2-40B4-BE49-F238E27FC236}">
                <a16:creationId xmlns:a16="http://schemas.microsoft.com/office/drawing/2014/main" id="{D718E8B6-B6FB-94C7-C4D1-85B664F45912}"/>
              </a:ext>
            </a:extLst>
          </p:cNvPr>
          <p:cNvSpPr>
            <a:spLocks noGrp="1"/>
          </p:cNvSpPr>
          <p:nvPr>
            <p:ph type="body" sz="half" idx="2"/>
          </p:nvPr>
        </p:nvSpPr>
        <p:spPr>
          <a:xfrm>
            <a:off x="833435" y="1557399"/>
            <a:ext cx="5102259" cy="4920175"/>
          </a:xfrm>
        </p:spPr>
        <p:txBody>
          <a:bodyPr vert="horz" lIns="121920" tIns="60960" rIns="121920" bIns="60960" rtlCol="0" anchor="t">
            <a:noAutofit/>
          </a:bodyPr>
          <a:lstStyle/>
          <a:p>
            <a:pPr>
              <a:lnSpc>
                <a:spcPct val="120000"/>
              </a:lnSpc>
            </a:pPr>
            <a:r>
              <a:rPr lang="sv-SE" sz="1800" dirty="0">
                <a:solidFill>
                  <a:schemeClr val="tx1"/>
                </a:solidFill>
                <a:latin typeface="Roboto Light"/>
                <a:ea typeface="Roboto Light"/>
                <a:cs typeface="Roboto Light"/>
              </a:rPr>
              <a:t>Förpackningen kring </a:t>
            </a:r>
            <a:r>
              <a:rPr lang="sv-SE" sz="1800" dirty="0" err="1">
                <a:solidFill>
                  <a:schemeClr val="tx1"/>
                </a:solidFill>
                <a:latin typeface="Roboto Light"/>
                <a:ea typeface="Roboto Light"/>
                <a:cs typeface="Roboto Light"/>
              </a:rPr>
              <a:t>Kinderägget</a:t>
            </a:r>
            <a:r>
              <a:rPr lang="sv-SE" sz="1800" dirty="0">
                <a:solidFill>
                  <a:schemeClr val="tx1"/>
                </a:solidFill>
                <a:latin typeface="Roboto Light"/>
                <a:ea typeface="Roboto Light"/>
                <a:cs typeface="Roboto Light"/>
              </a:rPr>
              <a:t> är det vi prenumererar på: </a:t>
            </a:r>
            <a:r>
              <a:rPr lang="sv-SE" sz="1800" b="1" dirty="0">
                <a:solidFill>
                  <a:schemeClr val="tx1"/>
                </a:solidFill>
                <a:latin typeface="Roboto Light"/>
                <a:ea typeface="Roboto Light"/>
                <a:cs typeface="Roboto Light"/>
              </a:rPr>
              <a:t>Microsoft 365.</a:t>
            </a:r>
            <a:r>
              <a:rPr lang="sv-SE" sz="1800" dirty="0">
                <a:solidFill>
                  <a:schemeClr val="tx1"/>
                </a:solidFill>
                <a:latin typeface="Roboto Light"/>
                <a:ea typeface="Roboto Light"/>
                <a:cs typeface="Roboto Light"/>
              </a:rPr>
              <a:t> </a:t>
            </a:r>
            <a:endParaRPr lang="sv-SE" sz="1800" b="1" dirty="0">
              <a:solidFill>
                <a:schemeClr val="tx1"/>
              </a:solidFill>
              <a:latin typeface="Roboto Light" panose="02000000000000000000" pitchFamily="2" charset="0"/>
            </a:endParaRPr>
          </a:p>
          <a:p>
            <a:r>
              <a:rPr lang="sv-SE" sz="1800" dirty="0">
                <a:solidFill>
                  <a:schemeClr val="tx1"/>
                </a:solidFill>
                <a:latin typeface="Roboto Light"/>
                <a:ea typeface="Roboto Light"/>
                <a:cs typeface="Roboto Light"/>
              </a:rPr>
              <a:t>Chokladen som finns innanför förpackningen är </a:t>
            </a:r>
            <a:r>
              <a:rPr lang="sv-SE" sz="1800" dirty="0" err="1">
                <a:solidFill>
                  <a:schemeClr val="tx1"/>
                </a:solidFill>
                <a:latin typeface="Roboto Light"/>
                <a:ea typeface="Roboto Light"/>
                <a:cs typeface="Roboto Light"/>
              </a:rPr>
              <a:t>appar</a:t>
            </a:r>
            <a:r>
              <a:rPr lang="sv-SE" sz="1800" dirty="0">
                <a:solidFill>
                  <a:schemeClr val="tx1"/>
                </a:solidFill>
                <a:latin typeface="Roboto Light"/>
                <a:ea typeface="Roboto Light"/>
                <a:cs typeface="Roboto Light"/>
              </a:rPr>
              <a:t> som exempelvis </a:t>
            </a:r>
            <a:r>
              <a:rPr lang="sv-SE" sz="1800" b="1" dirty="0">
                <a:solidFill>
                  <a:schemeClr val="tx1"/>
                </a:solidFill>
                <a:latin typeface="Roboto Light"/>
                <a:ea typeface="Roboto Light"/>
                <a:cs typeface="Roboto Light"/>
              </a:rPr>
              <a:t>Word, Outlook, och Teams.</a:t>
            </a:r>
            <a:endParaRPr lang="sv-SE" dirty="0">
              <a:solidFill>
                <a:schemeClr val="tx1"/>
              </a:solidFill>
            </a:endParaRPr>
          </a:p>
          <a:p>
            <a:r>
              <a:rPr lang="sv-SE" sz="1800" dirty="0">
                <a:solidFill>
                  <a:schemeClr val="tx1"/>
                </a:solidFill>
                <a:latin typeface="Roboto Light"/>
                <a:ea typeface="Roboto Light"/>
                <a:cs typeface="Roboto Light"/>
              </a:rPr>
              <a:t>Överraskningen i mitten består av </a:t>
            </a:r>
            <a:r>
              <a:rPr lang="sv-SE" sz="1800" b="1" dirty="0">
                <a:solidFill>
                  <a:schemeClr val="tx1"/>
                </a:solidFill>
                <a:latin typeface="Roboto Light"/>
                <a:ea typeface="Roboto Light"/>
                <a:cs typeface="Roboto Light"/>
              </a:rPr>
              <a:t>nya smarta funktioner och </a:t>
            </a:r>
            <a:r>
              <a:rPr lang="sv-SE" sz="1800" b="1" dirty="0" err="1">
                <a:solidFill>
                  <a:schemeClr val="tx1"/>
                </a:solidFill>
                <a:latin typeface="Roboto Light"/>
                <a:ea typeface="Roboto Light"/>
                <a:cs typeface="Roboto Light"/>
              </a:rPr>
              <a:t>appar</a:t>
            </a:r>
            <a:r>
              <a:rPr lang="sv-SE" sz="1800" b="1" dirty="0">
                <a:solidFill>
                  <a:schemeClr val="tx1"/>
                </a:solidFill>
                <a:latin typeface="Roboto Light"/>
                <a:ea typeface="Roboto Light"/>
                <a:cs typeface="Roboto Light"/>
              </a:rPr>
              <a:t>.</a:t>
            </a:r>
            <a:br>
              <a:rPr lang="sv-SE" b="1" dirty="0">
                <a:solidFill>
                  <a:schemeClr val="tx1"/>
                </a:solidFill>
                <a:latin typeface="Roboto Light"/>
                <a:ea typeface="Roboto Light"/>
                <a:cs typeface="Roboto Light"/>
              </a:rPr>
            </a:br>
            <a:endParaRPr lang="sv-SE" b="1" dirty="0">
              <a:solidFill>
                <a:schemeClr val="tx1"/>
              </a:solidFill>
              <a:latin typeface="Roboto Light"/>
              <a:ea typeface="Roboto Light"/>
              <a:cs typeface="Roboto Light"/>
            </a:endParaRPr>
          </a:p>
          <a:p>
            <a:br>
              <a:rPr lang="sv-SE" b="1" dirty="0">
                <a:solidFill>
                  <a:schemeClr val="tx1"/>
                </a:solidFill>
                <a:latin typeface="Roboto Light"/>
                <a:ea typeface="Roboto Light"/>
                <a:cs typeface="Roboto Light"/>
              </a:rPr>
            </a:br>
            <a:r>
              <a:rPr lang="sv-SE" b="1" dirty="0">
                <a:solidFill>
                  <a:schemeClr val="tx1"/>
                </a:solidFill>
                <a:latin typeface="Roboto Light"/>
                <a:ea typeface="Roboto Light"/>
                <a:cs typeface="Roboto Light"/>
              </a:rPr>
              <a:t>Att Microsoft </a:t>
            </a:r>
            <a:r>
              <a:rPr lang="sv-SE" b="1" dirty="0">
                <a:solidFill>
                  <a:schemeClr val="tx1"/>
                </a:solidFill>
                <a:ea typeface="Roboto Light"/>
                <a:cs typeface="Roboto Light"/>
              </a:rPr>
              <a:t>365 ligger i molnet gör att vår digitala </a:t>
            </a:r>
            <a:r>
              <a:rPr lang="sv-SE" sz="1800" b="1" dirty="0">
                <a:solidFill>
                  <a:schemeClr val="tx1"/>
                </a:solidFill>
                <a:ea typeface="Roboto Light"/>
                <a:cs typeface="Roboto Light"/>
              </a:rPr>
              <a:t>arbetsplats alltid uppdaterad och tillgänglig</a:t>
            </a:r>
            <a:endParaRPr lang="sv-SE" sz="1800" dirty="0">
              <a:solidFill>
                <a:schemeClr val="tx1"/>
              </a:solidFill>
              <a:latin typeface="Roboto Light"/>
              <a:ea typeface="Roboto Light"/>
              <a:cs typeface="Roboto Light"/>
            </a:endParaRPr>
          </a:p>
          <a:p>
            <a:pPr>
              <a:lnSpc>
                <a:spcPct val="120000"/>
              </a:lnSpc>
              <a:spcBef>
                <a:spcPts val="0"/>
              </a:spcBef>
            </a:pPr>
            <a:endParaRPr lang="sv-SE" sz="1800" b="1" dirty="0">
              <a:solidFill>
                <a:schemeClr val="tx1"/>
              </a:solidFill>
              <a:latin typeface="Roboto Light"/>
              <a:ea typeface="Roboto Light"/>
              <a:cs typeface="Roboto Light"/>
            </a:endParaRPr>
          </a:p>
          <a:p>
            <a:pPr>
              <a:lnSpc>
                <a:spcPct val="120000"/>
              </a:lnSpc>
              <a:spcBef>
                <a:spcPts val="0"/>
              </a:spcBef>
            </a:pPr>
            <a:endParaRPr lang="sv-SE" sz="1800" b="1" dirty="0">
              <a:solidFill>
                <a:schemeClr val="tx1"/>
              </a:solidFill>
              <a:latin typeface="Roboto Light"/>
              <a:ea typeface="Roboto Light"/>
              <a:cs typeface="Roboto Light"/>
            </a:endParaRPr>
          </a:p>
        </p:txBody>
      </p:sp>
      <mc:AlternateContent xmlns:mc="http://schemas.openxmlformats.org/markup-compatibility/2006" xmlns:p14="http://schemas.microsoft.com/office/powerpoint/2010/main">
        <mc:Choice Requires="p14">
          <p:contentPart p14:bwMode="auto" r:id="rId3">
            <p14:nvContentPartPr>
              <p14:cNvPr id="8" name="Pennanteckning 7">
                <a:extLst>
                  <a:ext uri="{FF2B5EF4-FFF2-40B4-BE49-F238E27FC236}">
                    <a16:creationId xmlns:a16="http://schemas.microsoft.com/office/drawing/2014/main" id="{1D57EAB7-0F0A-2D9B-1047-1AC6C3B3772C}"/>
                  </a:ext>
                </a:extLst>
              </p14:cNvPr>
              <p14:cNvContentPartPr/>
              <p14:nvPr/>
            </p14:nvContentPartPr>
            <p14:xfrm>
              <a:off x="10268335" y="2396966"/>
              <a:ext cx="360" cy="360"/>
            </p14:xfrm>
          </p:contentPart>
        </mc:Choice>
        <mc:Fallback xmlns="">
          <p:pic>
            <p:nvPicPr>
              <p:cNvPr id="8" name="Pennanteckning 7">
                <a:extLst>
                  <a:ext uri="{FF2B5EF4-FFF2-40B4-BE49-F238E27FC236}">
                    <a16:creationId xmlns:a16="http://schemas.microsoft.com/office/drawing/2014/main" id="{1D57EAB7-0F0A-2D9B-1047-1AC6C3B3772C}"/>
                  </a:ext>
                </a:extLst>
              </p:cNvPr>
              <p:cNvPicPr/>
              <p:nvPr/>
            </p:nvPicPr>
            <p:blipFill>
              <a:blip r:embed="rId4"/>
              <a:stretch>
                <a:fillRect/>
              </a:stretch>
            </p:blipFill>
            <p:spPr>
              <a:xfrm>
                <a:off x="10259335" y="2387966"/>
                <a:ext cx="18000" cy="18000"/>
              </a:xfrm>
              <a:prstGeom prst="rect">
                <a:avLst/>
              </a:prstGeom>
            </p:spPr>
          </p:pic>
        </mc:Fallback>
      </mc:AlternateContent>
      <p:pic>
        <p:nvPicPr>
          <p:cNvPr id="9" name="Bildobjekt 8" descr="En bild som visar text, vektorgrafik&#10;&#10;Automatiskt genererad beskrivning">
            <a:extLst>
              <a:ext uri="{FF2B5EF4-FFF2-40B4-BE49-F238E27FC236}">
                <a16:creationId xmlns:a16="http://schemas.microsoft.com/office/drawing/2014/main" id="{28356495-CF99-6848-D20F-9F53F29604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7457" y="-1088291"/>
            <a:ext cx="14107886" cy="7935686"/>
          </a:xfrm>
          <a:prstGeom prst="rect">
            <a:avLst/>
          </a:prstGeom>
        </p:spPr>
      </p:pic>
    </p:spTree>
    <p:extLst>
      <p:ext uri="{BB962C8B-B14F-4D97-AF65-F5344CB8AC3E}">
        <p14:creationId xmlns:p14="http://schemas.microsoft.com/office/powerpoint/2010/main" val="74622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D9700C89-152B-C6BA-120C-FA496B36C7A5}"/>
              </a:ext>
            </a:extLst>
          </p:cNvPr>
          <p:cNvSpPr txBox="1">
            <a:spLocks/>
          </p:cNvSpPr>
          <p:nvPr/>
        </p:nvSpPr>
        <p:spPr>
          <a:xfrm>
            <a:off x="610394" y="775373"/>
            <a:ext cx="9144000" cy="443198"/>
          </a:xfrm>
          <a:prstGeom prst="rect">
            <a:avLst/>
          </a:prstGeom>
        </p:spPr>
        <p:txBody>
          <a:bodyPr vert="horz" lIns="0" tIns="0" rIns="0" bIns="0" rtlCol="0" anchor="b" anchorCtr="0">
            <a:sp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3200" dirty="0">
                <a:ea typeface="Roboto"/>
                <a:cs typeface="Roboto"/>
              </a:rPr>
              <a:t>Sex övergripande nyttor med…..</a:t>
            </a:r>
            <a:endParaRPr lang="sv-SE" sz="3200" dirty="0"/>
          </a:p>
        </p:txBody>
      </p:sp>
      <p:sp>
        <p:nvSpPr>
          <p:cNvPr id="6" name="Underrubrik 2">
            <a:extLst>
              <a:ext uri="{FF2B5EF4-FFF2-40B4-BE49-F238E27FC236}">
                <a16:creationId xmlns:a16="http://schemas.microsoft.com/office/drawing/2014/main" id="{14479869-A434-4C7B-B951-4064F3E411B5}"/>
              </a:ext>
            </a:extLst>
          </p:cNvPr>
          <p:cNvSpPr txBox="1">
            <a:spLocks/>
          </p:cNvSpPr>
          <p:nvPr/>
        </p:nvSpPr>
        <p:spPr>
          <a:xfrm>
            <a:off x="1256884" y="1938442"/>
            <a:ext cx="4832784" cy="2923877"/>
          </a:xfrm>
          <a:prstGeom prst="rect">
            <a:avLst/>
          </a:prstGeom>
        </p:spPr>
        <p:txBody>
          <a:bodyPr vert="horz" wrap="square" lIns="0" tIns="0" rIns="0" bIns="0" rtlCol="0" anchor="t">
            <a:sp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sz="1200" b="1">
                <a:latin typeface="Roboto Light"/>
                <a:ea typeface="+mn-lt"/>
                <a:cs typeface="Calibri"/>
              </a:rPr>
              <a:t>Smidigare samarbete, </a:t>
            </a:r>
            <a:r>
              <a:rPr lang="sv-SE" sz="1200" i="1">
                <a:latin typeface="Roboto Light"/>
                <a:ea typeface="+mn-lt"/>
                <a:cs typeface="Calibri"/>
              </a:rPr>
              <a:t>för att…</a:t>
            </a:r>
            <a:br>
              <a:rPr lang="sv-SE" sz="1200">
                <a:latin typeface="Roboto Light"/>
                <a:ea typeface="+mn-lt"/>
                <a:cs typeface="Calibri"/>
              </a:rPr>
            </a:br>
            <a:r>
              <a:rPr lang="sv-SE" sz="1400">
                <a:latin typeface="Roboto Light"/>
                <a:ea typeface="+mn-lt"/>
                <a:cs typeface="Roboto Light"/>
              </a:rPr>
              <a:t>…</a:t>
            </a:r>
            <a:r>
              <a:rPr lang="sv-SE" sz="1200">
                <a:latin typeface="Roboto Light"/>
                <a:ea typeface="+mn-lt"/>
                <a:cs typeface="Roboto Light"/>
              </a:rPr>
              <a:t>med Microsoft 365 blir det enklare att jobba tillsammans. Vi kan jobba i samma version av ett dokument och får omedelbart ta del av aktuella ändringar. Vi kan kommunicera effektivare via bland annat chatt och videomöte.</a:t>
            </a:r>
            <a:br>
              <a:rPr lang="sv-SE" sz="1200">
                <a:latin typeface="Roboto Light"/>
                <a:ea typeface="+mn-lt"/>
                <a:cs typeface="Calibri"/>
              </a:rPr>
            </a:br>
            <a:br>
              <a:rPr lang="sv-SE" sz="1200">
                <a:latin typeface="Roboto Light"/>
                <a:ea typeface="+mn-lt"/>
                <a:cs typeface="Calibri"/>
              </a:rPr>
            </a:br>
            <a:r>
              <a:rPr lang="sv-SE" sz="1200" b="1">
                <a:latin typeface="Roboto Light"/>
                <a:ea typeface="+mn-lt"/>
                <a:cs typeface="Calibri"/>
              </a:rPr>
              <a:t>Arbeta från alla enheter, </a:t>
            </a:r>
            <a:r>
              <a:rPr lang="sv-SE" sz="1200" i="1">
                <a:latin typeface="Roboto Light"/>
                <a:ea typeface="+mn-lt"/>
                <a:cs typeface="Calibri"/>
              </a:rPr>
              <a:t>för att…</a:t>
            </a:r>
            <a:br>
              <a:rPr lang="sv-SE" sz="1200">
                <a:latin typeface="Roboto Light"/>
                <a:ea typeface="+mn-lt"/>
                <a:cs typeface="Calibri"/>
              </a:rPr>
            </a:br>
            <a:r>
              <a:rPr lang="sv-SE" sz="1200">
                <a:latin typeface="Roboto Light"/>
                <a:ea typeface="+mn-lt"/>
                <a:cs typeface="Roboto Light"/>
              </a:rPr>
              <a:t>…du kommer åt alla dina verktyg från alla dina enheter, oavsett om det är på jobbdator, mobiltelefon eller privat surfplatta. Du kan använda Word, Excel och Powerpoint som installerade program, men du kan också öppna dem som webbsidor i webbläsare och </a:t>
            </a:r>
            <a:r>
              <a:rPr lang="sv-SE" sz="1200" err="1">
                <a:latin typeface="Roboto Light"/>
                <a:ea typeface="+mn-lt"/>
                <a:cs typeface="Roboto Light"/>
              </a:rPr>
              <a:t>mobilappar</a:t>
            </a:r>
            <a:r>
              <a:rPr lang="sv-SE" sz="1200">
                <a:latin typeface="Roboto Light"/>
                <a:ea typeface="+mn-lt"/>
                <a:cs typeface="Roboto Light"/>
              </a:rPr>
              <a:t>.</a:t>
            </a:r>
            <a:br>
              <a:rPr lang="sv-SE" sz="1200">
                <a:latin typeface="Roboto Light"/>
                <a:ea typeface="+mn-lt"/>
                <a:cs typeface="Calibri"/>
              </a:rPr>
            </a:br>
            <a:br>
              <a:rPr lang="sv-SE" sz="1200">
                <a:latin typeface="Roboto Light"/>
                <a:ea typeface="+mn-lt"/>
                <a:cs typeface="Calibri"/>
              </a:rPr>
            </a:br>
            <a:r>
              <a:rPr lang="sv-SE" sz="1200" b="1">
                <a:latin typeface="Roboto Light"/>
                <a:ea typeface="+mn-lt"/>
                <a:cs typeface="Calibri"/>
              </a:rPr>
              <a:t>Bättre arbetsmiljö och minskad belastning, </a:t>
            </a:r>
            <a:r>
              <a:rPr lang="sv-SE" sz="1200" i="1">
                <a:latin typeface="Roboto Light"/>
                <a:ea typeface="+mn-lt"/>
                <a:cs typeface="Calibri"/>
              </a:rPr>
              <a:t>för att...</a:t>
            </a:r>
            <a:br>
              <a:rPr lang="sv-SE" sz="1200">
                <a:latin typeface="Roboto Light"/>
                <a:ea typeface="+mn-lt"/>
                <a:cs typeface="Calibri"/>
              </a:rPr>
            </a:br>
            <a:r>
              <a:rPr lang="sv-SE" sz="1200">
                <a:latin typeface="Roboto Light"/>
                <a:ea typeface="+mn-lt"/>
                <a:cs typeface="Roboto Light"/>
              </a:rPr>
              <a:t>…alla verktyg, information och dokument finns samlat på en plats vilket underlättar automatisering av rutinarbete. Det gör det lätt att hitta rätt. </a:t>
            </a:r>
            <a:r>
              <a:rPr lang="sv-SE" sz="1400">
                <a:latin typeface="Roboto Light"/>
                <a:ea typeface="+mn-lt"/>
                <a:cs typeface="Roboto Light"/>
              </a:rPr>
              <a:t> </a:t>
            </a:r>
            <a:endParaRPr lang="sv-SE" sz="1400" u="sng">
              <a:ea typeface="Roboto Light"/>
              <a:cs typeface="Roboto Light"/>
            </a:endParaRPr>
          </a:p>
        </p:txBody>
      </p:sp>
      <p:sp>
        <p:nvSpPr>
          <p:cNvPr id="7" name="Underrubrik 2">
            <a:extLst>
              <a:ext uri="{FF2B5EF4-FFF2-40B4-BE49-F238E27FC236}">
                <a16:creationId xmlns:a16="http://schemas.microsoft.com/office/drawing/2014/main" id="{0EEDD757-99F9-46F3-9214-98E1BD0441F2}"/>
              </a:ext>
            </a:extLst>
          </p:cNvPr>
          <p:cNvSpPr txBox="1">
            <a:spLocks/>
          </p:cNvSpPr>
          <p:nvPr/>
        </p:nvSpPr>
        <p:spPr>
          <a:xfrm>
            <a:off x="6988184" y="1938442"/>
            <a:ext cx="4673600" cy="3965188"/>
          </a:xfrm>
          <a:prstGeom prst="rect">
            <a:avLst/>
          </a:prstGeom>
        </p:spPr>
        <p:txBody>
          <a:bodyPr vert="horz" wrap="square" lIns="0" tIns="0" rIns="0" bIns="0" rtlCol="0" anchor="t">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1A355D"/>
                </a:solidFill>
                <a:latin typeface="+mn-lt"/>
                <a:ea typeface="Roboto Light" panose="02000000000000000000" pitchFamily="2" charset="0"/>
                <a:cs typeface="Roboto Light" panose="02000000000000000000" pitchFamily="2" charset="0"/>
              </a:defRPr>
            </a:lvl1pPr>
            <a:lvl2pPr marL="609585" indent="0" algn="ctr" defTabSz="914400" rtl="0" eaLnBrk="1" latinLnBrk="0" hangingPunct="1">
              <a:lnSpc>
                <a:spcPct val="90000"/>
              </a:lnSpc>
              <a:spcBef>
                <a:spcPts val="500"/>
              </a:spcBef>
              <a:buFont typeface="Arial" panose="020B0604020202020204" pitchFamily="34" charset="0"/>
              <a:buNone/>
              <a:defRPr sz="2667" kern="1200">
                <a:solidFill>
                  <a:schemeClr val="tx1"/>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9pPr>
          </a:lstStyle>
          <a:p>
            <a:r>
              <a:rPr lang="sv-SE" sz="1200" b="1">
                <a:latin typeface="Roboto Light"/>
                <a:ea typeface="+mn-lt"/>
                <a:cs typeface="Calibri"/>
              </a:rPr>
              <a:t>Attraktivare arbetsplats, </a:t>
            </a:r>
            <a:r>
              <a:rPr lang="sv-SE" sz="1200" i="1">
                <a:latin typeface="Roboto Light"/>
                <a:ea typeface="+mn-lt"/>
                <a:cs typeface="Calibri"/>
              </a:rPr>
              <a:t>för att…</a:t>
            </a:r>
            <a:br>
              <a:rPr lang="sv-SE" sz="1200" b="1">
                <a:latin typeface="Roboto Light"/>
                <a:ea typeface="+mn-lt"/>
                <a:cs typeface="Calibri" panose="020F0502020204030204" pitchFamily="34" charset="0"/>
              </a:rPr>
            </a:br>
            <a:r>
              <a:rPr lang="sv-SE" sz="1200">
                <a:latin typeface="Roboto Light"/>
                <a:ea typeface="+mn-lt"/>
                <a:cs typeface="Roboto Light"/>
              </a:rPr>
              <a:t>…den digitala arbetsmiljön är minst lika viktig som den fysiska. Med moderna, flexibla och smarta verktyg ökar chansen att attrahera bra kollegor.</a:t>
            </a:r>
          </a:p>
          <a:p>
            <a:br>
              <a:rPr lang="sv-SE" sz="1200" b="1">
                <a:latin typeface="Roboto Light"/>
                <a:ea typeface="+mn-lt"/>
                <a:cs typeface="Calibri"/>
              </a:rPr>
            </a:br>
            <a:br>
              <a:rPr lang="sv-SE" sz="1200" b="1">
                <a:latin typeface="Roboto Light"/>
                <a:ea typeface="+mn-lt"/>
                <a:cs typeface="Calibri"/>
              </a:rPr>
            </a:br>
            <a:r>
              <a:rPr lang="sv-SE" sz="1200" b="1">
                <a:latin typeface="Roboto Light"/>
                <a:ea typeface="+mn-lt"/>
                <a:cs typeface="Calibri"/>
              </a:rPr>
              <a:t>Tryggare och säkrare IT-miljö, </a:t>
            </a:r>
            <a:r>
              <a:rPr lang="sv-SE" sz="1200" i="1">
                <a:latin typeface="Roboto Light"/>
                <a:ea typeface="+mn-lt"/>
                <a:cs typeface="Calibri"/>
              </a:rPr>
              <a:t>för att…</a:t>
            </a:r>
            <a:br>
              <a:rPr lang="sv-SE" sz="1200" b="1">
                <a:latin typeface="Roboto Light"/>
                <a:ea typeface="+mn-lt"/>
                <a:cs typeface="Calibri" panose="020F0502020204030204" pitchFamily="34" charset="0"/>
              </a:rPr>
            </a:br>
            <a:r>
              <a:rPr lang="sv-SE" sz="1200">
                <a:latin typeface="Roboto Light"/>
                <a:ea typeface="+mn-lt"/>
                <a:cs typeface="Roboto Light"/>
              </a:rPr>
              <a:t>…i dag köper vi program som uppdateras ibland. Microsoft 365 är en prenumerationstjänst som ligger på en extern server. Det innebär att vi automatiskt använder den senaste programvaran, vilket gör oss mindre sårbara för intrång. </a:t>
            </a:r>
          </a:p>
          <a:p>
            <a:br>
              <a:rPr lang="sv-SE" sz="1200" b="1">
                <a:latin typeface="Roboto Light"/>
                <a:ea typeface="+mn-lt"/>
                <a:cs typeface="Calibri"/>
              </a:rPr>
            </a:br>
            <a:br>
              <a:rPr lang="sv-SE" sz="1200" b="1">
                <a:latin typeface="Roboto Light"/>
                <a:ea typeface="+mn-lt"/>
                <a:cs typeface="Calibri"/>
              </a:rPr>
            </a:br>
            <a:r>
              <a:rPr lang="sv-SE" sz="1200" b="1">
                <a:latin typeface="Roboto Light"/>
                <a:ea typeface="+mn-lt"/>
                <a:cs typeface="Calibri"/>
              </a:rPr>
              <a:t>Bättre för invånaren, </a:t>
            </a:r>
            <a:r>
              <a:rPr lang="sv-SE" sz="1200" i="1">
                <a:latin typeface="Roboto Light"/>
                <a:ea typeface="+mn-lt"/>
                <a:cs typeface="Calibri"/>
              </a:rPr>
              <a:t>för att…</a:t>
            </a:r>
            <a:br>
              <a:rPr lang="sv-SE" sz="1200" b="1">
                <a:latin typeface="Roboto Light"/>
                <a:ea typeface="+mn-lt"/>
                <a:cs typeface="Calibri" panose="020F0502020204030204" pitchFamily="34" charset="0"/>
              </a:rPr>
            </a:br>
            <a:r>
              <a:rPr lang="sv-SE" sz="1200">
                <a:latin typeface="Roboto Light"/>
                <a:ea typeface="+mn-lt"/>
                <a:cs typeface="Roboto Light"/>
              </a:rPr>
              <a:t>…med effektivare och smidigare verktyg får vi större möjligheter att ge invånarna snabb och bra service. Microsoft 365 gör det möjligt att utforska nya, innovativa arbetssätt. </a:t>
            </a:r>
          </a:p>
          <a:p>
            <a:endParaRPr lang="sv-SE" sz="1200">
              <a:latin typeface="Roboto Light"/>
              <a:ea typeface="+mn-lt"/>
              <a:cs typeface="Calibri"/>
            </a:endParaRPr>
          </a:p>
          <a:p>
            <a:r>
              <a:rPr lang="sv-SE" sz="1200">
                <a:latin typeface="Roboto Light"/>
                <a:ea typeface="+mn-lt"/>
                <a:cs typeface="Calibri"/>
              </a:rPr>
              <a:t>  </a:t>
            </a:r>
            <a:endParaRPr lang="sv-SE" sz="1200">
              <a:latin typeface="Roboto Light"/>
              <a:ea typeface="+mn-lt"/>
              <a:cs typeface="Calibri" panose="020F0502020204030204" pitchFamily="34" charset="0"/>
            </a:endParaRPr>
          </a:p>
          <a:p>
            <a:endParaRPr lang="sv-SE" sz="1200">
              <a:latin typeface="Roboto Light"/>
              <a:cs typeface="Calibri" panose="020F0502020204030204" pitchFamily="34" charset="0"/>
            </a:endParaRPr>
          </a:p>
        </p:txBody>
      </p:sp>
      <p:pic>
        <p:nvPicPr>
          <p:cNvPr id="8" name="Bildobjekt 7">
            <a:extLst>
              <a:ext uri="{FF2B5EF4-FFF2-40B4-BE49-F238E27FC236}">
                <a16:creationId xmlns:a16="http://schemas.microsoft.com/office/drawing/2014/main" id="{63AD3498-BEBF-01F0-D988-824FF72A5618}"/>
              </a:ext>
            </a:extLst>
          </p:cNvPr>
          <p:cNvPicPr>
            <a:picLocks noChangeAspect="1"/>
          </p:cNvPicPr>
          <p:nvPr/>
        </p:nvPicPr>
        <p:blipFill>
          <a:blip r:embed="rId3"/>
          <a:stretch>
            <a:fillRect/>
          </a:stretch>
        </p:blipFill>
        <p:spPr>
          <a:xfrm>
            <a:off x="6562887" y="3085788"/>
            <a:ext cx="358659" cy="444639"/>
          </a:xfrm>
          <a:prstGeom prst="rect">
            <a:avLst/>
          </a:prstGeom>
        </p:spPr>
      </p:pic>
      <p:pic>
        <p:nvPicPr>
          <p:cNvPr id="9" name="Bildobjekt 8">
            <a:extLst>
              <a:ext uri="{FF2B5EF4-FFF2-40B4-BE49-F238E27FC236}">
                <a16:creationId xmlns:a16="http://schemas.microsoft.com/office/drawing/2014/main" id="{CE76D600-A296-C2B9-F8F4-2C2178002258}"/>
              </a:ext>
            </a:extLst>
          </p:cNvPr>
          <p:cNvPicPr>
            <a:picLocks noChangeAspect="1"/>
          </p:cNvPicPr>
          <p:nvPr/>
        </p:nvPicPr>
        <p:blipFill>
          <a:blip r:embed="rId4"/>
          <a:stretch>
            <a:fillRect/>
          </a:stretch>
        </p:blipFill>
        <p:spPr>
          <a:xfrm>
            <a:off x="6534254" y="4397974"/>
            <a:ext cx="390410" cy="385339"/>
          </a:xfrm>
          <a:prstGeom prst="rect">
            <a:avLst/>
          </a:prstGeom>
        </p:spPr>
      </p:pic>
      <p:pic>
        <p:nvPicPr>
          <p:cNvPr id="10" name="Bildobjekt 9">
            <a:extLst>
              <a:ext uri="{FF2B5EF4-FFF2-40B4-BE49-F238E27FC236}">
                <a16:creationId xmlns:a16="http://schemas.microsoft.com/office/drawing/2014/main" id="{6A7B695D-A0BF-2C8F-ED9B-4DE13A491CA6}"/>
              </a:ext>
            </a:extLst>
          </p:cNvPr>
          <p:cNvPicPr>
            <a:picLocks noChangeAspect="1"/>
          </p:cNvPicPr>
          <p:nvPr/>
        </p:nvPicPr>
        <p:blipFill>
          <a:blip r:embed="rId5"/>
          <a:stretch>
            <a:fillRect/>
          </a:stretch>
        </p:blipFill>
        <p:spPr>
          <a:xfrm>
            <a:off x="6517386" y="1938442"/>
            <a:ext cx="425450" cy="425450"/>
          </a:xfrm>
          <a:prstGeom prst="rect">
            <a:avLst/>
          </a:prstGeom>
        </p:spPr>
      </p:pic>
      <p:pic>
        <p:nvPicPr>
          <p:cNvPr id="11" name="Bildobjekt 10">
            <a:extLst>
              <a:ext uri="{FF2B5EF4-FFF2-40B4-BE49-F238E27FC236}">
                <a16:creationId xmlns:a16="http://schemas.microsoft.com/office/drawing/2014/main" id="{F6C478B8-6F40-C9A5-37EF-3AC350C33049}"/>
              </a:ext>
            </a:extLst>
          </p:cNvPr>
          <p:cNvPicPr>
            <a:picLocks noChangeAspect="1"/>
          </p:cNvPicPr>
          <p:nvPr/>
        </p:nvPicPr>
        <p:blipFill>
          <a:blip r:embed="rId6"/>
          <a:stretch>
            <a:fillRect/>
          </a:stretch>
        </p:blipFill>
        <p:spPr>
          <a:xfrm>
            <a:off x="599021" y="1960753"/>
            <a:ext cx="609524" cy="432484"/>
          </a:xfrm>
          <a:prstGeom prst="rect">
            <a:avLst/>
          </a:prstGeom>
        </p:spPr>
      </p:pic>
      <p:pic>
        <p:nvPicPr>
          <p:cNvPr id="12" name="Bildobjekt 11">
            <a:extLst>
              <a:ext uri="{FF2B5EF4-FFF2-40B4-BE49-F238E27FC236}">
                <a16:creationId xmlns:a16="http://schemas.microsoft.com/office/drawing/2014/main" id="{BC6C5EF3-2A74-E64C-CCF0-B835D4E834A5}"/>
              </a:ext>
            </a:extLst>
          </p:cNvPr>
          <p:cNvPicPr>
            <a:picLocks noChangeAspect="1"/>
          </p:cNvPicPr>
          <p:nvPr/>
        </p:nvPicPr>
        <p:blipFill>
          <a:blip r:embed="rId7"/>
          <a:stretch>
            <a:fillRect/>
          </a:stretch>
        </p:blipFill>
        <p:spPr>
          <a:xfrm>
            <a:off x="667746" y="4398857"/>
            <a:ext cx="540062" cy="412989"/>
          </a:xfrm>
          <a:prstGeom prst="rect">
            <a:avLst/>
          </a:prstGeom>
        </p:spPr>
      </p:pic>
      <p:pic>
        <p:nvPicPr>
          <p:cNvPr id="13" name="Bildobjekt 12">
            <a:extLst>
              <a:ext uri="{FF2B5EF4-FFF2-40B4-BE49-F238E27FC236}">
                <a16:creationId xmlns:a16="http://schemas.microsoft.com/office/drawing/2014/main" id="{ACD9BEC5-639F-8CAF-637B-ED40A5CCC386}"/>
              </a:ext>
            </a:extLst>
          </p:cNvPr>
          <p:cNvPicPr>
            <a:picLocks noChangeAspect="1"/>
          </p:cNvPicPr>
          <p:nvPr/>
        </p:nvPicPr>
        <p:blipFill>
          <a:blip r:embed="rId8"/>
          <a:stretch>
            <a:fillRect/>
          </a:stretch>
        </p:blipFill>
        <p:spPr>
          <a:xfrm>
            <a:off x="667491" y="3172733"/>
            <a:ext cx="520700" cy="594694"/>
          </a:xfrm>
          <a:prstGeom prst="rect">
            <a:avLst/>
          </a:prstGeom>
        </p:spPr>
      </p:pic>
      <p:sp>
        <p:nvSpPr>
          <p:cNvPr id="14" name="textruta 13">
            <a:extLst>
              <a:ext uri="{FF2B5EF4-FFF2-40B4-BE49-F238E27FC236}">
                <a16:creationId xmlns:a16="http://schemas.microsoft.com/office/drawing/2014/main" id="{1383F373-6250-7189-5E33-631569ED768A}"/>
              </a:ext>
            </a:extLst>
          </p:cNvPr>
          <p:cNvSpPr txBox="1"/>
          <p:nvPr/>
        </p:nvSpPr>
        <p:spPr>
          <a:xfrm>
            <a:off x="539224" y="1149502"/>
            <a:ext cx="5437286" cy="461665"/>
          </a:xfrm>
          <a:prstGeom prst="rect">
            <a:avLst/>
          </a:prstGeom>
          <a:noFill/>
        </p:spPr>
        <p:txBody>
          <a:bodyPr wrap="square" rtlCol="0">
            <a:spAutoFit/>
          </a:bodyPr>
          <a:lstStyle/>
          <a:p>
            <a:r>
              <a:rPr lang="nn-NO" sz="2400" b="1">
                <a:solidFill>
                  <a:srgbClr val="19345D"/>
                </a:solidFill>
                <a:latin typeface="+mj-lt"/>
              </a:rPr>
              <a:t>Microsoft 365</a:t>
            </a:r>
          </a:p>
        </p:txBody>
      </p:sp>
    </p:spTree>
    <p:extLst>
      <p:ext uri="{BB962C8B-B14F-4D97-AF65-F5344CB8AC3E}">
        <p14:creationId xmlns:p14="http://schemas.microsoft.com/office/powerpoint/2010/main" val="1818115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9542C4-1CEB-D017-C977-7467B392A162}"/>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63367DD7-968B-834D-25FD-D8BCA355D465}"/>
              </a:ext>
            </a:extLst>
          </p:cNvPr>
          <p:cNvSpPr>
            <a:spLocks noGrp="1"/>
          </p:cNvSpPr>
          <p:nvPr>
            <p:ph type="body" sz="half" idx="2"/>
          </p:nvPr>
        </p:nvSpPr>
        <p:spPr/>
        <p:txBody>
          <a:bodyPr/>
          <a:lstStyle/>
          <a:p>
            <a:endParaRPr lang="sv-SE"/>
          </a:p>
        </p:txBody>
      </p:sp>
      <p:pic>
        <p:nvPicPr>
          <p:cNvPr id="10" name="Picture 10">
            <a:extLst>
              <a:ext uri="{FF2B5EF4-FFF2-40B4-BE49-F238E27FC236}">
                <a16:creationId xmlns:a16="http://schemas.microsoft.com/office/drawing/2014/main" id="{8D9575DC-0380-F3E9-0C55-E2B45C2FAEC2}"/>
              </a:ext>
            </a:extLst>
          </p:cNvPr>
          <p:cNvPicPr>
            <a:picLocks noGrp="1" noChangeAspect="1"/>
          </p:cNvPicPr>
          <p:nvPr>
            <p:ph type="pic" idx="1"/>
          </p:nvPr>
        </p:nvPicPr>
        <p:blipFill rotWithShape="1">
          <a:blip r:embed="rId3"/>
          <a:srcRect l="28446" r="28446"/>
          <a:stretch/>
        </p:blipFill>
        <p:spPr/>
      </p:pic>
      <p:pic>
        <p:nvPicPr>
          <p:cNvPr id="5" name="Bildobjekt 4">
            <a:extLst>
              <a:ext uri="{FF2B5EF4-FFF2-40B4-BE49-F238E27FC236}">
                <a16:creationId xmlns:a16="http://schemas.microsoft.com/office/drawing/2014/main" id="{06D8BD96-99A7-57E7-F5B0-3D363F0A96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2" t="1082" r="1123" b="313"/>
          <a:stretch/>
        </p:blipFill>
        <p:spPr>
          <a:xfrm>
            <a:off x="0" y="0"/>
            <a:ext cx="12191999" cy="6858000"/>
          </a:xfrm>
          <a:prstGeom prst="rect">
            <a:avLst/>
          </a:prstGeom>
        </p:spPr>
      </p:pic>
      <p:sp>
        <p:nvSpPr>
          <p:cNvPr id="6" name="Rektangel 5">
            <a:extLst>
              <a:ext uri="{FF2B5EF4-FFF2-40B4-BE49-F238E27FC236}">
                <a16:creationId xmlns:a16="http://schemas.microsoft.com/office/drawing/2014/main" id="{9029CFF9-CD06-87B5-B1D4-6A3A344CDFB1}"/>
              </a:ext>
            </a:extLst>
          </p:cNvPr>
          <p:cNvSpPr/>
          <p:nvPr/>
        </p:nvSpPr>
        <p:spPr>
          <a:xfrm>
            <a:off x="0" y="0"/>
            <a:ext cx="12192000" cy="6858000"/>
          </a:xfrm>
          <a:prstGeom prst="rect">
            <a:avLst/>
          </a:prstGeom>
          <a:gradFill flip="none" rotWithShape="1">
            <a:gsLst>
              <a:gs pos="0">
                <a:srgbClr val="002060">
                  <a:alpha val="60000"/>
                </a:srgbClr>
              </a:gs>
              <a:gs pos="99000">
                <a:schemeClr val="accent1">
                  <a:tint val="23500"/>
                  <a:satMod val="160000"/>
                  <a:alpha val="0"/>
                  <a:lumMod val="0"/>
                  <a:lumOff val="100000"/>
                </a:schemeClr>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7" name="Rektangel 6">
            <a:extLst>
              <a:ext uri="{FF2B5EF4-FFF2-40B4-BE49-F238E27FC236}">
                <a16:creationId xmlns:a16="http://schemas.microsoft.com/office/drawing/2014/main" id="{1A5CEE3A-A776-9DC1-DC39-0F23E262BBA8}"/>
              </a:ext>
            </a:extLst>
          </p:cNvPr>
          <p:cNvSpPr/>
          <p:nvPr/>
        </p:nvSpPr>
        <p:spPr>
          <a:xfrm>
            <a:off x="0" y="0"/>
            <a:ext cx="12192000" cy="6858000"/>
          </a:xfrm>
          <a:prstGeom prst="rect">
            <a:avLst/>
          </a:prstGeom>
          <a:no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8" name="Rubrik 2">
            <a:extLst>
              <a:ext uri="{FF2B5EF4-FFF2-40B4-BE49-F238E27FC236}">
                <a16:creationId xmlns:a16="http://schemas.microsoft.com/office/drawing/2014/main" id="{A671B655-D444-5B6E-E4C0-9A6B1BD1C868}"/>
              </a:ext>
            </a:extLst>
          </p:cNvPr>
          <p:cNvSpPr txBox="1">
            <a:spLocks/>
          </p:cNvSpPr>
          <p:nvPr/>
        </p:nvSpPr>
        <p:spPr>
          <a:xfrm>
            <a:off x="1645295" y="977565"/>
            <a:ext cx="6439768" cy="37676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sv-SE" sz="3600" b="1">
              <a:solidFill>
                <a:schemeClr val="bg1"/>
              </a:solidFill>
              <a:latin typeface="Roboto" panose="02000000000000000000" pitchFamily="2" charset="0"/>
              <a:ea typeface="Roboto" panose="02000000000000000000" pitchFamily="2" charset="0"/>
            </a:endParaRPr>
          </a:p>
        </p:txBody>
      </p:sp>
      <p:sp>
        <p:nvSpPr>
          <p:cNvPr id="9" name="Rubrik 1">
            <a:extLst>
              <a:ext uri="{FF2B5EF4-FFF2-40B4-BE49-F238E27FC236}">
                <a16:creationId xmlns:a16="http://schemas.microsoft.com/office/drawing/2014/main" id="{9CE6A1EC-50BC-DAAB-9E62-F6D0F99A553A}"/>
              </a:ext>
            </a:extLst>
          </p:cNvPr>
          <p:cNvSpPr txBox="1">
            <a:spLocks/>
          </p:cNvSpPr>
          <p:nvPr/>
        </p:nvSpPr>
        <p:spPr>
          <a:xfrm>
            <a:off x="621223" y="810101"/>
            <a:ext cx="9144000" cy="1148442"/>
          </a:xfrm>
          <a:prstGeom prst="rect">
            <a:avLst/>
          </a:prstGeom>
        </p:spPr>
        <p:txBody>
          <a:bodyPr lIns="91440" tIns="45720" rIns="91440" bIns="45720" anchor="t"/>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r>
              <a:rPr lang="sv-SE" sz="3200" b="1">
                <a:solidFill>
                  <a:schemeClr val="bg1"/>
                </a:solidFill>
                <a:ea typeface="Roboto"/>
                <a:cs typeface="Roboto"/>
              </a:rPr>
              <a:t>Vår resa mot en </a:t>
            </a:r>
            <a:br>
              <a:rPr lang="sv-SE" sz="3200" b="1">
                <a:solidFill>
                  <a:schemeClr val="bg1"/>
                </a:solidFill>
                <a:ea typeface="Roboto"/>
                <a:cs typeface="Roboto"/>
              </a:rPr>
            </a:br>
            <a:r>
              <a:rPr lang="sv-SE" sz="3200" b="1">
                <a:solidFill>
                  <a:schemeClr val="bg1"/>
                </a:solidFill>
                <a:ea typeface="Roboto"/>
                <a:cs typeface="Roboto"/>
              </a:rPr>
              <a:t>smidigare digital vardag</a:t>
            </a:r>
            <a:r>
              <a:rPr lang="sv-SE" sz="3200" b="1">
                <a:solidFill>
                  <a:schemeClr val="bg1"/>
                </a:solidFill>
              </a:rPr>
              <a:t> </a:t>
            </a:r>
          </a:p>
        </p:txBody>
      </p:sp>
      <p:pic>
        <p:nvPicPr>
          <p:cNvPr id="13" name="Picture 13">
            <a:extLst>
              <a:ext uri="{FF2B5EF4-FFF2-40B4-BE49-F238E27FC236}">
                <a16:creationId xmlns:a16="http://schemas.microsoft.com/office/drawing/2014/main" id="{04EE8AFE-10F9-71D7-6D2D-E6A8DC0B85DB}"/>
              </a:ext>
            </a:extLst>
          </p:cNvPr>
          <p:cNvPicPr>
            <a:picLocks noChangeAspect="1"/>
          </p:cNvPicPr>
          <p:nvPr/>
        </p:nvPicPr>
        <p:blipFill>
          <a:blip r:embed="rId3"/>
          <a:stretch>
            <a:fillRect/>
          </a:stretch>
        </p:blipFill>
        <p:spPr>
          <a:xfrm>
            <a:off x="277504" y="568792"/>
            <a:ext cx="12228393" cy="5913757"/>
          </a:xfrm>
          <a:prstGeom prst="rect">
            <a:avLst/>
          </a:prstGeom>
        </p:spPr>
      </p:pic>
      <p:sp>
        <p:nvSpPr>
          <p:cNvPr id="12" name="Rektangel 11">
            <a:extLst>
              <a:ext uri="{FF2B5EF4-FFF2-40B4-BE49-F238E27FC236}">
                <a16:creationId xmlns:a16="http://schemas.microsoft.com/office/drawing/2014/main" id="{FCF7D019-6090-2129-6CC6-B93B664C671E}"/>
              </a:ext>
            </a:extLst>
          </p:cNvPr>
          <p:cNvSpPr/>
          <p:nvPr/>
        </p:nvSpPr>
        <p:spPr>
          <a:xfrm>
            <a:off x="0" y="0"/>
            <a:ext cx="12192000" cy="6858000"/>
          </a:xfrm>
          <a:prstGeom prst="rect">
            <a:avLst/>
          </a:prstGeom>
          <a:no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14" name="Pil: höger 13">
            <a:extLst>
              <a:ext uri="{FF2B5EF4-FFF2-40B4-BE49-F238E27FC236}">
                <a16:creationId xmlns:a16="http://schemas.microsoft.com/office/drawing/2014/main" id="{DAE8B25F-656D-3CA5-D872-1E9F68EFF106}"/>
              </a:ext>
            </a:extLst>
          </p:cNvPr>
          <p:cNvSpPr/>
          <p:nvPr/>
        </p:nvSpPr>
        <p:spPr>
          <a:xfrm rot="2460621">
            <a:off x="2725660" y="2667544"/>
            <a:ext cx="1596043" cy="465512"/>
          </a:xfrm>
          <a:prstGeom prst="rightArrow">
            <a:avLst/>
          </a:prstGeom>
          <a:solidFill>
            <a:srgbClr val="ED7D3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a:t>Här är vi nu</a:t>
            </a:r>
          </a:p>
        </p:txBody>
      </p:sp>
      <p:cxnSp>
        <p:nvCxnSpPr>
          <p:cNvPr id="15" name="Rak koppling 14">
            <a:extLst>
              <a:ext uri="{FF2B5EF4-FFF2-40B4-BE49-F238E27FC236}">
                <a16:creationId xmlns:a16="http://schemas.microsoft.com/office/drawing/2014/main" id="{025350FD-A191-3914-9BB3-8F424AC6FFA3}"/>
              </a:ext>
            </a:extLst>
          </p:cNvPr>
          <p:cNvCxnSpPr>
            <a:cxnSpLocks/>
          </p:cNvCxnSpPr>
          <p:nvPr/>
        </p:nvCxnSpPr>
        <p:spPr>
          <a:xfrm>
            <a:off x="4264429" y="2208626"/>
            <a:ext cx="0" cy="4449176"/>
          </a:xfrm>
          <a:prstGeom prst="line">
            <a:avLst/>
          </a:prstGeom>
          <a:ln w="38100">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6" name="Bildobjekt 15" descr="En bild som visar text, vektorgrafik&#10;&#10;Automatiskt genererad beskrivning">
            <a:extLst>
              <a:ext uri="{FF2B5EF4-FFF2-40B4-BE49-F238E27FC236}">
                <a16:creationId xmlns:a16="http://schemas.microsoft.com/office/drawing/2014/main" id="{60A24A23-268A-2707-2962-3142E82E2F3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5880" t="24560" r="53093" b="53183"/>
          <a:stretch/>
        </p:blipFill>
        <p:spPr>
          <a:xfrm>
            <a:off x="2849883" y="2926857"/>
            <a:ext cx="1429785" cy="1623310"/>
          </a:xfrm>
          <a:prstGeom prst="flowChartDecision">
            <a:avLst/>
          </a:prstGeom>
        </p:spPr>
      </p:pic>
      <p:cxnSp>
        <p:nvCxnSpPr>
          <p:cNvPr id="17" name="Rak koppling 16">
            <a:extLst>
              <a:ext uri="{FF2B5EF4-FFF2-40B4-BE49-F238E27FC236}">
                <a16:creationId xmlns:a16="http://schemas.microsoft.com/office/drawing/2014/main" id="{DC259FEA-B493-CF5C-6F30-7DB622BB39BC}"/>
              </a:ext>
            </a:extLst>
          </p:cNvPr>
          <p:cNvCxnSpPr/>
          <p:nvPr/>
        </p:nvCxnSpPr>
        <p:spPr>
          <a:xfrm>
            <a:off x="3459480" y="4042410"/>
            <a:ext cx="0" cy="407670"/>
          </a:xfrm>
          <a:prstGeom prst="line">
            <a:avLst/>
          </a:prstGeom>
          <a:ln w="28575">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pic>
        <p:nvPicPr>
          <p:cNvPr id="18" name="Bild 17" descr="Bock med hel fyllning">
            <a:extLst>
              <a:ext uri="{FF2B5EF4-FFF2-40B4-BE49-F238E27FC236}">
                <a16:creationId xmlns:a16="http://schemas.microsoft.com/office/drawing/2014/main" id="{8AB39AD4-B026-C124-DDA9-3F784889252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13746" y="4429371"/>
            <a:ext cx="395815" cy="395815"/>
          </a:xfrm>
          <a:prstGeom prst="rect">
            <a:avLst/>
          </a:prstGeom>
        </p:spPr>
      </p:pic>
      <p:sp>
        <p:nvSpPr>
          <p:cNvPr id="19" name="textruta 18">
            <a:extLst>
              <a:ext uri="{FF2B5EF4-FFF2-40B4-BE49-F238E27FC236}">
                <a16:creationId xmlns:a16="http://schemas.microsoft.com/office/drawing/2014/main" id="{1368BD57-1841-F0D3-BE6C-13293B7D5254}"/>
              </a:ext>
            </a:extLst>
          </p:cNvPr>
          <p:cNvSpPr txBox="1"/>
          <p:nvPr/>
        </p:nvSpPr>
        <p:spPr>
          <a:xfrm>
            <a:off x="2954828" y="4429371"/>
            <a:ext cx="1013419" cy="400110"/>
          </a:xfrm>
          <a:prstGeom prst="rect">
            <a:avLst/>
          </a:prstGeom>
          <a:noFill/>
        </p:spPr>
        <p:txBody>
          <a:bodyPr wrap="none" rtlCol="0">
            <a:spAutoFit/>
          </a:bodyPr>
          <a:lstStyle/>
          <a:p>
            <a:r>
              <a:rPr lang="sv-SE" sz="1000">
                <a:solidFill>
                  <a:schemeClr val="bg1"/>
                </a:solidFill>
              </a:rPr>
              <a:t>Uppdatering</a:t>
            </a:r>
          </a:p>
          <a:p>
            <a:r>
              <a:rPr lang="sv-SE" sz="1000">
                <a:solidFill>
                  <a:schemeClr val="bg1"/>
                </a:solidFill>
              </a:rPr>
              <a:t>av </a:t>
            </a:r>
            <a:r>
              <a:rPr lang="sv-SE" sz="1000" err="1">
                <a:solidFill>
                  <a:schemeClr val="bg1"/>
                </a:solidFill>
              </a:rPr>
              <a:t>officeappar</a:t>
            </a:r>
            <a:endParaRPr lang="sv-SE" sz="1000">
              <a:solidFill>
                <a:schemeClr val="bg1"/>
              </a:solidFill>
            </a:endParaRPr>
          </a:p>
        </p:txBody>
      </p:sp>
    </p:spTree>
    <p:extLst>
      <p:ext uri="{BB962C8B-B14F-4D97-AF65-F5344CB8AC3E}">
        <p14:creationId xmlns:p14="http://schemas.microsoft.com/office/powerpoint/2010/main" val="62928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FBC74F-BB68-A86F-6147-670A54D7F31E}"/>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A3389AF0-C66D-8498-137B-6C534E0B1610}"/>
              </a:ext>
            </a:extLst>
          </p:cNvPr>
          <p:cNvSpPr>
            <a:spLocks noGrp="1"/>
          </p:cNvSpPr>
          <p:nvPr>
            <p:ph type="body" sz="half" idx="2"/>
          </p:nvPr>
        </p:nvSpPr>
        <p:spPr/>
        <p:txBody>
          <a:bodyPr/>
          <a:lstStyle/>
          <a:p>
            <a:endParaRPr lang="sv-SE"/>
          </a:p>
        </p:txBody>
      </p:sp>
      <p:pic>
        <p:nvPicPr>
          <p:cNvPr id="13" name="Picture 13">
            <a:extLst>
              <a:ext uri="{FF2B5EF4-FFF2-40B4-BE49-F238E27FC236}">
                <a16:creationId xmlns:a16="http://schemas.microsoft.com/office/drawing/2014/main" id="{F91AFDFE-01B2-9278-F63A-D2FC11C23644}"/>
              </a:ext>
            </a:extLst>
          </p:cNvPr>
          <p:cNvPicPr>
            <a:picLocks noGrp="1" noChangeAspect="1"/>
          </p:cNvPicPr>
          <p:nvPr>
            <p:ph type="pic" idx="1"/>
          </p:nvPr>
        </p:nvPicPr>
        <p:blipFill rotWithShape="1">
          <a:blip r:embed="rId3"/>
          <a:srcRect l="28512" r="28512"/>
          <a:stretch/>
        </p:blipFill>
        <p:spPr>
          <a:xfrm>
            <a:off x="7767637" y="2762250"/>
            <a:ext cx="2752725" cy="1333500"/>
          </a:xfrm>
        </p:spPr>
      </p:pic>
      <p:pic>
        <p:nvPicPr>
          <p:cNvPr id="5" name="Bildobjekt 4">
            <a:extLst>
              <a:ext uri="{FF2B5EF4-FFF2-40B4-BE49-F238E27FC236}">
                <a16:creationId xmlns:a16="http://schemas.microsoft.com/office/drawing/2014/main" id="{4E0DA0AC-A9DA-7090-62F6-BBB69564B53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2" t="1082" r="1123" b="313"/>
          <a:stretch/>
        </p:blipFill>
        <p:spPr>
          <a:xfrm>
            <a:off x="0" y="0"/>
            <a:ext cx="12191999" cy="6858000"/>
          </a:xfrm>
          <a:prstGeom prst="rect">
            <a:avLst/>
          </a:prstGeom>
        </p:spPr>
      </p:pic>
      <p:sp>
        <p:nvSpPr>
          <p:cNvPr id="6" name="Rektangel 5">
            <a:extLst>
              <a:ext uri="{FF2B5EF4-FFF2-40B4-BE49-F238E27FC236}">
                <a16:creationId xmlns:a16="http://schemas.microsoft.com/office/drawing/2014/main" id="{21F68228-A59D-39C4-C2DC-F675179DDAB7}"/>
              </a:ext>
            </a:extLst>
          </p:cNvPr>
          <p:cNvSpPr/>
          <p:nvPr/>
        </p:nvSpPr>
        <p:spPr>
          <a:xfrm>
            <a:off x="-1" y="0"/>
            <a:ext cx="12192000" cy="6858000"/>
          </a:xfrm>
          <a:prstGeom prst="rect">
            <a:avLst/>
          </a:prstGeom>
          <a:gradFill flip="none" rotWithShape="1">
            <a:gsLst>
              <a:gs pos="0">
                <a:srgbClr val="002060">
                  <a:alpha val="60000"/>
                </a:srgbClr>
              </a:gs>
              <a:gs pos="99000">
                <a:schemeClr val="accent1">
                  <a:tint val="23500"/>
                  <a:satMod val="160000"/>
                  <a:alpha val="0"/>
                  <a:lumMod val="0"/>
                  <a:lumOff val="100000"/>
                </a:schemeClr>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7" name="Rektangel 6">
            <a:extLst>
              <a:ext uri="{FF2B5EF4-FFF2-40B4-BE49-F238E27FC236}">
                <a16:creationId xmlns:a16="http://schemas.microsoft.com/office/drawing/2014/main" id="{C8CBC8F8-33F0-BF5C-FC12-02516AE12D45}"/>
              </a:ext>
            </a:extLst>
          </p:cNvPr>
          <p:cNvSpPr/>
          <p:nvPr/>
        </p:nvSpPr>
        <p:spPr>
          <a:xfrm>
            <a:off x="0" y="0"/>
            <a:ext cx="12192000" cy="6858000"/>
          </a:xfrm>
          <a:prstGeom prst="rect">
            <a:avLst/>
          </a:prstGeom>
          <a:no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9" name="Rubrik 1">
            <a:extLst>
              <a:ext uri="{FF2B5EF4-FFF2-40B4-BE49-F238E27FC236}">
                <a16:creationId xmlns:a16="http://schemas.microsoft.com/office/drawing/2014/main" id="{18033F0F-B0B4-0B54-458C-ACA8CF24F9AE}"/>
              </a:ext>
            </a:extLst>
          </p:cNvPr>
          <p:cNvSpPr txBox="1">
            <a:spLocks/>
          </p:cNvSpPr>
          <p:nvPr/>
        </p:nvSpPr>
        <p:spPr>
          <a:xfrm>
            <a:off x="621223" y="810101"/>
            <a:ext cx="9144000" cy="1148442"/>
          </a:xfrm>
          <a:prstGeom prst="rect">
            <a:avLst/>
          </a:prstGeom>
        </p:spPr>
        <p:txBody>
          <a:bodyPr lIns="91440" tIns="45720" rIns="91440" bIns="45720" anchor="t"/>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r>
              <a:rPr lang="sv-SE" sz="3200" b="1">
                <a:solidFill>
                  <a:schemeClr val="bg1"/>
                </a:solidFill>
                <a:ea typeface="Roboto"/>
                <a:cs typeface="Hadassah Friedlaender" panose="020B0604020202020204" pitchFamily="18" charset="-79"/>
              </a:rPr>
              <a:t>Några medskick till dig som medarbetare</a:t>
            </a:r>
            <a:endParaRPr lang="sv-SE" sz="3200" b="1">
              <a:solidFill>
                <a:schemeClr val="bg1"/>
              </a:solidFill>
              <a:cs typeface="Hadassah Friedlaender" panose="020B0604020202020204" pitchFamily="18" charset="-79"/>
            </a:endParaRPr>
          </a:p>
        </p:txBody>
      </p:sp>
      <p:sp>
        <p:nvSpPr>
          <p:cNvPr id="4" name="textruta 3">
            <a:extLst>
              <a:ext uri="{FF2B5EF4-FFF2-40B4-BE49-F238E27FC236}">
                <a16:creationId xmlns:a16="http://schemas.microsoft.com/office/drawing/2014/main" id="{4AB25334-0F46-54CE-6A54-FE43B3BB469B}"/>
              </a:ext>
            </a:extLst>
          </p:cNvPr>
          <p:cNvSpPr txBox="1"/>
          <p:nvPr/>
        </p:nvSpPr>
        <p:spPr>
          <a:xfrm>
            <a:off x="1028700" y="1958543"/>
            <a:ext cx="8736523"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2400">
                <a:solidFill>
                  <a:schemeClr val="bg1"/>
                </a:solidFill>
              </a:rPr>
              <a:t>Var nyfiken – prova nya funktioner och dela med dig av tips till dina kollegor.</a:t>
            </a:r>
            <a:br>
              <a:rPr lang="sv-SE" sz="2400">
                <a:solidFill>
                  <a:schemeClr val="bg1"/>
                </a:solidFill>
              </a:rPr>
            </a:br>
            <a:endParaRPr lang="sv-SE" sz="2400">
              <a:solidFill>
                <a:schemeClr val="bg1"/>
              </a:solidFill>
            </a:endParaRPr>
          </a:p>
          <a:p>
            <a:pPr marL="285750" indent="-285750">
              <a:buFont typeface="Arial" panose="020B0604020202020204" pitchFamily="34" charset="0"/>
              <a:buChar char="•"/>
            </a:pPr>
            <a:r>
              <a:rPr lang="sv-SE" sz="2400">
                <a:solidFill>
                  <a:schemeClr val="bg1"/>
                </a:solidFill>
              </a:rPr>
              <a:t>Om du har frågor vänd dig till M365-samordaren eller M365-coachen på din avdelning</a:t>
            </a:r>
          </a:p>
          <a:p>
            <a:pPr marL="285750" indent="-285750">
              <a:buFont typeface="Arial" panose="020B0604020202020204" pitchFamily="34" charset="0"/>
              <a:buChar char="•"/>
            </a:pPr>
            <a:endParaRPr lang="sv-SE" sz="2400">
              <a:solidFill>
                <a:schemeClr val="bg1"/>
              </a:solidFill>
              <a:ea typeface="Roboto Light"/>
              <a:cs typeface="Roboto Light"/>
            </a:endParaRPr>
          </a:p>
          <a:p>
            <a:pPr marL="285750" indent="-285750">
              <a:buFont typeface="Arial" panose="020B0604020202020204" pitchFamily="34" charset="0"/>
              <a:buChar char="•"/>
            </a:pPr>
            <a:r>
              <a:rPr lang="sv-SE" sz="2400">
                <a:solidFill>
                  <a:schemeClr val="bg1"/>
                </a:solidFill>
              </a:rPr>
              <a:t>Använd Hubben på Teams för mer stöd och hjälp</a:t>
            </a:r>
          </a:p>
          <a:p>
            <a:pPr marL="285750" indent="-285750">
              <a:buFont typeface="Arial" panose="020B0604020202020204" pitchFamily="34" charset="0"/>
              <a:buChar char="•"/>
            </a:pPr>
            <a:endParaRPr lang="sv-SE" sz="2400">
              <a:solidFill>
                <a:schemeClr val="bg1"/>
              </a:solidFill>
            </a:endParaRPr>
          </a:p>
          <a:p>
            <a:pPr marL="285750" indent="-285750">
              <a:buFont typeface="Arial" panose="020B0604020202020204" pitchFamily="34" charset="0"/>
              <a:buChar char="•"/>
            </a:pPr>
            <a:r>
              <a:rPr lang="sv-SE" sz="2400">
                <a:solidFill>
                  <a:schemeClr val="bg1"/>
                </a:solidFill>
              </a:rPr>
              <a:t>Ha tålamod med att det tar tid att lära sig nya funktioner, vi lär oss tillsammans</a:t>
            </a:r>
            <a:endParaRPr lang="sv-SE" sz="2400">
              <a:solidFill>
                <a:schemeClr val="bg1"/>
              </a:solidFill>
              <a:ea typeface="Roboto Light"/>
              <a:cs typeface="Roboto Light"/>
            </a:endParaRPr>
          </a:p>
        </p:txBody>
      </p:sp>
    </p:spTree>
    <p:extLst>
      <p:ext uri="{BB962C8B-B14F-4D97-AF65-F5344CB8AC3E}">
        <p14:creationId xmlns:p14="http://schemas.microsoft.com/office/powerpoint/2010/main" val="116630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22B699C-6C65-DAD3-70D8-34CD5E4AE3F1}"/>
              </a:ext>
            </a:extLst>
          </p:cNvPr>
          <p:cNvSpPr/>
          <p:nvPr/>
        </p:nvSpPr>
        <p:spPr>
          <a:xfrm>
            <a:off x="11068334" y="0"/>
            <a:ext cx="1123666" cy="54932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0FBD0704-51EE-A67F-C018-2EB4CADB975B}"/>
              </a:ext>
            </a:extLst>
          </p:cNvPr>
          <p:cNvSpPr/>
          <p:nvPr/>
        </p:nvSpPr>
        <p:spPr>
          <a:xfrm>
            <a:off x="11068334" y="6400800"/>
            <a:ext cx="1123666"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4EFD4EFD-FE3A-AB26-2903-F6A59B247E01}"/>
              </a:ext>
            </a:extLst>
          </p:cNvPr>
          <p:cNvSpPr/>
          <p:nvPr/>
        </p:nvSpPr>
        <p:spPr>
          <a:xfrm>
            <a:off x="11723427" y="5493224"/>
            <a:ext cx="484495" cy="907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a:extLst>
              <a:ext uri="{FF2B5EF4-FFF2-40B4-BE49-F238E27FC236}">
                <a16:creationId xmlns:a16="http://schemas.microsoft.com/office/drawing/2014/main" id="{8BC5D4DB-E9A3-B0FE-0B39-52FD44AE090C}"/>
              </a:ext>
            </a:extLst>
          </p:cNvPr>
          <p:cNvSpPr txBox="1"/>
          <p:nvPr/>
        </p:nvSpPr>
        <p:spPr>
          <a:xfrm>
            <a:off x="954740" y="1915615"/>
            <a:ext cx="10282520" cy="2062103"/>
          </a:xfrm>
          <a:prstGeom prst="rect">
            <a:avLst/>
          </a:prstGeom>
          <a:noFill/>
        </p:spPr>
        <p:txBody>
          <a:bodyPr wrap="square" rtlCol="0">
            <a:spAutoFit/>
          </a:bodyPr>
          <a:lstStyle/>
          <a:p>
            <a:r>
              <a:rPr lang="sv-SE" sz="2800" dirty="0">
                <a:solidFill>
                  <a:schemeClr val="bg1"/>
                </a:solidFill>
              </a:rPr>
              <a:t>Mer information om stadens arbete för en smidigare digital arbetsplats hittar du på intranätet:</a:t>
            </a:r>
            <a:br>
              <a:rPr lang="sv-SE" sz="2800" dirty="0">
                <a:solidFill>
                  <a:schemeClr val="bg1"/>
                </a:solidFill>
              </a:rPr>
            </a:br>
            <a:br>
              <a:rPr lang="sv-SE" sz="2400" dirty="0">
                <a:solidFill>
                  <a:schemeClr val="bg1"/>
                </a:solidFill>
              </a:rPr>
            </a:br>
            <a:r>
              <a:rPr lang="sv-SE" sz="2400" dirty="0">
                <a:solidFill>
                  <a:schemeClr val="bg1"/>
                </a:solidFill>
                <a:hlinkClick r:id="rId2">
                  <a:extLst>
                    <a:ext uri="{A12FA001-AC4F-418D-AE19-62706E023703}">
                      <ahyp:hlinkClr xmlns:ahyp="http://schemas.microsoft.com/office/drawing/2018/hyperlinkcolor" val="tx"/>
                    </a:ext>
                  </a:extLst>
                </a:hlinkClick>
              </a:rPr>
              <a:t>Microsoft 365 som verktygslåda för en smidig digital arbetsplats | (helsingborg.se)</a:t>
            </a:r>
            <a:endParaRPr lang="sv-SE" dirty="0">
              <a:solidFill>
                <a:schemeClr val="bg1"/>
              </a:solidFill>
            </a:endParaRPr>
          </a:p>
        </p:txBody>
      </p:sp>
    </p:spTree>
    <p:extLst>
      <p:ext uri="{BB962C8B-B14F-4D97-AF65-F5344CB8AC3E}">
        <p14:creationId xmlns:p14="http://schemas.microsoft.com/office/powerpoint/2010/main" val="3570121905"/>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B469F2DE45533444A8E8B1DA6A48717F" ma:contentTypeVersion="6" ma:contentTypeDescription="Project Team Document Content Type" ma:contentTypeScope="" ma:versionID="80e9b1540fd602620013d921eccb63ef">
  <xsd:schema xmlns:xsd="http://www.w3.org/2001/XMLSchema" xmlns:xs="http://www.w3.org/2001/XMLSchema" xmlns:p="http://schemas.microsoft.com/office/2006/metadata/properties" xmlns:ns2="b34a35d6-d2bc-41d4-8a5a-dc397e63b5e8" xmlns:ns3="7b2ba3d5-ae7e-4872-ab6d-f5dc97d22469" xmlns:ns4="f6322b99-264e-4079-bfb4-74bca85db13a" targetNamespace="http://schemas.microsoft.com/office/2006/metadata/properties" ma:root="true" ma:fieldsID="326dfc641b101769ca99bf69cfceb593" ns2:_="" ns3:_="" ns4:_="">
    <xsd:import namespace="b34a35d6-d2bc-41d4-8a5a-dc397e63b5e8"/>
    <xsd:import namespace="7b2ba3d5-ae7e-4872-ab6d-f5dc97d22469"/>
    <xsd:import namespace="f6322b99-264e-4079-bfb4-74bca85db13a"/>
    <xsd:element name="properties">
      <xsd:complexType>
        <xsd:sequence>
          <xsd:element name="documentManagement">
            <xsd:complexType>
              <xsd:all>
                <xsd:element ref="ns2:f1aee8533cf548f1ae3f00b1ba124e03" minOccurs="0"/>
                <xsd:element ref="ns3:TaxCatchAll" minOccurs="0"/>
                <xsd:element ref="ns3:TaxCatchAllLabel" minOccurs="0"/>
                <xsd:element ref="ns2:b89223313b284f2a879bf9c1e2dff829" minOccurs="0"/>
                <xsd:element ref="ns4: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4a35d6-d2bc-41d4-8a5a-dc397e63b5e8"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40ea30da-f44f-4147-bdce-1d3d8701f19b}" ma:internalName="TaxCatchAll" ma:showField="CatchAllData" ma:web="b34a35d6-d2bc-41d4-8a5a-dc397e63b5e8">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0ea30da-f44f-4147-bdce-1d3d8701f19b}" ma:internalName="TaxCatchAllLabel" ma:readOnly="true" ma:showField="CatchAllDataLabel" ma:web="b34a35d6-d2bc-41d4-8a5a-dc397e63b5e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6322b99-264e-4079-bfb4-74bca85db13a" elementFormDefault="qualified">
    <xsd:import namespace="http://schemas.microsoft.com/office/2006/documentManagement/types"/>
    <xsd:import namespace="http://schemas.microsoft.com/office/infopath/2007/PartnerControls"/>
    <xsd:element name="lcf76f155ced4ddcb4097134ff3c332f" ma:index="15"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f1aee8533cf548f1ae3f00b1ba124e03 xmlns="b34a35d6-d2bc-41d4-8a5a-dc397e63b5e8">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b34a35d6-d2bc-41d4-8a5a-dc397e63b5e8">
      <Terms xmlns="http://schemas.microsoft.com/office/infopath/2007/PartnerControls"/>
    </b89223313b284f2a879bf9c1e2dff829>
    <lcf76f155ced4ddcb4097134ff3c332f xmlns="f6322b99-264e-4079-bfb4-74bca85db13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96EB0C-7451-48A6-95E7-22686FE7C9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4a35d6-d2bc-41d4-8a5a-dc397e63b5e8"/>
    <ds:schemaRef ds:uri="7b2ba3d5-ae7e-4872-ab6d-f5dc97d22469"/>
    <ds:schemaRef ds:uri="f6322b99-264e-4079-bfb4-74bca85db1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www.w3.org/XML/1998/namespace"/>
    <ds:schemaRef ds:uri="7b2ba3d5-ae7e-4872-ab6d-f5dc97d22469"/>
    <ds:schemaRef ds:uri="http://schemas.microsoft.com/office/2006/documentManagement/types"/>
    <ds:schemaRef ds:uri="http://purl.org/dc/terms/"/>
    <ds:schemaRef ds:uri="http://schemas.microsoft.com/office/infopath/2007/PartnerControls"/>
    <ds:schemaRef ds:uri="f6322b99-264e-4079-bfb4-74bca85db13a"/>
    <ds:schemaRef ds:uri="http://schemas.microsoft.com/office/2006/metadata/properties"/>
    <ds:schemaRef ds:uri="http://purl.org/dc/dcmitype/"/>
    <ds:schemaRef ds:uri="http://schemas.openxmlformats.org/package/2006/metadata/core-properties"/>
    <ds:schemaRef ds:uri="b34a35d6-d2bc-41d4-8a5a-dc397e63b5e8"/>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HBG_PPT_Mall</Template>
  <TotalTime>12</TotalTime>
  <Words>2224</Words>
  <Application>Microsoft Office PowerPoint</Application>
  <PresentationFormat>Bredbild</PresentationFormat>
  <Paragraphs>100</Paragraphs>
  <Slides>9</Slides>
  <Notes>8</Notes>
  <HiddenSlides>0</HiddenSlides>
  <MMClips>0</MMClips>
  <ScaleCrop>false</ScaleCrop>
  <HeadingPairs>
    <vt:vector size="6" baseType="variant">
      <vt:variant>
        <vt:lpstr>Använt teckensnitt</vt:lpstr>
      </vt:variant>
      <vt:variant>
        <vt:i4>8</vt:i4>
      </vt:variant>
      <vt:variant>
        <vt:lpstr>Tema</vt:lpstr>
      </vt:variant>
      <vt:variant>
        <vt:i4>4</vt:i4>
      </vt:variant>
      <vt:variant>
        <vt:lpstr>Bildrubriker</vt:lpstr>
      </vt:variant>
      <vt:variant>
        <vt:i4>9</vt:i4>
      </vt:variant>
    </vt:vector>
  </HeadingPairs>
  <TitlesOfParts>
    <vt:vector size="21" baseType="lpstr">
      <vt:lpstr>Roboto</vt:lpstr>
      <vt:lpstr>Calibri</vt:lpstr>
      <vt:lpstr>Arial</vt:lpstr>
      <vt:lpstr>Helsingborg 07</vt:lpstr>
      <vt:lpstr>Hadassah Friedlaender</vt:lpstr>
      <vt:lpstr>Helsingborg Sans</vt:lpstr>
      <vt:lpstr>Wingdings</vt:lpstr>
      <vt:lpstr>Roboto Light</vt:lpstr>
      <vt:lpstr>HBG-Helsingborgstegel</vt:lpstr>
      <vt:lpstr>HBG-Pålsjö</vt:lpstr>
      <vt:lpstr>HBG-Vintersund</vt:lpstr>
      <vt:lpstr>HBG-Raps</vt:lpstr>
      <vt:lpstr>PowerPoint-presentation</vt:lpstr>
      <vt:lpstr>PowerPoint-presentation</vt:lpstr>
      <vt:lpstr>PowerPoint-presentation</vt:lpstr>
      <vt:lpstr>Vad är vår smidiga digitala arbetsplats?</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Jarnhäll Nathalie - SLF</dc:creator>
  <cp:lastModifiedBy>Nanker Carina - VOF</cp:lastModifiedBy>
  <cp:revision>3</cp:revision>
  <dcterms:created xsi:type="dcterms:W3CDTF">2023-02-16T07:42:18Z</dcterms:created>
  <dcterms:modified xsi:type="dcterms:W3CDTF">2023-06-26T12:09:21Z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0x010100B16161C1156749828247A73D7190880000F142D64C5524479287B1CAE1A74A2E5800B469F2DE45533444A8E8B1DA6A48717F</vt:lpwstr>
  </property>
  <property fmtid="{D5CDD505-2E9C-101B-9397-08002B2CF9AE}" pid="3" name="MediaServiceImageTags">
    <vt:lpwstr/>
  </property>
  <property fmtid="{D5CDD505-2E9C-101B-9397-08002B2CF9AE}" pid="4" name="DWDivisions">
    <vt:lpwstr>1;#Stadsledningsförvaltningen|b6fc8a29-992e-469d-83ac-4d8ea7b94e08</vt:lpwstr>
  </property>
  <property fmtid="{D5CDD505-2E9C-101B-9397-08002B2CF9AE}" pid="5" name="lcf76f155ced4ddcb4097134ff3c332f">
    <vt:lpwstr/>
  </property>
  <property fmtid="{D5CDD505-2E9C-101B-9397-08002B2CF9AE}" pid="6" name="DWTaxonomyDocumentType">
    <vt:lpwstr/>
  </property>
  <property fmtid="{D5CDD505-2E9C-101B-9397-08002B2CF9AE}" pid="7" name="SharedWithUsers">
    <vt:lpwstr>122;#Sabotkovski Goran - SLF;#123;#Lexeklint Robert - SLF;#12;#Jarnhäll Nathalie - SLF;#112;#Raghid Rami - SLF;#58;#Persson Sandra - SLF;#17;#Engvall Jessica - SLF;#131;#Malmborg Stefan - SLF;#132;#Allhorn Johanna - SLF</vt:lpwstr>
  </property>
</Properties>
</file>