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4048" r:id="rId4"/>
    <p:sldMasterId id="2147484087" r:id="rId5"/>
    <p:sldMasterId id="2147484076" r:id="rId6"/>
    <p:sldMasterId id="2147484065" r:id="rId7"/>
  </p:sldMasterIdLst>
  <p:notesMasterIdLst>
    <p:notesMasterId r:id="rId18"/>
  </p:notesMasterIdLst>
  <p:handoutMasterIdLst>
    <p:handoutMasterId r:id="rId19"/>
  </p:handoutMasterIdLst>
  <p:sldIdLst>
    <p:sldId id="973" r:id="rId8"/>
    <p:sldId id="987" r:id="rId9"/>
    <p:sldId id="988" r:id="rId10"/>
    <p:sldId id="974" r:id="rId11"/>
    <p:sldId id="983" r:id="rId12"/>
    <p:sldId id="975" r:id="rId13"/>
    <p:sldId id="976" r:id="rId14"/>
    <p:sldId id="977" r:id="rId15"/>
    <p:sldId id="978" r:id="rId16"/>
    <p:sldId id="986" r:id="rId17"/>
  </p:sldIdLst>
  <p:sldSz cx="12192000" cy="6858000"/>
  <p:notesSz cx="6858000" cy="9144000"/>
  <p:embeddedFontLst>
    <p:embeddedFont>
      <p:font typeface="Calibri" panose="020F0502020204030204" pitchFamily="34" charset="0"/>
      <p:regular r:id="rId20"/>
      <p:bold r:id="rId21"/>
      <p:italic r:id="rId22"/>
      <p:boldItalic r:id="rId23"/>
    </p:embeddedFont>
    <p:embeddedFont>
      <p:font typeface="Helsingborg Sans" pitchFamily="2" charset="0"/>
      <p:regular r:id="rId24"/>
      <p:bold r:id="rId25"/>
    </p:embeddedFont>
    <p:embeddedFont>
      <p:font typeface="Roboto Light" panose="02000000000000000000" pitchFamily="2" charset="0"/>
      <p:regular r:id="rId26"/>
      <p:italic r:id="rId27"/>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4F0"/>
    <a:srgbClr val="FFEEF3"/>
    <a:srgbClr val="FEFAD3"/>
    <a:srgbClr val="FCF5A7"/>
    <a:srgbClr val="EBE8E1"/>
    <a:srgbClr val="DFECF8"/>
    <a:srgbClr val="FFB8CB"/>
    <a:srgbClr val="FFDCE4"/>
    <a:srgbClr val="FBBBCB"/>
    <a:srgbClr val="7622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8600" autoAdjust="0"/>
  </p:normalViewPr>
  <p:slideViewPr>
    <p:cSldViewPr snapToGrid="0">
      <p:cViewPr varScale="1">
        <p:scale>
          <a:sx n="50" d="100"/>
          <a:sy n="50" d="100"/>
        </p:scale>
        <p:origin x="1906" y="53"/>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26" Type="http://schemas.openxmlformats.org/officeDocument/2006/relationships/font" Target="fonts/font7.fntdata"/><Relationship Id="rId3" Type="http://schemas.openxmlformats.org/officeDocument/2006/relationships/customXml" Target="../customXml/item3.xml"/><Relationship Id="rId21" Type="http://schemas.openxmlformats.org/officeDocument/2006/relationships/font" Target="fonts/font2.fntdata"/><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font" Target="fonts/font6.fntdata"/><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font" Target="fonts/font1.fntdata"/><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font" Target="fonts/font5.fntdata"/><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font" Target="fonts/font4.fntdata"/><Relationship Id="rId28"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handoutMaster" Target="handoutMasters/handoutMaster1.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yckander Lovisa - VOF" userId="S::lovisa.lyckander@helsingborg.se::cb582a91-991e-420a-850e-b78527552f35" providerId="AD" clId="Web-{5C90BEC5-50A2-4433-9CB3-250775A55731}"/>
  </pc:docChgLst>
  <pc:docChgLst>
    <pc:chgData name="Lyckander Lovisa - VOF" userId="S::lovisa.lyckander@helsingborg.se::cb582a91-991e-420a-850e-b78527552f35" providerId="AD" clId="Web-{542E833E-6CD8-493B-9D8F-AC1987BDC631}"/>
    <pc:docChg chg="modSld">
      <pc:chgData name="Lyckander Lovisa - VOF" userId="S::lovisa.lyckander@helsingborg.se::cb582a91-991e-420a-850e-b78527552f35" providerId="AD" clId="Web-{542E833E-6CD8-493B-9D8F-AC1987BDC631}" dt="2023-08-29T11:43:32.301" v="95"/>
      <pc:docMkLst>
        <pc:docMk/>
      </pc:docMkLst>
      <pc:sldChg chg="modSp modNotes">
        <pc:chgData name="Lyckander Lovisa - VOF" userId="S::lovisa.lyckander@helsingborg.se::cb582a91-991e-420a-850e-b78527552f35" providerId="AD" clId="Web-{542E833E-6CD8-493B-9D8F-AC1987BDC631}" dt="2023-08-29T11:36:24.656" v="48"/>
        <pc:sldMkLst>
          <pc:docMk/>
          <pc:sldMk cId="873212798" sldId="975"/>
        </pc:sldMkLst>
        <pc:spChg chg="mod">
          <ac:chgData name="Lyckander Lovisa - VOF" userId="S::lovisa.lyckander@helsingborg.se::cb582a91-991e-420a-850e-b78527552f35" providerId="AD" clId="Web-{542E833E-6CD8-493B-9D8F-AC1987BDC631}" dt="2023-08-29T11:36:01.983" v="42" actId="14100"/>
          <ac:spMkLst>
            <pc:docMk/>
            <pc:sldMk cId="873212798" sldId="975"/>
            <ac:spMk id="4" creationId="{00000000-0000-0000-0000-000000000000}"/>
          </ac:spMkLst>
        </pc:spChg>
      </pc:sldChg>
      <pc:sldChg chg="modNotes">
        <pc:chgData name="Lyckander Lovisa - VOF" userId="S::lovisa.lyckander@helsingborg.se::cb582a91-991e-420a-850e-b78527552f35" providerId="AD" clId="Web-{542E833E-6CD8-493B-9D8F-AC1987BDC631}" dt="2023-08-29T11:36:57.281" v="49"/>
        <pc:sldMkLst>
          <pc:docMk/>
          <pc:sldMk cId="392730085" sldId="977"/>
        </pc:sldMkLst>
      </pc:sldChg>
      <pc:sldChg chg="modNotes">
        <pc:chgData name="Lyckander Lovisa - VOF" userId="S::lovisa.lyckander@helsingborg.se::cb582a91-991e-420a-850e-b78527552f35" providerId="AD" clId="Web-{542E833E-6CD8-493B-9D8F-AC1987BDC631}" dt="2023-08-29T11:43:32.301" v="95"/>
        <pc:sldMkLst>
          <pc:docMk/>
          <pc:sldMk cId="896475222" sldId="978"/>
        </pc:sldMkLst>
      </pc:sldChg>
    </pc:docChg>
  </pc:docChgLst>
  <pc:docChgLst>
    <pc:chgData name="Lyckander Lovisa - VOF" userId="S::lovisa.lyckander@helsingborg.se::cb582a91-991e-420a-850e-b78527552f35" providerId="AD" clId="Web-{8F5AC351-98E2-472E-9073-EA7B15536049}"/>
    <pc:docChg chg="modSld">
      <pc:chgData name="Lyckander Lovisa - VOF" userId="S::lovisa.lyckander@helsingborg.se::cb582a91-991e-420a-850e-b78527552f35" providerId="AD" clId="Web-{8F5AC351-98E2-472E-9073-EA7B15536049}" dt="2023-08-17T12:46:24.875" v="17" actId="20577"/>
      <pc:docMkLst>
        <pc:docMk/>
      </pc:docMkLst>
      <pc:sldChg chg="modSp">
        <pc:chgData name="Lyckander Lovisa - VOF" userId="S::lovisa.lyckander@helsingborg.se::cb582a91-991e-420a-850e-b78527552f35" providerId="AD" clId="Web-{8F5AC351-98E2-472E-9073-EA7B15536049}" dt="2023-08-17T12:46:24.875" v="17" actId="20577"/>
        <pc:sldMkLst>
          <pc:docMk/>
          <pc:sldMk cId="3921019546" sldId="983"/>
        </pc:sldMkLst>
        <pc:spChg chg="mod">
          <ac:chgData name="Lyckander Lovisa - VOF" userId="S::lovisa.lyckander@helsingborg.se::cb582a91-991e-420a-850e-b78527552f35" providerId="AD" clId="Web-{8F5AC351-98E2-472E-9073-EA7B15536049}" dt="2023-08-17T12:46:24.875" v="17" actId="20577"/>
          <ac:spMkLst>
            <pc:docMk/>
            <pc:sldMk cId="3921019546" sldId="983"/>
            <ac:spMk id="5" creationId="{00000000-0000-0000-0000-000000000000}"/>
          </ac:spMkLst>
        </pc:spChg>
      </pc:sldChg>
    </pc:docChg>
  </pc:docChgLst>
  <pc:docChgLst>
    <pc:chgData name="Lyckander Lovisa - VOF" userId="S::lovisa.lyckander@helsingborg.se::cb582a91-991e-420a-850e-b78527552f35" providerId="AD" clId="Web-{B0867BC1-7C1A-42AB-822F-030CF04EFC42}"/>
    <pc:docChg chg="modSld">
      <pc:chgData name="Lyckander Lovisa - VOF" userId="S::lovisa.lyckander@helsingborg.se::cb582a91-991e-420a-850e-b78527552f35" providerId="AD" clId="Web-{B0867BC1-7C1A-42AB-822F-030CF04EFC42}" dt="2023-08-29T09:48:02.303" v="5"/>
      <pc:docMkLst>
        <pc:docMk/>
      </pc:docMkLst>
      <pc:sldChg chg="modNotes">
        <pc:chgData name="Lyckander Lovisa - VOF" userId="S::lovisa.lyckander@helsingborg.se::cb582a91-991e-420a-850e-b78527552f35" providerId="AD" clId="Web-{B0867BC1-7C1A-42AB-822F-030CF04EFC42}" dt="2023-08-29T09:48:02.303" v="5"/>
        <pc:sldMkLst>
          <pc:docMk/>
          <pc:sldMk cId="3957926730" sldId="976"/>
        </pc:sldMkLst>
      </pc:sldChg>
    </pc:docChg>
  </pc:docChgLst>
  <pc:docChgLst>
    <pc:chgData name="Lyckander Lovisa - VOF" userId="S::lovisa.lyckander@helsingborg.se::cb582a91-991e-420a-850e-b78527552f35" providerId="AD" clId="Web-{2A186DB6-3F36-4D43-97F8-9E7612DFE322}"/>
  </pc:docChgLst>
  <pc:docChgLst>
    <pc:chgData name="Lyckander Lovisa - VOF" userId="S::lovisa.lyckander@helsingborg.se::cb582a91-991e-420a-850e-b78527552f35" providerId="AD" clId="Web-{F3955D08-6463-4BB0-9FE8-5C4B4FBF4E8F}"/>
  </pc:docChgLst>
  <pc:docChgLst>
    <pc:chgData name="Lyckander Lovisa - VOF" userId="S::lovisa.lyckander@helsingborg.se::cb582a91-991e-420a-850e-b78527552f35" providerId="AD" clId="Web-{D3B36E21-88E6-485E-872E-96B7D20FA838}"/>
  </pc:docChgLst>
  <pc:docChgLst>
    <pc:chgData name="Lyckander Lovisa - VOF" userId="S::lovisa.lyckander@helsingborg.se::cb582a91-991e-420a-850e-b78527552f35" providerId="AD" clId="Web-{419B3036-FBFB-4DC3-ACA3-55D58C93E3E2}"/>
  </pc:docChgLst>
  <pc:docChgLst>
    <pc:chgData name="Lyckander Lovisa - VOF" userId="S::lovisa.lyckander@helsingborg.se::cb582a91-991e-420a-850e-b78527552f35" providerId="AD" clId="Web-{81AC44BD-1BD4-44C8-9EF0-FE4A86A57189}"/>
  </pc:docChgLst>
  <pc:docChgLst>
    <pc:chgData name="Lyckander Lovisa - VOF" userId="S::lovisa.lyckander@helsingborg.se::cb582a91-991e-420a-850e-b78527552f35" providerId="AD" clId="Web-{0A629EA3-B15A-4426-AEAC-5615949D7A31}"/>
    <pc:docChg chg="delSld modSld">
      <pc:chgData name="Lyckander Lovisa - VOF" userId="S::lovisa.lyckander@helsingborg.se::cb582a91-991e-420a-850e-b78527552f35" providerId="AD" clId="Web-{0A629EA3-B15A-4426-AEAC-5615949D7A31}" dt="2023-08-24T11:20:07.006" v="184"/>
      <pc:docMkLst>
        <pc:docMk/>
      </pc:docMkLst>
      <pc:sldChg chg="modSp modNotes">
        <pc:chgData name="Lyckander Lovisa - VOF" userId="S::lovisa.lyckander@helsingborg.se::cb582a91-991e-420a-850e-b78527552f35" providerId="AD" clId="Web-{0A629EA3-B15A-4426-AEAC-5615949D7A31}" dt="2023-08-24T11:16:06.221" v="56" actId="20577"/>
        <pc:sldMkLst>
          <pc:docMk/>
          <pc:sldMk cId="873212798" sldId="975"/>
        </pc:sldMkLst>
        <pc:spChg chg="mod">
          <ac:chgData name="Lyckander Lovisa - VOF" userId="S::lovisa.lyckander@helsingborg.se::cb582a91-991e-420a-850e-b78527552f35" providerId="AD" clId="Web-{0A629EA3-B15A-4426-AEAC-5615949D7A31}" dt="2023-08-24T11:16:06.221" v="56" actId="20577"/>
          <ac:spMkLst>
            <pc:docMk/>
            <pc:sldMk cId="873212798" sldId="975"/>
            <ac:spMk id="4" creationId="{00000000-0000-0000-0000-000000000000}"/>
          </ac:spMkLst>
        </pc:spChg>
      </pc:sldChg>
      <pc:sldChg chg="modSp">
        <pc:chgData name="Lyckander Lovisa - VOF" userId="S::lovisa.lyckander@helsingborg.se::cb582a91-991e-420a-850e-b78527552f35" providerId="AD" clId="Web-{0A629EA3-B15A-4426-AEAC-5615949D7A31}" dt="2023-08-24T11:16:17.987" v="57" actId="20577"/>
        <pc:sldMkLst>
          <pc:docMk/>
          <pc:sldMk cId="3957926730" sldId="976"/>
        </pc:sldMkLst>
        <pc:spChg chg="mod">
          <ac:chgData name="Lyckander Lovisa - VOF" userId="S::lovisa.lyckander@helsingborg.se::cb582a91-991e-420a-850e-b78527552f35" providerId="AD" clId="Web-{0A629EA3-B15A-4426-AEAC-5615949D7A31}" dt="2023-08-24T11:16:17.987" v="57" actId="20577"/>
          <ac:spMkLst>
            <pc:docMk/>
            <pc:sldMk cId="3957926730" sldId="976"/>
            <ac:spMk id="5" creationId="{00000000-0000-0000-0000-000000000000}"/>
          </ac:spMkLst>
        </pc:spChg>
      </pc:sldChg>
      <pc:sldChg chg="modSp modNotes">
        <pc:chgData name="Lyckander Lovisa - VOF" userId="S::lovisa.lyckander@helsingborg.se::cb582a91-991e-420a-850e-b78527552f35" providerId="AD" clId="Web-{0A629EA3-B15A-4426-AEAC-5615949D7A31}" dt="2023-08-24T11:20:07.006" v="184"/>
        <pc:sldMkLst>
          <pc:docMk/>
          <pc:sldMk cId="896475222" sldId="978"/>
        </pc:sldMkLst>
        <pc:spChg chg="mod">
          <ac:chgData name="Lyckander Lovisa - VOF" userId="S::lovisa.lyckander@helsingborg.se::cb582a91-991e-420a-850e-b78527552f35" providerId="AD" clId="Web-{0A629EA3-B15A-4426-AEAC-5615949D7A31}" dt="2023-08-24T11:19:06.083" v="107" actId="20577"/>
          <ac:spMkLst>
            <pc:docMk/>
            <pc:sldMk cId="896475222" sldId="978"/>
            <ac:spMk id="9" creationId="{00000000-0000-0000-0000-000000000000}"/>
          </ac:spMkLst>
        </pc:spChg>
        <pc:spChg chg="mod">
          <ac:chgData name="Lyckander Lovisa - VOF" userId="S::lovisa.lyckander@helsingborg.se::cb582a91-991e-420a-850e-b78527552f35" providerId="AD" clId="Web-{0A629EA3-B15A-4426-AEAC-5615949D7A31}" dt="2023-08-24T11:19:48.693" v="182" actId="20577"/>
          <ac:spMkLst>
            <pc:docMk/>
            <pc:sldMk cId="896475222" sldId="978"/>
            <ac:spMk id="11" creationId="{00000000-0000-0000-0000-000000000000}"/>
          </ac:spMkLst>
        </pc:spChg>
      </pc:sldChg>
      <pc:sldChg chg="modSp">
        <pc:chgData name="Lyckander Lovisa - VOF" userId="S::lovisa.lyckander@helsingborg.se::cb582a91-991e-420a-850e-b78527552f35" providerId="AD" clId="Web-{0A629EA3-B15A-4426-AEAC-5615949D7A31}" dt="2023-08-24T11:13:31.625" v="6" actId="20577"/>
        <pc:sldMkLst>
          <pc:docMk/>
          <pc:sldMk cId="3921019546" sldId="983"/>
        </pc:sldMkLst>
        <pc:spChg chg="mod">
          <ac:chgData name="Lyckander Lovisa - VOF" userId="S::lovisa.lyckander@helsingborg.se::cb582a91-991e-420a-850e-b78527552f35" providerId="AD" clId="Web-{0A629EA3-B15A-4426-AEAC-5615949D7A31}" dt="2023-08-24T11:13:31.625" v="6" actId="20577"/>
          <ac:spMkLst>
            <pc:docMk/>
            <pc:sldMk cId="3921019546" sldId="983"/>
            <ac:spMk id="5" creationId="{00000000-0000-0000-0000-000000000000}"/>
          </ac:spMkLst>
        </pc:spChg>
      </pc:sldChg>
    </pc:docChg>
  </pc:docChgLst>
  <pc:docChgLst>
    <pc:chgData name="Lyckander Lovisa - VOF" userId="S::lovisa.lyckander@helsingborg.se::cb582a91-991e-420a-850e-b78527552f35" providerId="AD" clId="Web-{5F0831A2-A50B-454C-A4D8-AB62E708F291}"/>
  </pc:docChgLst>
  <pc:docChgLst>
    <pc:chgData name="Lyckander Lovisa - VOF" userId="S::lovisa.lyckander@helsingborg.se::cb582a91-991e-420a-850e-b78527552f35" providerId="AD" clId="Web-{9D1B31F1-6400-4A6E-B420-825F107B2BFE}"/>
  </pc:docChgLst>
  <pc:docChgLst>
    <pc:chgData name="Lyckander Lovisa - VOF" userId="S::lovisa.lyckander@helsingborg.se::cb582a91-991e-420a-850e-b78527552f35" providerId="AD" clId="Web-{C44CF8D6-7E87-4761-B307-F3F17C7DD855}"/>
  </pc:docChgLst>
  <pc:docChgLst>
    <pc:chgData name="Lyckander Lovisa - VOF" userId="S::lovisa.lyckander@helsingborg.se::cb582a91-991e-420a-850e-b78527552f35" providerId="AD" clId="Web-{B234EAC5-168A-4CB5-B2A4-25D58D72E466}"/>
  </pc:docChgLst>
  <pc:docChgLst>
    <pc:chgData name="Lyckander Lovisa - VOF" userId="S::lovisa.lyckander@helsingborg.se::cb582a91-991e-420a-850e-b78527552f35" providerId="AD" clId="Web-{7DE6BF5B-3132-45B5-B344-2D5DC6318ED6}"/>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34A907-EAA3-4700-AB73-3FDE7AD6B0F1}" type="datetimeFigureOut">
              <a:rPr lang="sv-SE" smtClean="0"/>
              <a:t>2023-09-06</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1ACDDA-ECDF-441D-AA30-F627962CB67D}" type="datetimeFigureOut">
              <a:rPr lang="sv-SE" smtClean="0"/>
              <a:t>2023-09-06</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För chef: </a:t>
            </a:r>
            <a:r>
              <a:rPr lang="sv-SE" dirty="0"/>
              <a:t>Detta material</a:t>
            </a:r>
            <a:r>
              <a:rPr lang="sv-SE" baseline="0" dirty="0"/>
              <a:t> är </a:t>
            </a:r>
            <a:r>
              <a:rPr lang="sv-SE" dirty="0"/>
              <a:t>framtaget för att</a:t>
            </a:r>
            <a:r>
              <a:rPr lang="sv-SE" baseline="0" dirty="0"/>
              <a:t> användas i ledningsgrupp och belyser de olika temana i kompetensförsörjningsplanen med syfte att öka förståelsen och göra det mer konkret. I den här presentationen är fokus på temat ”</a:t>
            </a:r>
            <a:r>
              <a:rPr lang="sv-SE" dirty="0"/>
              <a:t>Vi uppmuntrar, samordnar och möjliggör utbildning och utveckling” (s. 27 </a:t>
            </a:r>
            <a:r>
              <a:rPr lang="sv-SE" dirty="0" err="1"/>
              <a:t>ff</a:t>
            </a:r>
            <a:r>
              <a:rPr lang="sv-SE" baseline="0" dirty="0"/>
              <a:t> i </a:t>
            </a:r>
            <a:r>
              <a:rPr lang="sv-SE" baseline="0" dirty="0" err="1"/>
              <a:t>VOF:s</a:t>
            </a:r>
            <a:r>
              <a:rPr lang="sv-SE" baseline="0" dirty="0"/>
              <a:t> kompetensförsörjningsplan)</a:t>
            </a:r>
            <a:endParaRPr lang="sv-SE" dirty="0"/>
          </a:p>
          <a:p>
            <a:r>
              <a:rPr lang="sv-SE" baseline="0" dirty="0"/>
              <a:t>Materialet innehåller information om temat, diskussionsfrågor och övningar som är tänkta att fungera i en grupp om minst fem personer. Till detta material kommer även ett stödmaterial </a:t>
            </a:r>
            <a:r>
              <a:rPr lang="sv-SE" dirty="0"/>
              <a:t>som</a:t>
            </a:r>
            <a:r>
              <a:rPr lang="sv-SE" baseline="0" dirty="0"/>
              <a:t> är tänkt till APT på enheterna och som ska användas efter workshop i chefsgrupp</a:t>
            </a:r>
            <a:r>
              <a:rPr lang="sv-SE" dirty="0"/>
              <a:t> samt ett samtalsstöd för individuella samtal.</a:t>
            </a:r>
            <a:endParaRPr lang="sv-SE" baseline="0" dirty="0">
              <a:cs typeface="Calibri"/>
            </a:endParaRPr>
          </a:p>
          <a:p>
            <a:endParaRPr lang="sv-SE" baseline="0" dirty="0"/>
          </a:p>
          <a:p>
            <a:pPr>
              <a:defRPr/>
            </a:pPr>
            <a:r>
              <a:rPr lang="sv-SE" dirty="0"/>
              <a:t>Liknande</a:t>
            </a:r>
            <a:r>
              <a:rPr lang="sv-SE" baseline="0" dirty="0"/>
              <a:t> stödmaterial</a:t>
            </a:r>
            <a:r>
              <a:rPr lang="sv-SE" dirty="0"/>
              <a:t>  kommer att tas fram för</a:t>
            </a:r>
            <a:r>
              <a:rPr lang="sv-SE" baseline="0" dirty="0"/>
              <a:t> de olika temana i kompetensförsörjningsplanen. Och eftersom de olika temana i planen inte har någon inbördes prioritering har vi valt börja med detta tema. Att ha en välfungerande struktur för utbildning och utveckling för våra medarbetare är centralt både för att se till att våra medarbetare har den kompetens de behöver i sitt arbete och för att kunna erbjuda den utveckling de behöver och vill ha för att vilja stanna kvar hos oss som arbetsgivare. Detta är en viktig och aktuell fråga i förvaltningen som berör flera delar i kompetensförsörjningen.</a:t>
            </a:r>
            <a:endParaRPr lang="sv-SE" baseline="0" dirty="0">
              <a:cs typeface="Calibri"/>
            </a:endParaRPr>
          </a:p>
          <a:p>
            <a:endParaRPr lang="sv-SE" dirty="0"/>
          </a:p>
        </p:txBody>
      </p:sp>
      <p:sp>
        <p:nvSpPr>
          <p:cNvPr id="4" name="Platshållare för bildnummer 3"/>
          <p:cNvSpPr>
            <a:spLocks noGrp="1"/>
          </p:cNvSpPr>
          <p:nvPr>
            <p:ph type="sldNum" sz="quarter" idx="10"/>
          </p:nvPr>
        </p:nvSpPr>
        <p:spPr/>
        <p:txBody>
          <a:bodyPr/>
          <a:lstStyle/>
          <a:p>
            <a:fld id="{1A885D1D-61DE-406F-8114-F47C63AA3126}" type="slidenum">
              <a:rPr lang="sv-SE" smtClean="0"/>
              <a:t>1</a:t>
            </a:fld>
            <a:endParaRPr lang="sv-SE"/>
          </a:p>
        </p:txBody>
      </p:sp>
    </p:spTree>
    <p:extLst>
      <p:ext uri="{BB962C8B-B14F-4D97-AF65-F5344CB8AC3E}">
        <p14:creationId xmlns:p14="http://schemas.microsoft.com/office/powerpoint/2010/main" val="3026311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0" baseline="0" noProof="0" dirty="0">
                <a:cs typeface="Calibri"/>
              </a:rPr>
              <a:t>Som grund för planen gjordes under 2022 insamling av material från verksamheterna genom workshops med en arbetsgrupp (enhetschefer och stödfunktioner tillsammans), samtal med olika verksamheter. </a:t>
            </a:r>
            <a:endParaRPr lang="sv-SE" dirty="0">
              <a:cs typeface="Calibri"/>
            </a:endParaRPr>
          </a:p>
          <a:p>
            <a:pPr marL="171450" indent="-171450">
              <a:buFont typeface="Arial" panose="020B0604020202020204" pitchFamily="34" charset="0"/>
              <a:buChar char="•"/>
            </a:pPr>
            <a:r>
              <a:rPr lang="sv-SE" dirty="0">
                <a:cs typeface="Calibri"/>
              </a:rPr>
              <a:t>Det som verksamheterna har lyft fram har sedan förankrats och nyanserats genom interna rapporter, externa rapporter och information. Detta</a:t>
            </a:r>
            <a:r>
              <a:rPr lang="sv-SE" baseline="0" dirty="0">
                <a:cs typeface="Calibri"/>
              </a:rPr>
              <a:t> utgör grunden för</a:t>
            </a:r>
            <a:r>
              <a:rPr lang="sv-SE" dirty="0">
                <a:cs typeface="Calibri"/>
              </a:rPr>
              <a:t> kompetensförsörjningsplanen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aseline="0" dirty="0"/>
              <a:t>Planen består av två delar: en nulägesanalys och en aktivitetsplan. </a:t>
            </a:r>
            <a:r>
              <a:rPr lang="sv-SE" dirty="0">
                <a:cs typeface="Calibri"/>
              </a:rPr>
              <a:t>Vilket</a:t>
            </a:r>
            <a:r>
              <a:rPr lang="sv-SE" baseline="0" dirty="0">
                <a:cs typeface="Calibri"/>
              </a:rPr>
              <a:t> kan liknas vid en</a:t>
            </a:r>
            <a:r>
              <a:rPr lang="sv-SE" dirty="0">
                <a:cs typeface="Calibri"/>
              </a:rPr>
              <a:t> karta med</a:t>
            </a:r>
            <a:r>
              <a:rPr lang="sv-SE" baseline="0" dirty="0">
                <a:cs typeface="Calibri"/>
              </a:rPr>
              <a:t> vägbeskrivning där </a:t>
            </a:r>
            <a:r>
              <a:rPr lang="sv-SE" dirty="0">
                <a:cs typeface="Calibri"/>
              </a:rPr>
              <a:t>nulägesanalysen</a:t>
            </a:r>
            <a:r>
              <a:rPr lang="sv-SE" baseline="0" dirty="0">
                <a:cs typeface="Calibri"/>
              </a:rPr>
              <a:t> är kartan och aktivitetsplanen är vägbeskrivningen</a:t>
            </a:r>
          </a:p>
          <a:p>
            <a:pPr marL="171450" indent="-171450">
              <a:buFont typeface="Arial" panose="020B0604020202020204" pitchFamily="34" charset="0"/>
              <a:buChar char="•"/>
            </a:pPr>
            <a:r>
              <a:rPr lang="sv-SE" dirty="0">
                <a:cs typeface="Calibri"/>
              </a:rPr>
              <a:t>Frågor om planen generellt?</a:t>
            </a:r>
            <a:endParaRPr lang="sv-SE" baseline="0" dirty="0">
              <a:cs typeface="Calibri"/>
            </a:endParaRPr>
          </a:p>
          <a:p>
            <a:pPr marL="171450" indent="-171450">
              <a:buFont typeface="Arial" panose="020B0604020202020204" pitchFamily="34" charset="0"/>
              <a:buChar char="•"/>
            </a:pPr>
            <a:endParaRPr lang="sv-SE" baseline="0" dirty="0">
              <a:cs typeface="Calibri"/>
            </a:endParaRPr>
          </a:p>
          <a:p>
            <a:endParaRPr lang="sv-SE" dirty="0">
              <a:cs typeface="Calibri"/>
            </a:endParaRPr>
          </a:p>
        </p:txBody>
      </p:sp>
      <p:sp>
        <p:nvSpPr>
          <p:cNvPr id="4" name="Platshållare för bildnummer 3"/>
          <p:cNvSpPr>
            <a:spLocks noGrp="1"/>
          </p:cNvSpPr>
          <p:nvPr>
            <p:ph type="sldNum" sz="quarter" idx="10"/>
          </p:nvPr>
        </p:nvSpPr>
        <p:spPr/>
        <p:txBody>
          <a:bodyPr/>
          <a:lstStyle/>
          <a:p>
            <a:fld id="{1A885D1D-61DE-406F-8114-F47C63AA3126}" type="slidenum">
              <a:rPr lang="sv-SE" smtClean="0"/>
              <a:t>2</a:t>
            </a:fld>
            <a:endParaRPr lang="sv-SE"/>
          </a:p>
        </p:txBody>
      </p:sp>
    </p:spTree>
    <p:extLst>
      <p:ext uri="{BB962C8B-B14F-4D97-AF65-F5344CB8AC3E}">
        <p14:creationId xmlns:p14="http://schemas.microsoft.com/office/powerpoint/2010/main" val="22706156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defRPr/>
            </a:pPr>
            <a:r>
              <a:rPr lang="sv-SE" baseline="0" dirty="0"/>
              <a:t>Aktivitetsplanen är indelad i sju teman</a:t>
            </a:r>
            <a:r>
              <a:rPr lang="sv-SE" dirty="0"/>
              <a:t> eller kapitel</a:t>
            </a:r>
            <a:r>
              <a:rPr lang="sv-SE" baseline="0" dirty="0"/>
              <a:t>. </a:t>
            </a:r>
            <a:r>
              <a:rPr lang="sv-SE" dirty="0"/>
              <a:t>De olika</a:t>
            </a:r>
            <a:r>
              <a:rPr lang="sv-SE" baseline="0" dirty="0"/>
              <a:t> temana kan ses som delmål för att bättre möta de kompetensförsörjningsutmaningar vi står inför och </a:t>
            </a:r>
            <a:r>
              <a:rPr lang="sv-SE" dirty="0"/>
              <a:t>temana berör de </a:t>
            </a:r>
            <a:r>
              <a:rPr lang="sv-SE" baseline="0" dirty="0"/>
              <a:t>olika delarna i ARUBA-modellen på ett eller flera sätt. Till varje tema har aktiviteter som ska prioriteras plockats fram.</a:t>
            </a:r>
            <a:endParaRPr lang="sv-SE" baseline="0" dirty="0">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sv-SE" baseline="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sv-SE" sz="1200" kern="1200" dirty="0">
              <a:solidFill>
                <a:schemeClr val="tx1"/>
              </a:solidFill>
              <a:effectLst/>
              <a:latin typeface="+mn-lt"/>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3</a:t>
            </a:fld>
            <a:endParaRPr lang="en-US"/>
          </a:p>
        </p:txBody>
      </p:sp>
    </p:spTree>
    <p:extLst>
      <p:ext uri="{BB962C8B-B14F-4D97-AF65-F5344CB8AC3E}">
        <p14:creationId xmlns:p14="http://schemas.microsoft.com/office/powerpoint/2010/main" val="478848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Ovanstående text</a:t>
            </a:r>
            <a:r>
              <a:rPr lang="sv-SE" baseline="0" dirty="0"/>
              <a:t> är hämtad från kompetensförsörjningsplanen. Diskutera kort vad det innebär för oss som organisation, för dig som chef och för varje medarbetare. (</a:t>
            </a:r>
            <a:r>
              <a:rPr lang="sv-SE" baseline="0" dirty="0" err="1"/>
              <a:t>t.ex</a:t>
            </a:r>
            <a:r>
              <a:rPr lang="sv-SE" baseline="0" dirty="0"/>
              <a:t> ”bikupor”, dvs två och två i ett par minuter och summera sedan kort i helgrupp).</a:t>
            </a:r>
            <a:r>
              <a:rPr lang="sv-SE" dirty="0"/>
              <a:t> </a:t>
            </a:r>
            <a:endParaRPr lang="sv-SE" dirty="0">
              <a:cs typeface="Calibri"/>
            </a:endParaRPr>
          </a:p>
        </p:txBody>
      </p:sp>
      <p:sp>
        <p:nvSpPr>
          <p:cNvPr id="4" name="Platshållare för bildnummer 3"/>
          <p:cNvSpPr>
            <a:spLocks noGrp="1"/>
          </p:cNvSpPr>
          <p:nvPr>
            <p:ph type="sldNum" sz="quarter" idx="10"/>
          </p:nvPr>
        </p:nvSpPr>
        <p:spPr/>
        <p:txBody>
          <a:bodyPr/>
          <a:lstStyle/>
          <a:p>
            <a:fld id="{1A885D1D-61DE-406F-8114-F47C63AA3126}" type="slidenum">
              <a:rPr lang="sv-SE" smtClean="0"/>
              <a:t>4</a:t>
            </a:fld>
            <a:endParaRPr lang="sv-SE"/>
          </a:p>
        </p:txBody>
      </p:sp>
    </p:spTree>
    <p:extLst>
      <p:ext uri="{BB962C8B-B14F-4D97-AF65-F5344CB8AC3E}">
        <p14:creationId xmlns:p14="http://schemas.microsoft.com/office/powerpoint/2010/main" val="598276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sv-SE" dirty="0"/>
              <a:t>Eftersom vi i allt större</a:t>
            </a:r>
            <a:r>
              <a:rPr lang="sv-SE" baseline="0" dirty="0"/>
              <a:t> utsträckning tvingas rekrytera medarbetare som helt eller delvis saknar utbildning finns det ett stort behov av utbildning på basnivå. Det kan till exempel handla om valideringsutbildning till stödassistent eller yrkespaket till undersköterska. Men vi ser också ett behov av att öka kompetensen inom vissa områden med både kortare eller längre kurser och utbildningar på olika nivåer.</a:t>
            </a:r>
            <a:r>
              <a:rPr lang="sv-SE" dirty="0"/>
              <a:t> </a:t>
            </a:r>
            <a:endParaRPr lang="sv-SE" baseline="0" dirty="0"/>
          </a:p>
          <a:p>
            <a:endParaRPr lang="sv-SE" baseline="0" dirty="0"/>
          </a:p>
          <a:p>
            <a:pPr marL="171450" indent="-171450">
              <a:buFont typeface="Arial" panose="020B0604020202020204" pitchFamily="34" charset="0"/>
              <a:buChar char="•"/>
            </a:pPr>
            <a:r>
              <a:rPr lang="sv-SE" baseline="0" dirty="0"/>
              <a:t>Beroende på vilken typ av utbildning det handlar om ser processen olika ut. Generellt kan man säga att ju större kunskap ni chefer har om behovet av utbildning desto större möjligheter ger det oss att möta det behovet.</a:t>
            </a:r>
            <a:r>
              <a:rPr lang="sv-SE" dirty="0"/>
              <a:t> Och ju mer förberedda ni och era medarbetare är på att hoppa på en relevant utbildning desto större möjlighet har medarbetarna att lyckas fullfölja och få ut så mycket som möjligt av utbildningen.</a:t>
            </a:r>
            <a:endParaRPr lang="sv-SE" dirty="0">
              <a:cs typeface="Calibri"/>
            </a:endParaRPr>
          </a:p>
          <a:p>
            <a:r>
              <a:rPr lang="sv-SE" dirty="0"/>
              <a:t> </a:t>
            </a:r>
            <a:r>
              <a:rPr lang="sv-SE" baseline="0" dirty="0"/>
              <a:t>Vi kommer i nuläget inte kunna svara på vilka utbildningar som kan finansieras på vilket sätt, men i flera fall finns det olika statsbidrag att använda.</a:t>
            </a:r>
            <a:endParaRPr lang="sv-SE" baseline="0" dirty="0">
              <a:cs typeface="Calibri"/>
            </a:endParaRPr>
          </a:p>
          <a:p>
            <a:pPr marL="171450" indent="-171450">
              <a:buFont typeface="Arial" panose="020B0604020202020204" pitchFamily="34" charset="0"/>
              <a:buChar char="•"/>
            </a:pPr>
            <a:endParaRPr lang="sv-SE" baseline="0" dirty="0"/>
          </a:p>
          <a:p>
            <a:pPr marL="171450" indent="-171450">
              <a:buFont typeface="Arial" panose="020B0604020202020204" pitchFamily="34" charset="0"/>
              <a:buChar char="•"/>
            </a:pPr>
            <a:r>
              <a:rPr lang="sv-SE" baseline="0" dirty="0"/>
              <a:t>Kompetensförsörjningsplanen togs fram bland annat för att vi i förvaltningen behöver ha en gemensam riktning att arbeta efter när det gäller de olika delarna av kompetensförsörjningen. En central del i detta är att utveckla och behålla vår personal genom att erbjuda dem relevant utbildning. Både de basutbildningar som de behöver, men också olika andra utbildningsinsatser som tillför kunskap och gör dem ännu bättre på sitt jobb. Detta är inget nytt, men genom att arbeta med detta på ett medvetet och långsiktigt sätt skapar vi bättre förutsättningar för våra medarbetare att utvecklas.</a:t>
            </a:r>
            <a:r>
              <a:rPr lang="sv-SE" dirty="0"/>
              <a:t> </a:t>
            </a:r>
            <a:endParaRPr lang="sv-SE" baseline="0" dirty="0">
              <a:cs typeface="Calibri"/>
            </a:endParaRPr>
          </a:p>
          <a:p>
            <a:endParaRPr lang="sv-SE" baseline="0" dirty="0"/>
          </a:p>
          <a:p>
            <a:endParaRPr lang="sv-SE" baseline="0" dirty="0"/>
          </a:p>
          <a:p>
            <a:endParaRPr lang="sv-SE" dirty="0"/>
          </a:p>
          <a:p>
            <a:endParaRPr lang="sv-SE" dirty="0">
              <a:cs typeface="Calibri"/>
            </a:endParaRPr>
          </a:p>
          <a:p>
            <a:endParaRPr lang="sv-SE" dirty="0">
              <a:cs typeface="Calibri"/>
            </a:endParaRPr>
          </a:p>
        </p:txBody>
      </p:sp>
      <p:sp>
        <p:nvSpPr>
          <p:cNvPr id="4" name="Platshållare för bildnummer 3"/>
          <p:cNvSpPr>
            <a:spLocks noGrp="1"/>
          </p:cNvSpPr>
          <p:nvPr>
            <p:ph type="sldNum" sz="quarter" idx="10"/>
          </p:nvPr>
        </p:nvSpPr>
        <p:spPr/>
        <p:txBody>
          <a:bodyPr/>
          <a:lstStyle/>
          <a:p>
            <a:fld id="{1A885D1D-61DE-406F-8114-F47C63AA3126}" type="slidenum">
              <a:rPr lang="sv-SE" smtClean="0"/>
              <a:t>5</a:t>
            </a:fld>
            <a:endParaRPr lang="sv-SE"/>
          </a:p>
        </p:txBody>
      </p:sp>
    </p:spTree>
    <p:extLst>
      <p:ext uri="{BB962C8B-B14F-4D97-AF65-F5344CB8AC3E}">
        <p14:creationId xmlns:p14="http://schemas.microsoft.com/office/powerpoint/2010/main" val="3033766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cs typeface="Calibri"/>
              </a:rPr>
              <a:t>Ca 15 min</a:t>
            </a:r>
            <a:endParaRPr lang="sv-SE" dirty="0"/>
          </a:p>
          <a:p>
            <a:r>
              <a:rPr lang="sv-SE" dirty="0">
                <a:cs typeface="Calibri"/>
              </a:rPr>
              <a:t>Diskutera i kluster vilka behov av utbildningar ni har på kort och längre sikt. Skriv ner gruppvis vad ni ser störst behov av framöver.</a:t>
            </a:r>
            <a:endParaRPr lang="sv-SE" dirty="0"/>
          </a:p>
        </p:txBody>
      </p:sp>
      <p:sp>
        <p:nvSpPr>
          <p:cNvPr id="4" name="Platshållare för bildnummer 3"/>
          <p:cNvSpPr>
            <a:spLocks noGrp="1"/>
          </p:cNvSpPr>
          <p:nvPr>
            <p:ph type="sldNum" sz="quarter" idx="10"/>
          </p:nvPr>
        </p:nvSpPr>
        <p:spPr/>
        <p:txBody>
          <a:bodyPr/>
          <a:lstStyle/>
          <a:p>
            <a:fld id="{1A885D1D-61DE-406F-8114-F47C63AA3126}" type="slidenum">
              <a:rPr lang="sv-SE" smtClean="0"/>
              <a:t>6</a:t>
            </a:fld>
            <a:endParaRPr lang="sv-SE"/>
          </a:p>
        </p:txBody>
      </p:sp>
    </p:spTree>
    <p:extLst>
      <p:ext uri="{BB962C8B-B14F-4D97-AF65-F5344CB8AC3E}">
        <p14:creationId xmlns:p14="http://schemas.microsoft.com/office/powerpoint/2010/main" val="3286897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Ca 20 min</a:t>
            </a:r>
          </a:p>
          <a:p>
            <a:r>
              <a:rPr lang="sv-SE" dirty="0"/>
              <a:t>Trestegsmodell:</a:t>
            </a:r>
            <a:endParaRPr lang="sv-SE" dirty="0">
              <a:cs typeface="Calibri"/>
            </a:endParaRPr>
          </a:p>
          <a:p>
            <a:pPr marL="228600" indent="-228600">
              <a:buAutoNum type="arabicPeriod"/>
            </a:pPr>
            <a:r>
              <a:rPr lang="sv-SE" dirty="0"/>
              <a:t>Ta</a:t>
            </a:r>
            <a:r>
              <a:rPr lang="sv-SE" baseline="0" dirty="0"/>
              <a:t> några minuter enskilt och skriv ned på </a:t>
            </a:r>
            <a:r>
              <a:rPr lang="sv-SE" baseline="0" dirty="0" err="1"/>
              <a:t>postits</a:t>
            </a:r>
            <a:r>
              <a:rPr lang="sv-SE" baseline="0" dirty="0"/>
              <a:t>. Ett hinder för varje lapp.</a:t>
            </a:r>
            <a:r>
              <a:rPr lang="sv-SE" dirty="0"/>
              <a:t> Sortera hindren utifrån sådant som ligger hos organisationen, sådant som du som chef kan påverka och sådant</a:t>
            </a:r>
            <a:r>
              <a:rPr lang="sv-SE" baseline="0" dirty="0"/>
              <a:t> som ligger hos</a:t>
            </a:r>
            <a:r>
              <a:rPr lang="sv-SE" dirty="0"/>
              <a:t> medarbetare.</a:t>
            </a:r>
            <a:endParaRPr lang="sv-SE" baseline="0" dirty="0">
              <a:cs typeface="Calibri"/>
            </a:endParaRPr>
          </a:p>
          <a:p>
            <a:pPr marL="228600" indent="-228600">
              <a:buAutoNum type="arabicPeriod"/>
            </a:pPr>
            <a:r>
              <a:rPr lang="sv-SE" baseline="0" dirty="0"/>
              <a:t>Diskutera i grupper om ca 3-4 vad ni kommit fram till enskilt (förslagsvis utifrån de kluster ni samarbetar i). Samla och sortera era </a:t>
            </a:r>
            <a:r>
              <a:rPr lang="sv-SE" baseline="0" dirty="0" err="1"/>
              <a:t>postits</a:t>
            </a:r>
            <a:r>
              <a:rPr lang="sv-SE" baseline="0" dirty="0"/>
              <a:t> i organisation/chef/medarbetare.</a:t>
            </a:r>
            <a:endParaRPr lang="sv-SE" baseline="0" dirty="0">
              <a:cs typeface="Calibri"/>
            </a:endParaRPr>
          </a:p>
          <a:p>
            <a:pPr marL="228600" indent="-228600">
              <a:buAutoNum type="arabicPeriod"/>
            </a:pPr>
            <a:r>
              <a:rPr lang="sv-SE" baseline="0" dirty="0"/>
              <a:t>Varje grupp presenterar sina lappar i storgrupp. Storgruppen </a:t>
            </a:r>
            <a:r>
              <a:rPr lang="sv-SE" baseline="0" dirty="0" err="1"/>
              <a:t>klustrar</a:t>
            </a:r>
            <a:r>
              <a:rPr lang="sv-SE" baseline="0" dirty="0"/>
              <a:t> och prioriterar de hinder man kommit fram till gemensamt.</a:t>
            </a:r>
            <a:endParaRPr lang="sv-SE" baseline="0" dirty="0">
              <a:cs typeface="Calibri"/>
            </a:endParaRPr>
          </a:p>
          <a:p>
            <a:pPr marL="0" indent="0">
              <a:buNone/>
            </a:pPr>
            <a:endParaRPr lang="sv-SE" dirty="0">
              <a:cs typeface="Calibri"/>
            </a:endParaRPr>
          </a:p>
        </p:txBody>
      </p:sp>
      <p:sp>
        <p:nvSpPr>
          <p:cNvPr id="4" name="Platshållare för bildnummer 3"/>
          <p:cNvSpPr>
            <a:spLocks noGrp="1"/>
          </p:cNvSpPr>
          <p:nvPr>
            <p:ph type="sldNum" sz="quarter" idx="10"/>
          </p:nvPr>
        </p:nvSpPr>
        <p:spPr/>
        <p:txBody>
          <a:bodyPr/>
          <a:lstStyle/>
          <a:p>
            <a:fld id="{1A885D1D-61DE-406F-8114-F47C63AA3126}" type="slidenum">
              <a:rPr lang="sv-SE" smtClean="0"/>
              <a:t>7</a:t>
            </a:fld>
            <a:endParaRPr lang="sv-SE"/>
          </a:p>
        </p:txBody>
      </p:sp>
    </p:spTree>
    <p:extLst>
      <p:ext uri="{BB962C8B-B14F-4D97-AF65-F5344CB8AC3E}">
        <p14:creationId xmlns:p14="http://schemas.microsoft.com/office/powerpoint/2010/main" val="8041033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Ca 20-30 minuter.</a:t>
            </a:r>
          </a:p>
          <a:p>
            <a:r>
              <a:rPr lang="sv-SE" dirty="0"/>
              <a:t>Ta med de hinder som framkommit i föregående</a:t>
            </a:r>
            <a:r>
              <a:rPr lang="sv-SE" baseline="0" dirty="0"/>
              <a:t> övning. Diskutera i mindre grupper vad ni som chefer kan göra för att möjliggöra kompetensutbildning och utveckling för era medarbetare.</a:t>
            </a:r>
            <a:endParaRPr lang="sv-SE" baseline="0" dirty="0">
              <a:cs typeface="Calibri"/>
            </a:endParaRPr>
          </a:p>
          <a:p>
            <a:r>
              <a:rPr lang="sv-SE" baseline="0" dirty="0"/>
              <a:t>Vilken konkret plan och överenskommelse kan ni ta fram för att bli möjliggörande? </a:t>
            </a:r>
            <a:r>
              <a:rPr lang="sv-SE" dirty="0"/>
              <a:t>Ta fram</a:t>
            </a:r>
            <a:r>
              <a:rPr lang="sv-SE" baseline="0" dirty="0"/>
              <a:t> aktiviteter som du själv på din enhet kan göra och som ni kan göra tillsammans i ert kluster eller hela verksamhetsområdet. Minst två enskilda och två gemensamma aktiviteter.</a:t>
            </a:r>
            <a:endParaRPr lang="sv-SE" dirty="0">
              <a:cs typeface="Calibri"/>
            </a:endParaRPr>
          </a:p>
          <a:p>
            <a:endParaRPr lang="sv-SE" dirty="0">
              <a:cs typeface="Calibri"/>
            </a:endParaRPr>
          </a:p>
          <a:p>
            <a:r>
              <a:rPr lang="sv-SE" dirty="0">
                <a:cs typeface="Calibri"/>
              </a:rPr>
              <a:t>Medskick för att inte fastna</a:t>
            </a:r>
            <a:r>
              <a:rPr lang="sv-SE" baseline="0" dirty="0">
                <a:cs typeface="Calibri"/>
              </a:rPr>
              <a:t> i diskussioner om resurser (både tid och pengar):</a:t>
            </a:r>
          </a:p>
          <a:p>
            <a:r>
              <a:rPr lang="sv-SE" baseline="0" dirty="0">
                <a:cs typeface="Calibri"/>
              </a:rPr>
              <a:t>Det är förståeligt att frågor om schemaläggning, vikarier och finansiering är centrala och kan upplevas som de enda hindren. Men försök då att se vad ni som chefer kan göra för att underlätta strukturen. Kreativa lösningar när det gäller schemaläggning, ökad grundbemanning osv.</a:t>
            </a:r>
            <a:endParaRPr lang="sv-SE" dirty="0">
              <a:cs typeface="Calibri"/>
            </a:endParaRPr>
          </a:p>
          <a:p>
            <a:endParaRPr lang="sv-SE" dirty="0">
              <a:cs typeface="Calibri"/>
            </a:endParaRPr>
          </a:p>
        </p:txBody>
      </p:sp>
      <p:sp>
        <p:nvSpPr>
          <p:cNvPr id="4" name="Platshållare för bildnummer 3"/>
          <p:cNvSpPr>
            <a:spLocks noGrp="1"/>
          </p:cNvSpPr>
          <p:nvPr>
            <p:ph type="sldNum" sz="quarter" idx="10"/>
          </p:nvPr>
        </p:nvSpPr>
        <p:spPr/>
        <p:txBody>
          <a:bodyPr/>
          <a:lstStyle/>
          <a:p>
            <a:fld id="{1A885D1D-61DE-406F-8114-F47C63AA3126}" type="slidenum">
              <a:rPr lang="sv-SE" smtClean="0"/>
              <a:t>8</a:t>
            </a:fld>
            <a:endParaRPr lang="sv-SE"/>
          </a:p>
        </p:txBody>
      </p:sp>
    </p:spTree>
    <p:extLst>
      <p:ext uri="{BB962C8B-B14F-4D97-AF65-F5344CB8AC3E}">
        <p14:creationId xmlns:p14="http://schemas.microsoft.com/office/powerpoint/2010/main" val="3332245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cs typeface="Calibri"/>
              </a:rPr>
              <a:t>Avrunda dagens samtal och tankar med en gemensam reflektion. Lämna utrymme för enskild reflektion först och öppna sedan för ett samtal i helgrupp.</a:t>
            </a:r>
          </a:p>
        </p:txBody>
      </p:sp>
      <p:sp>
        <p:nvSpPr>
          <p:cNvPr id="4" name="Platshållare för bildnummer 3"/>
          <p:cNvSpPr>
            <a:spLocks noGrp="1"/>
          </p:cNvSpPr>
          <p:nvPr>
            <p:ph type="sldNum" sz="quarter" idx="10"/>
          </p:nvPr>
        </p:nvSpPr>
        <p:spPr/>
        <p:txBody>
          <a:bodyPr/>
          <a:lstStyle/>
          <a:p>
            <a:fld id="{1A885D1D-61DE-406F-8114-F47C63AA3126}" type="slidenum">
              <a:rPr lang="sv-SE" smtClean="0"/>
              <a:t>9</a:t>
            </a:fld>
            <a:endParaRPr lang="sv-SE"/>
          </a:p>
        </p:txBody>
      </p:sp>
    </p:spTree>
    <p:extLst>
      <p:ext uri="{BB962C8B-B14F-4D97-AF65-F5344CB8AC3E}">
        <p14:creationId xmlns:p14="http://schemas.microsoft.com/office/powerpoint/2010/main" val="13568442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cs typeface="Calibri"/>
              </a:rPr>
              <a:t>Vi har tagit fram ett samtalsstöd för individuella samtal som syftar till att motivera medarbetare till utbildning. Stödet bygger på MI, </a:t>
            </a:r>
            <a:r>
              <a:rPr lang="sv-SE" dirty="0" err="1">
                <a:cs typeface="Calibri"/>
              </a:rPr>
              <a:t>motivational</a:t>
            </a:r>
            <a:r>
              <a:rPr lang="sv-SE" dirty="0">
                <a:cs typeface="Calibri"/>
              </a:rPr>
              <a:t> </a:t>
            </a:r>
            <a:r>
              <a:rPr lang="sv-SE" dirty="0" err="1">
                <a:cs typeface="Calibri"/>
              </a:rPr>
              <a:t>interviewing</a:t>
            </a:r>
            <a:r>
              <a:rPr lang="sv-SE" dirty="0">
                <a:cs typeface="Calibri"/>
              </a:rPr>
              <a:t>, och innehåller några olika enkla verktyg för att strukturera upp samtalet. </a:t>
            </a:r>
            <a:endParaRPr lang="sv-SE" dirty="0"/>
          </a:p>
        </p:txBody>
      </p:sp>
      <p:sp>
        <p:nvSpPr>
          <p:cNvPr id="4" name="Platshållare för bildnummer 3"/>
          <p:cNvSpPr>
            <a:spLocks noGrp="1"/>
          </p:cNvSpPr>
          <p:nvPr>
            <p:ph type="sldNum" sz="quarter" idx="10"/>
          </p:nvPr>
        </p:nvSpPr>
        <p:spPr/>
        <p:txBody>
          <a:bodyPr/>
          <a:lstStyle/>
          <a:p>
            <a:fld id="{1A885D1D-61DE-406F-8114-F47C63AA3126}" type="slidenum">
              <a:rPr lang="sv-SE" smtClean="0"/>
              <a:t>10</a:t>
            </a:fld>
            <a:endParaRPr lang="sv-SE"/>
          </a:p>
        </p:txBody>
      </p:sp>
    </p:spTree>
    <p:extLst>
      <p:ext uri="{BB962C8B-B14F-4D97-AF65-F5344CB8AC3E}">
        <p14:creationId xmlns:p14="http://schemas.microsoft.com/office/powerpoint/2010/main" val="5918913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a:t>Klicka på ikonen för att lägga till en bild</a:t>
            </a:r>
          </a:p>
        </p:txBody>
      </p:sp>
      <p:pic>
        <p:nvPicPr>
          <p:cNvPr id="7" name="Bildobjekt 6">
            <a:extLst>
              <a:ext uri="{FF2B5EF4-FFF2-40B4-BE49-F238E27FC236}">
                <a16:creationId xmlns:a16="http://schemas.microsoft.com/office/drawing/2014/main" id="{03E0DEE2-831C-2D92-5DF1-D6D2FC2512A8}"/>
              </a:ext>
            </a:extLst>
          </p:cNvPr>
          <p:cNvPicPr>
            <a:picLocks noChangeAspect="1"/>
          </p:cNvPicPr>
          <p:nvPr userDrawn="1"/>
        </p:nvPicPr>
        <p:blipFill>
          <a:blip r:embed="rId2"/>
          <a:stretch>
            <a:fillRect/>
          </a:stretch>
        </p:blipFill>
        <p:spPr>
          <a:xfrm>
            <a:off x="10824000" y="2975098"/>
            <a:ext cx="910799" cy="910799"/>
          </a:xfrm>
          <a:prstGeom prst="rect">
            <a:avLst/>
          </a:prstGeom>
        </p:spPr>
      </p:pic>
    </p:spTree>
    <p:extLst>
      <p:ext uri="{BB962C8B-B14F-4D97-AF65-F5344CB8AC3E}">
        <p14:creationId xmlns:p14="http://schemas.microsoft.com/office/powerpoint/2010/main" val="40618214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pic>
        <p:nvPicPr>
          <p:cNvPr id="7" name="Bildobjekt 6">
            <a:extLst>
              <a:ext uri="{FF2B5EF4-FFF2-40B4-BE49-F238E27FC236}">
                <a16:creationId xmlns:a16="http://schemas.microsoft.com/office/drawing/2014/main" id="{01DAEBCF-EC9C-96A0-630A-78C20B7D5BB7}"/>
              </a:ext>
            </a:extLst>
          </p:cNvPr>
          <p:cNvPicPr>
            <a:picLocks noChangeAspect="1"/>
          </p:cNvPicPr>
          <p:nvPr userDrawn="1"/>
        </p:nvPicPr>
        <p:blipFill>
          <a:blip r:embed="rId2"/>
          <a:stretch>
            <a:fillRect/>
          </a:stretch>
        </p:blipFill>
        <p:spPr>
          <a:xfrm>
            <a:off x="10824000" y="2975098"/>
            <a:ext cx="910799" cy="910799"/>
          </a:xfrm>
          <a:prstGeom prst="rect">
            <a:avLst/>
          </a:prstGeom>
        </p:spPr>
      </p:pic>
    </p:spTree>
    <p:extLst>
      <p:ext uri="{BB962C8B-B14F-4D97-AF65-F5344CB8AC3E}">
        <p14:creationId xmlns:p14="http://schemas.microsoft.com/office/powerpoint/2010/main" val="17217284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6" name="Bildobjekt 5">
            <a:extLst>
              <a:ext uri="{FF2B5EF4-FFF2-40B4-BE49-F238E27FC236}">
                <a16:creationId xmlns:a16="http://schemas.microsoft.com/office/drawing/2014/main" id="{93063157-771C-F6C8-7F76-6142B337F8E2}"/>
              </a:ext>
            </a:extLst>
          </p:cNvPr>
          <p:cNvPicPr>
            <a:picLocks noChangeAspect="1"/>
          </p:cNvPicPr>
          <p:nvPr userDrawn="1"/>
        </p:nvPicPr>
        <p:blipFill>
          <a:blip r:embed="rId2"/>
          <a:stretch>
            <a:fillRect/>
          </a:stretch>
        </p:blipFill>
        <p:spPr>
          <a:xfrm>
            <a:off x="10824000" y="1268413"/>
            <a:ext cx="910799" cy="910799"/>
          </a:xfrm>
          <a:prstGeom prst="rect">
            <a:avLst/>
          </a:prstGeom>
        </p:spPr>
      </p:pic>
    </p:spTree>
    <p:extLst>
      <p:ext uri="{BB962C8B-B14F-4D97-AF65-F5344CB8AC3E}">
        <p14:creationId xmlns:p14="http://schemas.microsoft.com/office/powerpoint/2010/main" val="33521847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634B3C61-0B6D-F0CA-8C53-C6C8656E5145}"/>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418897255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a:p>
            <a:pPr lvl="1"/>
            <a:endParaRPr lang="sv-SE"/>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objekt 5">
            <a:extLst>
              <a:ext uri="{FF2B5EF4-FFF2-40B4-BE49-F238E27FC236}">
                <a16:creationId xmlns:a16="http://schemas.microsoft.com/office/drawing/2014/main" id="{0180860D-BAC7-D497-A1A7-694C253D8958}"/>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9457313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69810092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176755636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5" name="Bildobjekt 4">
            <a:extLst>
              <a:ext uri="{FF2B5EF4-FFF2-40B4-BE49-F238E27FC236}">
                <a16:creationId xmlns:a16="http://schemas.microsoft.com/office/drawing/2014/main" id="{C9C19F31-180F-33B0-2F6D-6FF71076FE08}"/>
              </a:ext>
            </a:extLst>
          </p:cNvPr>
          <p:cNvPicPr>
            <a:picLocks noChangeAspect="1"/>
          </p:cNvPicPr>
          <p:nvPr userDrawn="1"/>
        </p:nvPicPr>
        <p:blipFill>
          <a:blip r:embed="rId2"/>
          <a:stretch>
            <a:fillRect/>
          </a:stretch>
        </p:blipFill>
        <p:spPr>
          <a:xfrm>
            <a:off x="10824000" y="5491201"/>
            <a:ext cx="910799" cy="910799"/>
          </a:xfrm>
          <a:prstGeom prst="rect">
            <a:avLst/>
          </a:prstGeom>
        </p:spPr>
      </p:pic>
    </p:spTree>
    <p:extLst>
      <p:ext uri="{BB962C8B-B14F-4D97-AF65-F5344CB8AC3E}">
        <p14:creationId xmlns:p14="http://schemas.microsoft.com/office/powerpoint/2010/main" val="247234921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pic>
        <p:nvPicPr>
          <p:cNvPr id="5" name="Bildobjekt 4">
            <a:extLst>
              <a:ext uri="{FF2B5EF4-FFF2-40B4-BE49-F238E27FC236}">
                <a16:creationId xmlns:a16="http://schemas.microsoft.com/office/drawing/2014/main" id="{A51F795E-1441-1477-A8CA-44A478A7650A}"/>
              </a:ext>
            </a:extLst>
          </p:cNvPr>
          <p:cNvPicPr>
            <a:picLocks noChangeAspect="1"/>
          </p:cNvPicPr>
          <p:nvPr userDrawn="1"/>
        </p:nvPicPr>
        <p:blipFill>
          <a:blip r:embed="rId2"/>
          <a:stretch>
            <a:fillRect/>
          </a:stretch>
        </p:blipFill>
        <p:spPr>
          <a:xfrm>
            <a:off x="10824000" y="5491200"/>
            <a:ext cx="910799" cy="910799"/>
          </a:xfrm>
          <a:prstGeom prst="rect">
            <a:avLst/>
          </a:prstGeom>
        </p:spPr>
      </p:pic>
    </p:spTree>
    <p:extLst>
      <p:ext uri="{BB962C8B-B14F-4D97-AF65-F5344CB8AC3E}">
        <p14:creationId xmlns:p14="http://schemas.microsoft.com/office/powerpoint/2010/main" val="301252849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281500587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a:t>Klicka på ikonen för att lägga till en bild</a:t>
            </a:r>
          </a:p>
        </p:txBody>
      </p:sp>
      <p:pic>
        <p:nvPicPr>
          <p:cNvPr id="3" name="Bildobjekt 2">
            <a:extLst>
              <a:ext uri="{FF2B5EF4-FFF2-40B4-BE49-F238E27FC236}">
                <a16:creationId xmlns:a16="http://schemas.microsoft.com/office/drawing/2014/main" id="{5815D81A-816A-C5FB-8999-AC305C684258}"/>
              </a:ext>
            </a:extLst>
          </p:cNvPr>
          <p:cNvPicPr>
            <a:picLocks noChangeAspect="1"/>
          </p:cNvPicPr>
          <p:nvPr userDrawn="1"/>
        </p:nvPicPr>
        <p:blipFill>
          <a:blip r:embed="rId2"/>
          <a:stretch>
            <a:fillRect/>
          </a:stretch>
        </p:blipFill>
        <p:spPr>
          <a:xfrm>
            <a:off x="10822800" y="2973600"/>
            <a:ext cx="910799" cy="910799"/>
          </a:xfrm>
          <a:prstGeom prst="rect">
            <a:avLst/>
          </a:prstGeom>
        </p:spPr>
      </p:pic>
    </p:spTree>
    <p:extLst>
      <p:ext uri="{BB962C8B-B14F-4D97-AF65-F5344CB8AC3E}">
        <p14:creationId xmlns:p14="http://schemas.microsoft.com/office/powerpoint/2010/main" val="14341858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pic>
        <p:nvPicPr>
          <p:cNvPr id="5" name="Bildobjekt 4">
            <a:extLst>
              <a:ext uri="{FF2B5EF4-FFF2-40B4-BE49-F238E27FC236}">
                <a16:creationId xmlns:a16="http://schemas.microsoft.com/office/drawing/2014/main" id="{ABB509AD-924F-09E1-A276-375395E3484B}"/>
              </a:ext>
            </a:extLst>
          </p:cNvPr>
          <p:cNvPicPr>
            <a:picLocks noChangeAspect="1"/>
          </p:cNvPicPr>
          <p:nvPr userDrawn="1"/>
        </p:nvPicPr>
        <p:blipFill>
          <a:blip r:embed="rId2"/>
          <a:stretch>
            <a:fillRect/>
          </a:stretch>
        </p:blipFill>
        <p:spPr>
          <a:xfrm>
            <a:off x="10822800" y="2973600"/>
            <a:ext cx="910799" cy="910799"/>
          </a:xfrm>
          <a:prstGeom prst="rect">
            <a:avLst/>
          </a:prstGeom>
        </p:spPr>
      </p:pic>
    </p:spTree>
    <p:extLst>
      <p:ext uri="{BB962C8B-B14F-4D97-AF65-F5344CB8AC3E}">
        <p14:creationId xmlns:p14="http://schemas.microsoft.com/office/powerpoint/2010/main" val="26676438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objekt 3">
            <a:extLst>
              <a:ext uri="{FF2B5EF4-FFF2-40B4-BE49-F238E27FC236}">
                <a16:creationId xmlns:a16="http://schemas.microsoft.com/office/drawing/2014/main" id="{61798A76-8860-E7E1-F1DB-4F9F64FA8D4F}"/>
              </a:ext>
            </a:extLst>
          </p:cNvPr>
          <p:cNvPicPr>
            <a:picLocks noChangeAspect="1"/>
          </p:cNvPicPr>
          <p:nvPr userDrawn="1"/>
        </p:nvPicPr>
        <p:blipFill>
          <a:blip r:embed="rId2"/>
          <a:stretch>
            <a:fillRect/>
          </a:stretch>
        </p:blipFill>
        <p:spPr>
          <a:xfrm>
            <a:off x="10822800" y="1268116"/>
            <a:ext cx="910799" cy="910799"/>
          </a:xfrm>
          <a:prstGeom prst="rect">
            <a:avLst/>
          </a:prstGeom>
        </p:spPr>
      </p:pic>
    </p:spTree>
    <p:extLst>
      <p:ext uri="{BB962C8B-B14F-4D97-AF65-F5344CB8AC3E}">
        <p14:creationId xmlns:p14="http://schemas.microsoft.com/office/powerpoint/2010/main" val="42334536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B282E32C-4024-D884-E607-059B185C8973}"/>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282717976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a:p>
            <a:pPr lvl="1"/>
            <a:endParaRPr lang="sv-SE"/>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150BF057-A8AD-255D-2327-0CFD1E61F790}"/>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8940168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377279949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3659BF82-4D19-633E-2728-5BD94DADC669}"/>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06645862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2" name="Bildobjekt 1">
            <a:extLst>
              <a:ext uri="{FF2B5EF4-FFF2-40B4-BE49-F238E27FC236}">
                <a16:creationId xmlns:a16="http://schemas.microsoft.com/office/drawing/2014/main" id="{17B0EC5F-53AD-9C6E-E66F-00464DC4EF2A}"/>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96465155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pic>
        <p:nvPicPr>
          <p:cNvPr id="2" name="Bildobjekt 1">
            <a:extLst>
              <a:ext uri="{FF2B5EF4-FFF2-40B4-BE49-F238E27FC236}">
                <a16:creationId xmlns:a16="http://schemas.microsoft.com/office/drawing/2014/main" id="{8C59C2C8-8516-DC3C-1553-C2F8E4D8049B}"/>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16850760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330191810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a:t>Klicka på ikonen för att lägga till en bild</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25613674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pic>
        <p:nvPicPr>
          <p:cNvPr id="6" name="Bildobjekt 5">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2405435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1268116"/>
            <a:ext cx="910799" cy="910799"/>
          </a:xfrm>
          <a:prstGeom prst="rect">
            <a:avLst/>
          </a:prstGeom>
        </p:spPr>
      </p:pic>
    </p:spTree>
    <p:extLst>
      <p:ext uri="{BB962C8B-B14F-4D97-AF65-F5344CB8AC3E}">
        <p14:creationId xmlns:p14="http://schemas.microsoft.com/office/powerpoint/2010/main" val="7389462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158800340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a:p>
            <a:pPr lvl="1"/>
            <a:endParaRPr lang="sv-SE"/>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5791609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363768319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9" name="Bildobjekt 8">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21245698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69223142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04024207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208783541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a:t>Klicka på ikonen för att lägga till en bild</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13020089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pic>
        <p:nvPicPr>
          <p:cNvPr id="6" name="Bildobjekt 5">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35822943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1268116"/>
            <a:ext cx="910799" cy="910799"/>
          </a:xfrm>
          <a:prstGeom prst="rect">
            <a:avLst/>
          </a:prstGeom>
        </p:spPr>
      </p:pic>
    </p:spTree>
    <p:extLst>
      <p:ext uri="{BB962C8B-B14F-4D97-AF65-F5344CB8AC3E}">
        <p14:creationId xmlns:p14="http://schemas.microsoft.com/office/powerpoint/2010/main" val="42571085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46723147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a:p>
            <a:pPr lvl="1"/>
            <a:endParaRPr lang="sv-SE"/>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9824626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18324174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9" name="Bildobjekt 8">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388929859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372690090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02913617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368406378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theme" Target="../theme/theme3.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theme" Target="../theme/theme4.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686393589"/>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4" r:id="rId5"/>
    <p:sldLayoutId id="2147484055" r:id="rId6"/>
    <p:sldLayoutId id="2147484056" r:id="rId7"/>
    <p:sldLayoutId id="2147484062" r:id="rId8"/>
    <p:sldLayoutId id="2147484063" r:id="rId9"/>
    <p:sldLayoutId id="2147484099" r:id="rId10"/>
  </p:sldLayoutIdLst>
  <p:hf sldNum="0" hdr="0"/>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userDrawn="1">
          <p15:clr>
            <a:srgbClr val="F26B43"/>
          </p15:clr>
        </p15:guide>
        <p15:guide id="4"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BE8E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612190008"/>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Lst>
  <p:hf sldNum="0" hdr="0"/>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890153176"/>
      </p:ext>
    </p:extLst>
  </p:cSld>
  <p:clrMap bg1="lt1" tx1="dk1" bg2="lt2" tx2="dk2" accent1="accent1" accent2="accent2" accent3="accent3" accent4="accent4" accent5="accent5" accent6="accent6" hlink="hlink" folHlink="folHlink"/>
  <p:sldLayoutIdLst>
    <p:sldLayoutId id="2147484077" r:id="rId1"/>
    <p:sldLayoutId id="2147484078" r:id="rId2"/>
    <p:sldLayoutId id="2147484079" r:id="rId3"/>
    <p:sldLayoutId id="2147484080" r:id="rId4"/>
    <p:sldLayoutId id="2147484081" r:id="rId5"/>
    <p:sldLayoutId id="2147484082" r:id="rId6"/>
    <p:sldLayoutId id="2147484083" r:id="rId7"/>
    <p:sldLayoutId id="2147484084" r:id="rId8"/>
    <p:sldLayoutId id="2147484085" r:id="rId9"/>
    <p:sldLayoutId id="2147484086" r:id="rId10"/>
  </p:sldLayoutIdLst>
  <p:hf sldNum="0" hdr="0"/>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944629606"/>
      </p:ext>
    </p:extLst>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70" r:id="rId5"/>
    <p:sldLayoutId id="2147484071" r:id="rId6"/>
    <p:sldLayoutId id="2147484072" r:id="rId7"/>
    <p:sldLayoutId id="2147484073" r:id="rId8"/>
    <p:sldLayoutId id="2147484074" r:id="rId9"/>
    <p:sldLayoutId id="2147484075" r:id="rId10"/>
  </p:sldLayoutIdLst>
  <p:hf sldNum="0" hdr="0"/>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2.xml"/></Relationships>
</file>

<file path=ppt/slides/_rels/slide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4.xml"/><Relationship Id="rId6" Type="http://schemas.openxmlformats.org/officeDocument/2006/relationships/image" Target="../media/image6.png"/><Relationship Id="rId5" Type="http://schemas.openxmlformats.org/officeDocument/2006/relationships/image" Target="../media/image5.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9.xml"/><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a:t>Kompetensförsörjningsplan</a:t>
            </a:r>
          </a:p>
        </p:txBody>
      </p:sp>
      <p:sp>
        <p:nvSpPr>
          <p:cNvPr id="3" name="Underrubrik 2"/>
          <p:cNvSpPr>
            <a:spLocks noGrp="1"/>
          </p:cNvSpPr>
          <p:nvPr>
            <p:ph type="subTitle" idx="1"/>
          </p:nvPr>
        </p:nvSpPr>
        <p:spPr/>
        <p:txBody>
          <a:bodyPr>
            <a:normAutofit/>
          </a:bodyPr>
          <a:lstStyle/>
          <a:p>
            <a:r>
              <a:rPr lang="sv-SE"/>
              <a:t>Workshop för ledningsgrupp</a:t>
            </a:r>
          </a:p>
          <a:p>
            <a:r>
              <a:rPr lang="sv-SE"/>
              <a:t>”Vi uppmuntrar, samordnar och möjliggör utbildning och utveckling”</a:t>
            </a:r>
          </a:p>
        </p:txBody>
      </p:sp>
    </p:spTree>
    <p:extLst>
      <p:ext uri="{BB962C8B-B14F-4D97-AF65-F5344CB8AC3E}">
        <p14:creationId xmlns:p14="http://schemas.microsoft.com/office/powerpoint/2010/main" val="57220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p:cNvSpPr>
            <a:spLocks noGrp="1"/>
          </p:cNvSpPr>
          <p:nvPr>
            <p:ph type="ctrTitle"/>
          </p:nvPr>
        </p:nvSpPr>
        <p:spPr>
          <a:xfrm>
            <a:off x="768466" y="375945"/>
            <a:ext cx="10464000" cy="553998"/>
          </a:xfrm>
        </p:spPr>
        <p:txBody>
          <a:bodyPr/>
          <a:lstStyle/>
          <a:p>
            <a:r>
              <a:rPr lang="sv-SE" dirty="0"/>
              <a:t>Process</a:t>
            </a:r>
          </a:p>
        </p:txBody>
      </p:sp>
      <p:pic>
        <p:nvPicPr>
          <p:cNvPr id="4" name="Bildobjekt 3"/>
          <p:cNvPicPr>
            <a:picLocks noChangeAspect="1"/>
          </p:cNvPicPr>
          <p:nvPr/>
        </p:nvPicPr>
        <p:blipFill>
          <a:blip r:embed="rId3" cstate="print">
            <a:clrChange>
              <a:clrFrom>
                <a:srgbClr val="000000">
                  <a:alpha val="0"/>
                </a:srgbClr>
              </a:clrFrom>
              <a:clrTo>
                <a:srgbClr val="000000">
                  <a:alpha val="0"/>
                </a:srgbClr>
              </a:clrTo>
            </a:clrChange>
            <a:duotone>
              <a:schemeClr val="accent2">
                <a:shade val="45000"/>
                <a:satMod val="135000"/>
              </a:schemeClr>
              <a:prstClr val="white"/>
            </a:duotone>
            <a:extLst>
              <a:ext uri="{BEBA8EAE-BF5A-486C-A8C5-ECC9F3942E4B}">
                <a14:imgProps xmlns:a14="http://schemas.microsoft.com/office/drawing/2010/main">
                  <a14:imgLayer r:embed="rId4">
                    <a14:imgEffect>
                      <a14:backgroundRemoval t="10000" b="90000" l="10000" r="90000">
                        <a14:foregroundMark x1="14271" y1="28672" x2="14271" y2="28672"/>
                        <a14:foregroundMark x1="49740" y1="27266" x2="49740" y2="27266"/>
                        <a14:foregroundMark x1="81406" y1="28203" x2="81406" y2="28203"/>
                        <a14:foregroundMark x1="68385" y1="52891" x2="68385" y2="52891"/>
                        <a14:foregroundMark x1="48125" y1="56719" x2="48125" y2="56719"/>
                        <a14:foregroundMark x1="26927" y1="53828" x2="26927" y2="53828"/>
                        <a14:foregroundMark x1="25313" y1="78047" x2="25313" y2="78047"/>
                        <a14:foregroundMark x1="40208" y1="82813" x2="40208" y2="82813"/>
                        <a14:foregroundMark x1="67760" y1="81406" x2="67760" y2="81406"/>
                      </a14:backgroundRemoval>
                    </a14:imgEffect>
                  </a14:imgLayer>
                </a14:imgProps>
              </a:ext>
              <a:ext uri="{28A0092B-C50C-407E-A947-70E740481C1C}">
                <a14:useLocalDpi xmlns:a14="http://schemas.microsoft.com/office/drawing/2010/main" val="0"/>
              </a:ext>
            </a:extLst>
          </a:blip>
          <a:stretch>
            <a:fillRect/>
          </a:stretch>
        </p:blipFill>
        <p:spPr>
          <a:xfrm>
            <a:off x="945766" y="1270479"/>
            <a:ext cx="3150777" cy="2100518"/>
          </a:xfrm>
          <a:prstGeom prst="rect">
            <a:avLst/>
          </a:prstGeom>
        </p:spPr>
      </p:pic>
      <p:pic>
        <p:nvPicPr>
          <p:cNvPr id="6" name="Bildobjekt 5"/>
          <p:cNvPicPr>
            <a:picLocks noChangeAspect="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764497" y="3738829"/>
            <a:ext cx="1513313" cy="1554607"/>
          </a:xfrm>
          <a:prstGeom prst="rect">
            <a:avLst/>
          </a:prstGeom>
        </p:spPr>
      </p:pic>
      <p:pic>
        <p:nvPicPr>
          <p:cNvPr id="10" name="Bildobjekt 6">
            <a:extLst>
              <a:ext uri="{FF2B5EF4-FFF2-40B4-BE49-F238E27FC236}">
                <a16:creationId xmlns:a16="http://schemas.microsoft.com/office/drawing/2014/main" id="{E6F6F52E-223E-6E09-2E72-BCD926FC7FC3}"/>
              </a:ext>
            </a:extLst>
          </p:cNvPr>
          <p:cNvPicPr>
            <a:picLocks noChangeAspect="1"/>
          </p:cNvPicPr>
          <p:nvPr/>
        </p:nvPicPr>
        <p:blipFill>
          <a:blip r:embed="rId6">
            <a:clrChange>
              <a:clrFrom>
                <a:srgbClr val="FFFFFF"/>
              </a:clrFrom>
              <a:clrTo>
                <a:srgbClr val="FFFFFF">
                  <a:alpha val="0"/>
                </a:srgbClr>
              </a:clrTo>
            </a:clrChange>
            <a:duotone>
              <a:schemeClr val="accent2">
                <a:shade val="45000"/>
                <a:satMod val="135000"/>
              </a:schemeClr>
              <a:prstClr val="white"/>
            </a:duotone>
          </a:blip>
          <a:stretch>
            <a:fillRect/>
          </a:stretch>
        </p:blipFill>
        <p:spPr>
          <a:xfrm>
            <a:off x="6822653" y="1961386"/>
            <a:ext cx="3114834" cy="2781402"/>
          </a:xfrm>
          <a:prstGeom prst="rect">
            <a:avLst/>
          </a:prstGeom>
        </p:spPr>
      </p:pic>
      <p:pic>
        <p:nvPicPr>
          <p:cNvPr id="11" name="Bildobjekt 10"/>
          <p:cNvPicPr>
            <a:picLocks noChangeAspect="1"/>
          </p:cNvPicPr>
          <p:nvPr/>
        </p:nvPicPr>
        <p:blipFill>
          <a:blip r:embed="rId7">
            <a:clrChange>
              <a:clrFrom>
                <a:srgbClr val="FFFFFF"/>
              </a:clrFrom>
              <a:clrTo>
                <a:srgbClr val="FFFFFF">
                  <a:alpha val="0"/>
                </a:srgbClr>
              </a:clrTo>
            </a:clrChange>
            <a:duotone>
              <a:schemeClr val="accent2">
                <a:shade val="45000"/>
                <a:satMod val="135000"/>
              </a:schemeClr>
              <a:prstClr val="white"/>
            </a:duotone>
            <a:extLst>
              <a:ext uri="{BEBA8EAE-BF5A-486C-A8C5-ECC9F3942E4B}">
                <a14:imgProps xmlns:a14="http://schemas.microsoft.com/office/drawing/2010/main">
                  <a14:imgLayer r:embed="rId8">
                    <a14:imgEffect>
                      <a14:backgroundRemoval t="23958" b="79514" l="28972" r="80685">
                        <a14:foregroundMark x1="66044" y1="35069" x2="66044" y2="35069"/>
                        <a14:foregroundMark x1="60436" y1="36111" x2="60436" y2="36111"/>
                        <a14:foregroundMark x1="54517" y1="36806" x2="54517" y2="36806"/>
                        <a14:foregroundMark x1="49844" y1="40625" x2="49844" y2="40625"/>
                        <a14:foregroundMark x1="48910" y1="46181" x2="48910" y2="46181"/>
                        <a14:foregroundMark x1="53894" y1="51042" x2="53894" y2="51042"/>
                        <a14:foregroundMark x1="57944" y1="56597" x2="57944" y2="56597"/>
                        <a14:foregroundMark x1="59190" y1="62153" x2="59190" y2="62153"/>
                        <a14:foregroundMark x1="57321" y1="69444" x2="57321" y2="69444"/>
                        <a14:foregroundMark x1="52025" y1="72222" x2="52025" y2="72222"/>
                        <a14:foregroundMark x1="45794" y1="72569" x2="45794" y2="72569"/>
                        <a14:foregroundMark x1="39564" y1="72917" x2="39564" y2="72917"/>
                        <a14:foregroundMark x1="32710" y1="71875" x2="32710" y2="71875"/>
                        <a14:backgroundMark x1="24922" y1="17361" x2="24922" y2="17361"/>
                        <a14:backgroundMark x1="24922" y1="23611" x2="24922" y2="23611"/>
                        <a14:backgroundMark x1="33022" y1="18403" x2="33022" y2="18403"/>
                        <a14:backgroundMark x1="12150" y1="20833" x2="12150" y2="20833"/>
                        <a14:backgroundMark x1="44860" y1="54514" x2="44860" y2="54514"/>
                        <a14:backgroundMark x1="38941" y1="55903" x2="38941" y2="55903"/>
                      </a14:backgroundRemoval>
                    </a14:imgEffect>
                  </a14:imgLayer>
                </a14:imgProps>
              </a:ext>
              <a:ext uri="{28A0092B-C50C-407E-A947-70E740481C1C}">
                <a14:useLocalDpi xmlns:a14="http://schemas.microsoft.com/office/drawing/2010/main" val="0"/>
              </a:ext>
            </a:extLst>
          </a:blip>
          <a:stretch>
            <a:fillRect/>
          </a:stretch>
        </p:blipFill>
        <p:spPr>
          <a:xfrm>
            <a:off x="6879535" y="1999205"/>
            <a:ext cx="3057952" cy="2743583"/>
          </a:xfrm>
          <a:prstGeom prst="rect">
            <a:avLst/>
          </a:prstGeom>
        </p:spPr>
      </p:pic>
      <p:cxnSp>
        <p:nvCxnSpPr>
          <p:cNvPr id="13" name="Rak pilkoppling 12"/>
          <p:cNvCxnSpPr/>
          <p:nvPr/>
        </p:nvCxnSpPr>
        <p:spPr>
          <a:xfrm>
            <a:off x="4567451" y="3575713"/>
            <a:ext cx="1433015" cy="0"/>
          </a:xfrm>
          <a:prstGeom prst="straightConnector1">
            <a:avLst/>
          </a:prstGeom>
          <a:ln w="76200">
            <a:solidFill>
              <a:srgbClr val="273C6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9478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ctrTitle"/>
          </p:nvPr>
        </p:nvSpPr>
        <p:spPr>
          <a:xfrm>
            <a:off x="142783" y="192077"/>
            <a:ext cx="9576883" cy="553998"/>
          </a:xfrm>
        </p:spPr>
        <p:txBody>
          <a:bodyPr>
            <a:normAutofit/>
          </a:bodyPr>
          <a:lstStyle/>
          <a:p>
            <a:r>
              <a:rPr lang="sv-SE"/>
              <a:t>Teman</a:t>
            </a:r>
          </a:p>
        </p:txBody>
      </p:sp>
      <p:sp>
        <p:nvSpPr>
          <p:cNvPr id="4" name="Rektangel 3"/>
          <p:cNvSpPr/>
          <p:nvPr/>
        </p:nvSpPr>
        <p:spPr>
          <a:xfrm>
            <a:off x="4037927" y="4713947"/>
            <a:ext cx="2656114" cy="1718579"/>
          </a:xfrm>
          <a:prstGeom prst="rect">
            <a:avLst/>
          </a:prstGeom>
          <a:noFill/>
          <a:ln w="38100"/>
        </p:spPr>
        <p:style>
          <a:lnRef idx="2">
            <a:schemeClr val="dk1"/>
          </a:lnRef>
          <a:fillRef idx="1">
            <a:schemeClr val="lt1"/>
          </a:fillRef>
          <a:effectRef idx="0">
            <a:schemeClr val="dk1"/>
          </a:effectRef>
          <a:fontRef idx="minor">
            <a:schemeClr val="dk1"/>
          </a:fontRef>
        </p:style>
        <p:txBody>
          <a:bodyPr rtlCol="0" anchor="ctr"/>
          <a:lstStyle/>
          <a:p>
            <a:pPr algn="ctr"/>
            <a:r>
              <a:rPr lang="sv-SE" dirty="0">
                <a:solidFill>
                  <a:schemeClr val="tx1"/>
                </a:solidFill>
                <a:latin typeface="+mj-lt"/>
              </a:rPr>
              <a:t>Vi är lyhörda och genomför de organisatoriska förändringar som krävs</a:t>
            </a:r>
          </a:p>
        </p:txBody>
      </p:sp>
      <p:sp>
        <p:nvSpPr>
          <p:cNvPr id="6" name="Rektangel 5"/>
          <p:cNvSpPr/>
          <p:nvPr/>
        </p:nvSpPr>
        <p:spPr>
          <a:xfrm>
            <a:off x="1184662" y="947355"/>
            <a:ext cx="2656114" cy="1718579"/>
          </a:xfrm>
          <a:prstGeom prst="rect">
            <a:avLst/>
          </a:prstGeom>
          <a:noFill/>
          <a:ln w="38100"/>
        </p:spPr>
        <p:style>
          <a:lnRef idx="2">
            <a:schemeClr val="dk1"/>
          </a:lnRef>
          <a:fillRef idx="1">
            <a:schemeClr val="lt1"/>
          </a:fillRef>
          <a:effectRef idx="0">
            <a:schemeClr val="dk1"/>
          </a:effectRef>
          <a:fontRef idx="minor">
            <a:schemeClr val="dk1"/>
          </a:fontRef>
        </p:style>
        <p:txBody>
          <a:bodyPr rtlCol="0" anchor="ctr"/>
          <a:lstStyle/>
          <a:p>
            <a:pPr algn="ctr"/>
            <a:r>
              <a:rPr lang="sv-SE">
                <a:solidFill>
                  <a:schemeClr val="tx1"/>
                </a:solidFill>
                <a:latin typeface="+mj-lt"/>
              </a:rPr>
              <a:t>Vi förmedlar en tydlig och bred bild av arbetet i våra verksamheter</a:t>
            </a:r>
          </a:p>
        </p:txBody>
      </p:sp>
      <p:sp>
        <p:nvSpPr>
          <p:cNvPr id="7" name="Rektangel 6"/>
          <p:cNvSpPr/>
          <p:nvPr/>
        </p:nvSpPr>
        <p:spPr>
          <a:xfrm>
            <a:off x="4037927" y="944741"/>
            <a:ext cx="2656114" cy="1718579"/>
          </a:xfrm>
          <a:prstGeom prst="rect">
            <a:avLst/>
          </a:prstGeom>
          <a:noFill/>
          <a:ln w="38100"/>
        </p:spPr>
        <p:style>
          <a:lnRef idx="2">
            <a:schemeClr val="dk1"/>
          </a:lnRef>
          <a:fillRef idx="1">
            <a:schemeClr val="lt1"/>
          </a:fillRef>
          <a:effectRef idx="0">
            <a:schemeClr val="dk1"/>
          </a:effectRef>
          <a:fontRef idx="minor">
            <a:schemeClr val="dk1"/>
          </a:fontRef>
        </p:style>
        <p:txBody>
          <a:bodyPr rtlCol="0" anchor="ctr"/>
          <a:lstStyle/>
          <a:p>
            <a:pPr algn="ctr"/>
            <a:r>
              <a:rPr lang="sv-SE">
                <a:solidFill>
                  <a:schemeClr val="tx1"/>
                </a:solidFill>
                <a:latin typeface="+mj-lt"/>
              </a:rPr>
              <a:t>Vi rekryterar medarbetare med kompetenser som möter våra invånares behov av vård och omsorg</a:t>
            </a:r>
          </a:p>
        </p:txBody>
      </p:sp>
      <p:sp>
        <p:nvSpPr>
          <p:cNvPr id="8" name="Rektangel 7"/>
          <p:cNvSpPr/>
          <p:nvPr/>
        </p:nvSpPr>
        <p:spPr>
          <a:xfrm>
            <a:off x="6896032" y="952798"/>
            <a:ext cx="2656114" cy="1718579"/>
          </a:xfrm>
          <a:prstGeom prst="rect">
            <a:avLst/>
          </a:prstGeom>
          <a:noFill/>
          <a:ln w="38100"/>
        </p:spPr>
        <p:style>
          <a:lnRef idx="2">
            <a:schemeClr val="dk1"/>
          </a:lnRef>
          <a:fillRef idx="1">
            <a:schemeClr val="lt1"/>
          </a:fillRef>
          <a:effectRef idx="0">
            <a:schemeClr val="dk1"/>
          </a:effectRef>
          <a:fontRef idx="minor">
            <a:schemeClr val="dk1"/>
          </a:fontRef>
        </p:style>
        <p:txBody>
          <a:bodyPr rtlCol="0" anchor="ctr"/>
          <a:lstStyle/>
          <a:p>
            <a:pPr algn="ctr"/>
            <a:r>
              <a:rPr lang="sv-SE">
                <a:solidFill>
                  <a:schemeClr val="tx1"/>
                </a:solidFill>
                <a:latin typeface="+mj-lt"/>
              </a:rPr>
              <a:t>Vi uppmuntrar, samordnar och möjliggör utbildning och utveckling</a:t>
            </a:r>
          </a:p>
        </p:txBody>
      </p:sp>
      <p:sp>
        <p:nvSpPr>
          <p:cNvPr id="9" name="Rektangel 8"/>
          <p:cNvSpPr/>
          <p:nvPr/>
        </p:nvSpPr>
        <p:spPr>
          <a:xfrm>
            <a:off x="6891192" y="2843627"/>
            <a:ext cx="2656114" cy="1718579"/>
          </a:xfrm>
          <a:prstGeom prst="rect">
            <a:avLst/>
          </a:prstGeom>
          <a:noFill/>
          <a:ln w="38100"/>
        </p:spPr>
        <p:style>
          <a:lnRef idx="2">
            <a:schemeClr val="dk1"/>
          </a:lnRef>
          <a:fillRef idx="1">
            <a:schemeClr val="lt1"/>
          </a:fillRef>
          <a:effectRef idx="0">
            <a:schemeClr val="dk1"/>
          </a:effectRef>
          <a:fontRef idx="minor">
            <a:schemeClr val="dk1"/>
          </a:fontRef>
        </p:style>
        <p:txBody>
          <a:bodyPr rtlCol="0" anchor="ctr"/>
          <a:lstStyle/>
          <a:p>
            <a:pPr algn="ctr"/>
            <a:r>
              <a:rPr lang="sv-SE">
                <a:solidFill>
                  <a:schemeClr val="tx1"/>
                </a:solidFill>
                <a:latin typeface="+mj-lt"/>
              </a:rPr>
              <a:t>Vi tar hand om kompetensen och erfarenheterna hos de medarbetare som lämnar organisationen</a:t>
            </a:r>
          </a:p>
        </p:txBody>
      </p:sp>
      <p:sp>
        <p:nvSpPr>
          <p:cNvPr id="10" name="Rektangel 9"/>
          <p:cNvSpPr/>
          <p:nvPr/>
        </p:nvSpPr>
        <p:spPr>
          <a:xfrm>
            <a:off x="4037927" y="2829344"/>
            <a:ext cx="2656114" cy="1718579"/>
          </a:xfrm>
          <a:prstGeom prst="rect">
            <a:avLst/>
          </a:prstGeom>
          <a:noFill/>
          <a:ln w="38100"/>
        </p:spPr>
        <p:style>
          <a:lnRef idx="2">
            <a:schemeClr val="dk1"/>
          </a:lnRef>
          <a:fillRef idx="1">
            <a:schemeClr val="lt1"/>
          </a:fillRef>
          <a:effectRef idx="0">
            <a:schemeClr val="dk1"/>
          </a:effectRef>
          <a:fontRef idx="minor">
            <a:schemeClr val="dk1"/>
          </a:fontRef>
        </p:style>
        <p:txBody>
          <a:bodyPr rtlCol="0" anchor="ctr"/>
          <a:lstStyle/>
          <a:p>
            <a:pPr algn="ctr"/>
            <a:r>
              <a:rPr lang="sv-SE">
                <a:solidFill>
                  <a:schemeClr val="tx1"/>
                </a:solidFill>
                <a:latin typeface="+mj-lt"/>
              </a:rPr>
              <a:t>Vi har god samverkan med utbildare och erbjuder studerande kvalitativ praktik</a:t>
            </a:r>
          </a:p>
        </p:txBody>
      </p:sp>
      <p:sp>
        <p:nvSpPr>
          <p:cNvPr id="11" name="Rektangel 10"/>
          <p:cNvSpPr/>
          <p:nvPr/>
        </p:nvSpPr>
        <p:spPr>
          <a:xfrm>
            <a:off x="1210058" y="2829344"/>
            <a:ext cx="2656114" cy="1718579"/>
          </a:xfrm>
          <a:prstGeom prst="rect">
            <a:avLst/>
          </a:prstGeom>
          <a:noFill/>
          <a:ln w="38100"/>
        </p:spPr>
        <p:style>
          <a:lnRef idx="2">
            <a:schemeClr val="dk1"/>
          </a:lnRef>
          <a:fillRef idx="1">
            <a:schemeClr val="lt1"/>
          </a:fillRef>
          <a:effectRef idx="0">
            <a:schemeClr val="dk1"/>
          </a:effectRef>
          <a:fontRef idx="minor">
            <a:schemeClr val="dk1"/>
          </a:fontRef>
        </p:style>
        <p:txBody>
          <a:bodyPr rtlCol="0" anchor="ctr"/>
          <a:lstStyle/>
          <a:p>
            <a:pPr algn="ctr"/>
            <a:r>
              <a:rPr lang="sv-SE">
                <a:solidFill>
                  <a:schemeClr val="tx1"/>
                </a:solidFill>
                <a:latin typeface="+mj-lt"/>
              </a:rPr>
              <a:t>Vi organiserar och genomför goda introduktioner</a:t>
            </a:r>
          </a:p>
        </p:txBody>
      </p:sp>
    </p:spTree>
    <p:extLst>
      <p:ext uri="{BB962C8B-B14F-4D97-AF65-F5344CB8AC3E}">
        <p14:creationId xmlns:p14="http://schemas.microsoft.com/office/powerpoint/2010/main" val="2111031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p:txBody>
          <a:bodyPr/>
          <a:lstStyle/>
          <a:p>
            <a:r>
              <a:rPr lang="sv-SE"/>
              <a:t>Vi uppmuntrar, samordnar och möjliggör utbildning och utveckling</a:t>
            </a:r>
          </a:p>
        </p:txBody>
      </p:sp>
      <p:sp>
        <p:nvSpPr>
          <p:cNvPr id="7" name="Underrubrik 6"/>
          <p:cNvSpPr>
            <a:spLocks noGrp="1"/>
          </p:cNvSpPr>
          <p:nvPr>
            <p:ph type="subTitle" idx="1"/>
          </p:nvPr>
        </p:nvSpPr>
        <p:spPr>
          <a:xfrm>
            <a:off x="864000" y="3786837"/>
            <a:ext cx="9144000" cy="2114309"/>
          </a:xfrm>
        </p:spPr>
        <p:txBody>
          <a:bodyPr>
            <a:normAutofit/>
          </a:bodyPr>
          <a:lstStyle/>
          <a:p>
            <a:r>
              <a:rPr lang="sv-SE" i="1"/>
              <a:t>”Vi ska erbjuda våra medarbetare relevant utbildning på de olika kunskaps- och kompetensnivåer som de befinner sig på. Vi ska också ge dem de förutsättningar de behöver när det gäller utbildningsutbud, utrymme i schemat, digitala hjälpmedel och en god arbetsmiljö för att kunna tillgodogöra sig utbildning och utveckling.”</a:t>
            </a:r>
            <a:endParaRPr lang="sv-SE"/>
          </a:p>
        </p:txBody>
      </p:sp>
    </p:spTree>
    <p:extLst>
      <p:ext uri="{BB962C8B-B14F-4D97-AF65-F5344CB8AC3E}">
        <p14:creationId xmlns:p14="http://schemas.microsoft.com/office/powerpoint/2010/main" val="2296730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p:txBody>
          <a:bodyPr/>
          <a:lstStyle/>
          <a:p>
            <a:r>
              <a:rPr lang="sv-SE"/>
              <a:t>Utbildning och utveckling</a:t>
            </a:r>
          </a:p>
        </p:txBody>
      </p:sp>
      <p:sp>
        <p:nvSpPr>
          <p:cNvPr id="5" name="Platshållare för text 4"/>
          <p:cNvSpPr>
            <a:spLocks noGrp="1"/>
          </p:cNvSpPr>
          <p:nvPr>
            <p:ph type="body" sz="half" idx="2"/>
          </p:nvPr>
        </p:nvSpPr>
        <p:spPr>
          <a:xfrm>
            <a:off x="863999" y="2373743"/>
            <a:ext cx="9576883" cy="2697044"/>
          </a:xfrm>
        </p:spPr>
        <p:txBody>
          <a:bodyPr vert="horz" wrap="square" lIns="0" tIns="324000" rIns="0" bIns="0" rtlCol="0" anchor="t">
            <a:spAutoFit/>
          </a:bodyPr>
          <a:lstStyle/>
          <a:p>
            <a:pPr marL="285750" indent="-285750">
              <a:buFont typeface="Arial" panose="020B0604020202020204" pitchFamily="34" charset="0"/>
              <a:buChar char="•"/>
            </a:pPr>
            <a:r>
              <a:rPr lang="sv-SE" sz="2400" dirty="0">
                <a:ea typeface="Roboto Light"/>
                <a:cs typeface="Roboto Light"/>
              </a:rPr>
              <a:t>Varför behöver vi utbildningar?</a:t>
            </a:r>
          </a:p>
          <a:p>
            <a:pPr marL="285750" indent="-285750">
              <a:buFont typeface="Arial" panose="020B0604020202020204" pitchFamily="34" charset="0"/>
              <a:buChar char="•"/>
            </a:pPr>
            <a:r>
              <a:rPr lang="sv-SE" sz="2400" dirty="0">
                <a:ea typeface="Roboto Light"/>
                <a:cs typeface="Roboto Light"/>
              </a:rPr>
              <a:t>Hur funkar utbildningsprocessen?</a:t>
            </a:r>
          </a:p>
          <a:p>
            <a:pPr marL="285750" indent="-285750">
              <a:buFont typeface="Arial" panose="020B0604020202020204" pitchFamily="34" charset="0"/>
              <a:buChar char="•"/>
            </a:pPr>
            <a:r>
              <a:rPr lang="sv-SE" sz="2400" dirty="0">
                <a:ea typeface="Roboto Light"/>
                <a:cs typeface="Roboto Light"/>
              </a:rPr>
              <a:t>Varför är det viktigt med kompetensutveckling?</a:t>
            </a:r>
            <a:endParaRPr lang="sv-SE" sz="2400"/>
          </a:p>
          <a:p>
            <a:pPr marL="285750" indent="-285750">
              <a:buFont typeface="Arial" panose="020B0604020202020204" pitchFamily="34" charset="0"/>
              <a:buChar char="•"/>
            </a:pPr>
            <a:endParaRPr lang="sv-SE" sz="2400" dirty="0"/>
          </a:p>
          <a:p>
            <a:pPr marL="285750" indent="-285750">
              <a:buFont typeface="Arial" panose="020B0604020202020204" pitchFamily="34" charset="0"/>
              <a:buChar char="•"/>
            </a:pPr>
            <a:endParaRPr lang="sv-SE"/>
          </a:p>
        </p:txBody>
      </p:sp>
    </p:spTree>
    <p:extLst>
      <p:ext uri="{BB962C8B-B14F-4D97-AF65-F5344CB8AC3E}">
        <p14:creationId xmlns:p14="http://schemas.microsoft.com/office/powerpoint/2010/main" val="3921019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a:t>Diskussionsunderlag</a:t>
            </a:r>
          </a:p>
        </p:txBody>
      </p:sp>
      <p:sp>
        <p:nvSpPr>
          <p:cNvPr id="3" name="Underrubrik 2"/>
          <p:cNvSpPr>
            <a:spLocks noGrp="1"/>
          </p:cNvSpPr>
          <p:nvPr>
            <p:ph type="subTitle" idx="1"/>
          </p:nvPr>
        </p:nvSpPr>
        <p:spPr/>
        <p:txBody>
          <a:bodyPr>
            <a:normAutofit/>
          </a:bodyPr>
          <a:lstStyle/>
          <a:p>
            <a:r>
              <a:rPr lang="sv-SE"/>
              <a:t>Hur ser vårt interna utbildningsbehov ut?</a:t>
            </a:r>
          </a:p>
        </p:txBody>
      </p:sp>
      <p:sp>
        <p:nvSpPr>
          <p:cNvPr id="4" name="Platshållare för text 2"/>
          <p:cNvSpPr txBox="1">
            <a:spLocks/>
          </p:cNvSpPr>
          <p:nvPr/>
        </p:nvSpPr>
        <p:spPr>
          <a:xfrm>
            <a:off x="861201" y="4174160"/>
            <a:ext cx="8655141" cy="952735"/>
          </a:xfrm>
          <a:prstGeom prst="rect">
            <a:avLst/>
          </a:prstGeom>
        </p:spPr>
        <p:txBody>
          <a:bodyPr lIns="91440" tIns="45720" rIns="91440" bIns="45720" anchor="t"/>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sv-SE" sz="2800" dirty="0"/>
              <a:t>Vilka </a:t>
            </a:r>
            <a:r>
              <a:rPr lang="sv-SE" sz="2800" dirty="0">
                <a:ea typeface="Roboto Light"/>
                <a:cs typeface="Roboto Light"/>
              </a:rPr>
              <a:t>utbildningsbehov finns i de olika yrkesgrupperna?</a:t>
            </a:r>
            <a:endParaRPr lang="sv-SE" dirty="0"/>
          </a:p>
        </p:txBody>
      </p:sp>
    </p:spTree>
    <p:extLst>
      <p:ext uri="{BB962C8B-B14F-4D97-AF65-F5344CB8AC3E}">
        <p14:creationId xmlns:p14="http://schemas.microsoft.com/office/powerpoint/2010/main" val="873212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p:txBody>
          <a:bodyPr/>
          <a:lstStyle/>
          <a:p>
            <a:r>
              <a:rPr lang="sv-SE"/>
              <a:t>Diskussionsunderlag</a:t>
            </a:r>
          </a:p>
        </p:txBody>
      </p:sp>
      <p:sp>
        <p:nvSpPr>
          <p:cNvPr id="5" name="Underrubrik 4"/>
          <p:cNvSpPr>
            <a:spLocks noGrp="1"/>
          </p:cNvSpPr>
          <p:nvPr>
            <p:ph type="subTitle" idx="1"/>
          </p:nvPr>
        </p:nvSpPr>
        <p:spPr/>
        <p:txBody>
          <a:bodyPr vert="horz" lIns="0" tIns="0" rIns="0" bIns="0" rtlCol="0" anchor="t">
            <a:normAutofit/>
          </a:bodyPr>
          <a:lstStyle/>
          <a:p>
            <a:r>
              <a:rPr lang="sv-SE" dirty="0">
                <a:ea typeface="Roboto Light"/>
                <a:cs typeface="Roboto Light"/>
              </a:rPr>
              <a:t>Hinder</a:t>
            </a:r>
            <a:endParaRPr lang="sv-SE" dirty="0"/>
          </a:p>
        </p:txBody>
      </p:sp>
      <p:sp>
        <p:nvSpPr>
          <p:cNvPr id="3" name="Platshållare för text 2"/>
          <p:cNvSpPr>
            <a:spLocks noGrp="1"/>
          </p:cNvSpPr>
          <p:nvPr>
            <p:ph type="body" sz="half" idx="4294967295"/>
          </p:nvPr>
        </p:nvSpPr>
        <p:spPr>
          <a:xfrm>
            <a:off x="864000" y="3835646"/>
            <a:ext cx="10464800" cy="1399294"/>
          </a:xfrm>
        </p:spPr>
        <p:txBody>
          <a:bodyPr vert="horz" lIns="91440" tIns="45720" rIns="91440" bIns="45720" rtlCol="0" anchor="t">
            <a:noAutofit/>
          </a:bodyPr>
          <a:lstStyle/>
          <a:p>
            <a:pPr marL="0" indent="0">
              <a:buNone/>
            </a:pPr>
            <a:r>
              <a:rPr lang="sv-SE" sz="3700"/>
              <a:t>Reflektera kring vad som kan stå i vägen för att medarbetaren ska kunna gå en utbildning.</a:t>
            </a:r>
          </a:p>
        </p:txBody>
      </p:sp>
    </p:spTree>
    <p:extLst>
      <p:ext uri="{BB962C8B-B14F-4D97-AF65-F5344CB8AC3E}">
        <p14:creationId xmlns:p14="http://schemas.microsoft.com/office/powerpoint/2010/main" val="3957926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ctrTitle"/>
          </p:nvPr>
        </p:nvSpPr>
        <p:spPr/>
        <p:txBody>
          <a:bodyPr/>
          <a:lstStyle/>
          <a:p>
            <a:r>
              <a:rPr lang="sv-SE"/>
              <a:t>Diskussionsunderlag</a:t>
            </a:r>
          </a:p>
        </p:txBody>
      </p:sp>
      <p:sp>
        <p:nvSpPr>
          <p:cNvPr id="6" name="Underrubrik 5"/>
          <p:cNvSpPr>
            <a:spLocks noGrp="1"/>
          </p:cNvSpPr>
          <p:nvPr>
            <p:ph type="subTitle" idx="1"/>
          </p:nvPr>
        </p:nvSpPr>
        <p:spPr>
          <a:xfrm>
            <a:off x="864000" y="2180413"/>
            <a:ext cx="9475754" cy="1655233"/>
          </a:xfrm>
        </p:spPr>
        <p:txBody>
          <a:bodyPr/>
          <a:lstStyle/>
          <a:p>
            <a:r>
              <a:rPr lang="sv-SE"/>
              <a:t>Hur övervinner vi våra hinder?</a:t>
            </a:r>
          </a:p>
        </p:txBody>
      </p:sp>
      <p:sp>
        <p:nvSpPr>
          <p:cNvPr id="7" name="Platshållare för text 2"/>
          <p:cNvSpPr txBox="1">
            <a:spLocks/>
          </p:cNvSpPr>
          <p:nvPr/>
        </p:nvSpPr>
        <p:spPr>
          <a:xfrm>
            <a:off x="864000" y="3835646"/>
            <a:ext cx="10464000" cy="2208399"/>
          </a:xfrm>
          <a:prstGeom prst="rect">
            <a:avLst/>
          </a:prstGeom>
        </p:spPr>
        <p:txBody>
          <a:bodyPr lIns="91440" tIns="45720" rIns="91440" bIns="45720" anchor="t"/>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sv-SE" sz="3700"/>
              <a:t>Vad behöver ni göra för att möjliggöra utbildning och utveckling?</a:t>
            </a:r>
          </a:p>
        </p:txBody>
      </p:sp>
    </p:spTree>
    <p:extLst>
      <p:ext uri="{BB962C8B-B14F-4D97-AF65-F5344CB8AC3E}">
        <p14:creationId xmlns:p14="http://schemas.microsoft.com/office/powerpoint/2010/main" val="392730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8"/>
          <p:cNvSpPr>
            <a:spLocks noGrp="1"/>
          </p:cNvSpPr>
          <p:nvPr>
            <p:ph type="ctrTitle"/>
          </p:nvPr>
        </p:nvSpPr>
        <p:spPr>
          <a:xfrm>
            <a:off x="864000" y="864000"/>
            <a:ext cx="4419200" cy="1107996"/>
          </a:xfrm>
        </p:spPr>
        <p:txBody>
          <a:bodyPr/>
          <a:lstStyle/>
          <a:p>
            <a:r>
              <a:rPr lang="sv-SE" dirty="0"/>
              <a:t>Avslutande reflektion</a:t>
            </a:r>
          </a:p>
        </p:txBody>
      </p:sp>
      <p:sp>
        <p:nvSpPr>
          <p:cNvPr id="11" name="Platshållare för text 10"/>
          <p:cNvSpPr>
            <a:spLocks noGrp="1"/>
          </p:cNvSpPr>
          <p:nvPr>
            <p:ph type="body" sz="half" idx="2"/>
          </p:nvPr>
        </p:nvSpPr>
        <p:spPr>
          <a:xfrm>
            <a:off x="864000" y="1970238"/>
            <a:ext cx="4419200" cy="2019935"/>
          </a:xfrm>
        </p:spPr>
        <p:txBody>
          <a:bodyPr vert="horz" wrap="square" lIns="0" tIns="324000" rIns="0" bIns="0" rtlCol="0" anchor="t">
            <a:spAutoFit/>
          </a:bodyPr>
          <a:lstStyle/>
          <a:p>
            <a:r>
              <a:rPr lang="sv-SE" dirty="0">
                <a:ea typeface="Roboto Light"/>
                <a:cs typeface="Roboto Light"/>
              </a:rPr>
              <a:t>Vad tar du med dig tillbaka till din arbetsplats?</a:t>
            </a:r>
          </a:p>
          <a:p>
            <a:r>
              <a:rPr lang="sv-SE" dirty="0">
                <a:ea typeface="Roboto Light"/>
                <a:cs typeface="Roboto Light"/>
              </a:rPr>
              <a:t>Hur kan du bli bättre på att möjliggöra utbildning för dina medarbetare?</a:t>
            </a:r>
          </a:p>
          <a:p>
            <a:endParaRPr lang="sv-SE" dirty="0"/>
          </a:p>
        </p:txBody>
      </p:sp>
      <p:pic>
        <p:nvPicPr>
          <p:cNvPr id="12" name="Platshållare för bild 11"/>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6717" r="16717"/>
          <a:stretch>
            <a:fillRect/>
          </a:stretch>
        </p:blipFill>
        <p:spPr/>
      </p:pic>
    </p:spTree>
    <p:extLst>
      <p:ext uri="{BB962C8B-B14F-4D97-AF65-F5344CB8AC3E}">
        <p14:creationId xmlns:p14="http://schemas.microsoft.com/office/powerpoint/2010/main" val="896475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461833" y="864000"/>
            <a:ext cx="5234116" cy="1118579"/>
          </a:xfrm>
        </p:spPr>
        <p:txBody>
          <a:bodyPr/>
          <a:lstStyle/>
          <a:p>
            <a:r>
              <a:rPr lang="sv-SE"/>
              <a:t>Motivera till utbildning</a:t>
            </a:r>
          </a:p>
        </p:txBody>
      </p:sp>
      <p:sp>
        <p:nvSpPr>
          <p:cNvPr id="3" name="Platshållare för text 2"/>
          <p:cNvSpPr>
            <a:spLocks noGrp="1"/>
          </p:cNvSpPr>
          <p:nvPr>
            <p:ph type="body" sz="half" idx="2"/>
          </p:nvPr>
        </p:nvSpPr>
        <p:spPr>
          <a:xfrm>
            <a:off x="461833" y="1823829"/>
            <a:ext cx="5234116" cy="4060942"/>
          </a:xfrm>
        </p:spPr>
        <p:txBody>
          <a:bodyPr vert="horz" wrap="square" lIns="0" tIns="324000" rIns="0" bIns="0" rtlCol="0" anchor="t">
            <a:noAutofit/>
          </a:bodyPr>
          <a:lstStyle/>
          <a:p>
            <a:r>
              <a:rPr lang="sv-SE" sz="1600" dirty="0">
                <a:ea typeface="Roboto Light"/>
                <a:cs typeface="Roboto Light"/>
              </a:rPr>
              <a:t>Som chef kan du behöva motivera medarbetare om det finns motstånd till att utbilda sig. Om en medarbetare svarar nej på erbjudanden om att gå en utbildning är det viktigt att du som chef ställer följdfrågor om anledningen. Det kan behövas uppmuntran och motivation för att medarbetaren ska vilja och våga utbilda sig. Det kan till exempel handla om tidigare dåliga erfarenheter av studier eller en uppfattning om hur studierna ska vara upplagda som inte stämmer som gör att man inte vill. </a:t>
            </a:r>
            <a:endParaRPr lang="sv-SE" sz="1600" dirty="0"/>
          </a:p>
          <a:p>
            <a:r>
              <a:rPr lang="sv-SE" sz="1600" i="1" dirty="0">
                <a:ea typeface="Roboto Light"/>
                <a:cs typeface="Roboto Light"/>
              </a:rPr>
              <a:t>Ett stödmaterial för individuella samtal och samtal i mindre grupper är framtaget för dig som chef.</a:t>
            </a:r>
            <a:r>
              <a:rPr lang="sv-SE" sz="1600" dirty="0">
                <a:ea typeface="Roboto Light"/>
                <a:cs typeface="Roboto Light"/>
              </a:rPr>
              <a:t> </a:t>
            </a:r>
          </a:p>
          <a:p>
            <a:endParaRPr lang="sv-SE" sz="1600" dirty="0"/>
          </a:p>
          <a:p>
            <a:endParaRPr lang="sv-SE" sz="1600" dirty="0"/>
          </a:p>
        </p:txBody>
      </p:sp>
      <p:pic>
        <p:nvPicPr>
          <p:cNvPr id="5" name="Platshållare för bild 4"/>
          <p:cNvPicPr>
            <a:picLocks noGrp="1" noChangeAspect="1"/>
          </p:cNvPicPr>
          <p:nvPr>
            <p:ph type="pic" idx="1"/>
          </p:nvPr>
        </p:nvPicPr>
        <p:blipFill>
          <a:blip r:embed="rId3">
            <a:extLst>
              <a:ext uri="{28A0092B-C50C-407E-A947-70E740481C1C}">
                <a14:useLocalDpi xmlns:a14="http://schemas.microsoft.com/office/drawing/2010/main" val="0"/>
              </a:ext>
            </a:extLst>
          </a:blip>
          <a:srcRect t="12488" b="12488"/>
          <a:stretch>
            <a:fillRect/>
          </a:stretch>
        </p:blipFill>
        <p:spPr/>
      </p:pic>
    </p:spTree>
    <p:extLst>
      <p:ext uri="{BB962C8B-B14F-4D97-AF65-F5344CB8AC3E}">
        <p14:creationId xmlns:p14="http://schemas.microsoft.com/office/powerpoint/2010/main" val="420032215"/>
      </p:ext>
    </p:extLst>
  </p:cSld>
  <p:clrMapOvr>
    <a:masterClrMapping/>
  </p:clrMapOvr>
</p:sld>
</file>

<file path=ppt/theme/theme1.xml><?xml version="1.0" encoding="utf-8"?>
<a:theme xmlns:a="http://schemas.openxmlformats.org/drawingml/2006/main" name="HBG-Helsingborgstegel">
  <a:themeElements>
    <a:clrScheme name="Helsingborgstegel">
      <a:dk1>
        <a:srgbClr val="1A355C"/>
      </a:dk1>
      <a:lt1>
        <a:srgbClr val="FEFFFF"/>
      </a:lt1>
      <a:dk2>
        <a:srgbClr val="75222E"/>
      </a:dk2>
      <a:lt2>
        <a:srgbClr val="FCDDE5"/>
      </a:lt2>
      <a:accent1>
        <a:srgbClr val="00BFB3"/>
      </a:accent1>
      <a:accent2>
        <a:srgbClr val="1A355C"/>
      </a:accent2>
      <a:accent3>
        <a:srgbClr val="E25103"/>
      </a:accent3>
      <a:accent4>
        <a:srgbClr val="D9281C"/>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2D5D2EE0-0EB7-2E44-9E24-18DCDC75CA81}"/>
    </a:ext>
  </a:extLst>
</a:theme>
</file>

<file path=ppt/theme/theme2.xml><?xml version="1.0" encoding="utf-8"?>
<a:theme xmlns:a="http://schemas.openxmlformats.org/drawingml/2006/main" name="HBG-Pålsjö">
  <a:themeElements>
    <a:clrScheme name="Palsjo">
      <a:dk1>
        <a:srgbClr val="1A355C"/>
      </a:dk1>
      <a:lt1>
        <a:srgbClr val="FEFFFF"/>
      </a:lt1>
      <a:dk2>
        <a:srgbClr val="00833D"/>
      </a:dk2>
      <a:lt2>
        <a:srgbClr val="EAE8E1"/>
      </a:lt2>
      <a:accent1>
        <a:srgbClr val="0071CD"/>
      </a:accent1>
      <a:accent2>
        <a:srgbClr val="00BFB3"/>
      </a:accent2>
      <a:accent3>
        <a:srgbClr val="E25103"/>
      </a:accent3>
      <a:accent4>
        <a:srgbClr val="D9281C"/>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1FB1F32C-29A3-F84E-AB36-56EF3C0E52D5}"/>
    </a:ext>
  </a:extLst>
</a:theme>
</file>

<file path=ppt/theme/theme3.xml><?xml version="1.0" encoding="utf-8"?>
<a:theme xmlns:a="http://schemas.openxmlformats.org/drawingml/2006/main" name="HBG-Vintersund">
  <a:themeElements>
    <a:clrScheme name="HBG_Blå">
      <a:dk1>
        <a:srgbClr val="1A355C"/>
      </a:dk1>
      <a:lt1>
        <a:srgbClr val="FEFFFF"/>
      </a:lt1>
      <a:dk2>
        <a:srgbClr val="1A355C"/>
      </a:dk2>
      <a:lt2>
        <a:srgbClr val="EEF5FB"/>
      </a:lt2>
      <a:accent1>
        <a:srgbClr val="E25103"/>
      </a:accent1>
      <a:accent2>
        <a:srgbClr val="1A355C"/>
      </a:accent2>
      <a:accent3>
        <a:srgbClr val="EFB323"/>
      </a:accent3>
      <a:accent4>
        <a:srgbClr val="00BFB3"/>
      </a:accent4>
      <a:accent5>
        <a:srgbClr val="D4EB8E"/>
      </a:accent5>
      <a:accent6>
        <a:srgbClr val="D5D2C3"/>
      </a:accent6>
      <a:hlink>
        <a:srgbClr val="75222E"/>
      </a:hlink>
      <a:folHlink>
        <a:srgbClr val="1A355C"/>
      </a:folHlink>
    </a:clrScheme>
    <a:fontScheme name="Helsingborg Sans - Roboto Light">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0CED7DC9-F604-404C-BF1E-FA46ECD6AC8D}"/>
    </a:ext>
  </a:extLst>
</a:theme>
</file>

<file path=ppt/theme/theme4.xml><?xml version="1.0" encoding="utf-8"?>
<a:theme xmlns:a="http://schemas.openxmlformats.org/drawingml/2006/main" name="HBG-Raps">
  <a:themeElements>
    <a:clrScheme name="Raps">
      <a:dk1>
        <a:srgbClr val="1A355C"/>
      </a:dk1>
      <a:lt1>
        <a:srgbClr val="FEFFFF"/>
      </a:lt1>
      <a:dk2>
        <a:srgbClr val="EFB323"/>
      </a:dk2>
      <a:lt2>
        <a:srgbClr val="EAE8E1"/>
      </a:lt2>
      <a:accent1>
        <a:srgbClr val="E25103"/>
      </a:accent1>
      <a:accent2>
        <a:srgbClr val="1A355C"/>
      </a:accent2>
      <a:accent3>
        <a:srgbClr val="D9281C"/>
      </a:accent3>
      <a:accent4>
        <a:srgbClr val="75222E"/>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A4E0B890-6B5B-8B48-8C83-0617A08EA4BC}"/>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Organisation Team Document" ma:contentTypeID="0x010100B16161C1156749828247A73D71908800003688C1375AB3496E9D965A30C48E06910058A4933BA63148458F4661526C1A7934" ma:contentTypeVersion="7" ma:contentTypeDescription="Organisation Team Document Content Type" ma:contentTypeScope="" ma:versionID="34deb862c53a6d38e01e7c9b13610a20">
  <xsd:schema xmlns:xsd="http://www.w3.org/2001/XMLSchema" xmlns:xs="http://www.w3.org/2001/XMLSchema" xmlns:p="http://schemas.microsoft.com/office/2006/metadata/properties" xmlns:ns2="e400cd05-4520-479f-ad79-1ebd26494e7d" xmlns:ns3="80f536f8-a8ac-450b-bef8-cf8aa16ed4b0" targetNamespace="http://schemas.microsoft.com/office/2006/metadata/properties" ma:root="true" ma:fieldsID="f1ff31d01aef45174f20165a3266d4ce" ns2:_="" ns3:_="">
    <xsd:import namespace="e400cd05-4520-479f-ad79-1ebd26494e7d"/>
    <xsd:import namespace="80f536f8-a8ac-450b-bef8-cf8aa16ed4b0"/>
    <xsd:element name="properties">
      <xsd:complexType>
        <xsd:sequence>
          <xsd:element name="documentManagement">
            <xsd:complexType>
              <xsd:all>
                <xsd:element ref="ns2:kf5321c52a534cb6a765f3faf36eabeb" minOccurs="0"/>
                <xsd:element ref="ns2:TaxCatchAll" minOccurs="0"/>
                <xsd:element ref="ns2:TaxCatchAllLabel" minOccurs="0"/>
                <xsd:element ref="ns2:b89223313b284f2a879bf9c1e2dff829" minOccurs="0"/>
                <xsd:element ref="ns3:MediaServiceMetadata" minOccurs="0"/>
                <xsd:element ref="ns3:MediaServiceFastMetadata"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00cd05-4520-479f-ad79-1ebd26494e7d" elementFormDefault="qualified">
    <xsd:import namespace="http://schemas.microsoft.com/office/2006/documentManagement/types"/>
    <xsd:import namespace="http://schemas.microsoft.com/office/infopath/2007/PartnerControls"/>
    <xsd:element name="kf5321c52a534cb6a765f3faf36eabeb" ma:index="8" nillable="true" ma:taxonomy="true" ma:internalName="kf5321c52a534cb6a765f3faf36eabeb" ma:taxonomyFieldName="DWDivision" ma:displayName="Förvaltning/bolag" ma:default="1;#Vård- och omsorgsförvaltningen|aa3bba68-e3f9-47dc-afaa-fb13ac220017" ma:fieldId="{4f5321c5-2a53-4cb6-a765-f3faf36eabeb}" ma:sspId="754130b2-2ff3-49ba-9a00-32ff45e7998b" ma:termSetId="575a2405-2654-44ea-af94-f4d16c8f5d45"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57b08412-62da-4dea-9534-c9c40e5abb0e}" ma:internalName="TaxCatchAll" ma:showField="CatchAllData" ma:web="e400cd05-4520-479f-ad79-1ebd26494e7d">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57b08412-62da-4dea-9534-c9c40e5abb0e}" ma:internalName="TaxCatchAllLabel" ma:readOnly="true" ma:showField="CatchAllDataLabel" ma:web="e400cd05-4520-479f-ad79-1ebd26494e7d">
      <xsd:complexType>
        <xsd:complexContent>
          <xsd:extension base="dms:MultiChoiceLookup">
            <xsd:sequence>
              <xsd:element name="Value" type="dms:Lookup" maxOccurs="unbounded" minOccurs="0" nillable="true"/>
            </xsd:sequence>
          </xsd:extension>
        </xsd:complexContent>
      </xsd:complexType>
    </xsd:element>
    <xsd:element name="b89223313b284f2a879bf9c1e2dff829" ma:index="12" nillable="true" ma:taxonomy="true" ma:internalName="b89223313b284f2a879bf9c1e2dff829" ma:taxonomyFieldName="DWTaxonomyDocumentType" ma:displayName="Dokumenttyp (taggar)" ma:fieldId="{b8922331-3b28-4f2a-879b-f9c1e2dff829}" ma:sspId="754130b2-2ff3-49ba-9a00-32ff45e7998b" ma:termSetId="8d307d21-41b6-4f7d-a6c8-085fb531d5a1"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0f536f8-a8ac-450b-bef8-cf8aa16ed4b0"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kf5321c52a534cb6a765f3faf36eabeb xmlns="e400cd05-4520-479f-ad79-1ebd26494e7d">
      <Terms xmlns="http://schemas.microsoft.com/office/infopath/2007/PartnerControls">
        <TermInfo xmlns="http://schemas.microsoft.com/office/infopath/2007/PartnerControls">
          <TermName xmlns="http://schemas.microsoft.com/office/infopath/2007/PartnerControls">Vård- och omsorgsförvaltningen</TermName>
          <TermId xmlns="http://schemas.microsoft.com/office/infopath/2007/PartnerControls">aa3bba68-e3f9-47dc-afaa-fb13ac220017</TermId>
        </TermInfo>
      </Terms>
    </kf5321c52a534cb6a765f3faf36eabeb>
    <TaxCatchAll xmlns="e400cd05-4520-479f-ad79-1ebd26494e7d">
      <Value>1</Value>
    </TaxCatchAll>
    <b89223313b284f2a879bf9c1e2dff829 xmlns="e400cd05-4520-479f-ad79-1ebd26494e7d">
      <Terms xmlns="http://schemas.microsoft.com/office/infopath/2007/PartnerControls"/>
    </b89223313b284f2a879bf9c1e2dff829>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D9A6229-5948-4BCA-BD5F-22CE897CE2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400cd05-4520-479f-ad79-1ebd26494e7d"/>
    <ds:schemaRef ds:uri="80f536f8-a8ac-450b-bef8-cf8aa16ed4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0512BB2-E732-436A-B277-2DBDCAA4D4D2}">
  <ds:schemaRefs>
    <ds:schemaRef ds:uri="80f536f8-a8ac-450b-bef8-cf8aa16ed4b0"/>
    <ds:schemaRef ds:uri="http://schemas.microsoft.com/office/2006/metadata/properties"/>
    <ds:schemaRef ds:uri="e400cd05-4520-479f-ad79-1ebd26494e7d"/>
    <ds:schemaRef ds:uri="http://schemas.microsoft.com/office/2006/documentManagement/types"/>
    <ds:schemaRef ds:uri="http://schemas.microsoft.com/office/infopath/2007/PartnerControls"/>
    <ds:schemaRef ds:uri="http://purl.org/dc/elements/1.1/"/>
    <ds:schemaRef ds:uri="http://www.w3.org/XML/1998/namespace"/>
    <ds:schemaRef ds:uri="http://purl.org/dc/dcmitype/"/>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A4A6E28F-A2AD-40A0-9993-3F32C4CD803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HBG_PPT_Mall</Template>
  <TotalTime>1228</TotalTime>
  <Words>1373</Words>
  <Application>Microsoft Office PowerPoint</Application>
  <PresentationFormat>Bredbild</PresentationFormat>
  <Paragraphs>78</Paragraphs>
  <Slides>10</Slides>
  <Notes>10</Notes>
  <HiddenSlides>0</HiddenSlides>
  <MMClips>0</MMClips>
  <ScaleCrop>false</ScaleCrop>
  <HeadingPairs>
    <vt:vector size="6" baseType="variant">
      <vt:variant>
        <vt:lpstr>Använt teckensnitt</vt:lpstr>
      </vt:variant>
      <vt:variant>
        <vt:i4>4</vt:i4>
      </vt:variant>
      <vt:variant>
        <vt:lpstr>Tema</vt:lpstr>
      </vt:variant>
      <vt:variant>
        <vt:i4>4</vt:i4>
      </vt:variant>
      <vt:variant>
        <vt:lpstr>Bildrubriker</vt:lpstr>
      </vt:variant>
      <vt:variant>
        <vt:i4>10</vt:i4>
      </vt:variant>
    </vt:vector>
  </HeadingPairs>
  <TitlesOfParts>
    <vt:vector size="18" baseType="lpstr">
      <vt:lpstr>Arial</vt:lpstr>
      <vt:lpstr>Calibri</vt:lpstr>
      <vt:lpstr>Roboto Light</vt:lpstr>
      <vt:lpstr>Helsingborg Sans</vt:lpstr>
      <vt:lpstr>HBG-Helsingborgstegel</vt:lpstr>
      <vt:lpstr>HBG-Pålsjö</vt:lpstr>
      <vt:lpstr>HBG-Vintersund</vt:lpstr>
      <vt:lpstr>HBG-Raps</vt:lpstr>
      <vt:lpstr>Kompetensförsörjningsplan</vt:lpstr>
      <vt:lpstr>Process</vt:lpstr>
      <vt:lpstr>Teman</vt:lpstr>
      <vt:lpstr>Vi uppmuntrar, samordnar och möjliggör utbildning och utveckling</vt:lpstr>
      <vt:lpstr>Utbildning och utveckling</vt:lpstr>
      <vt:lpstr>Diskussionsunderlag</vt:lpstr>
      <vt:lpstr>Diskussionsunderlag</vt:lpstr>
      <vt:lpstr>Diskussionsunderlag</vt:lpstr>
      <vt:lpstr>Avslutande reflektion</vt:lpstr>
      <vt:lpstr>Motivera till utbildning</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Lyckander Lovisa - VOF</dc:creator>
  <cp:lastModifiedBy>Lyckander Lovisa - VOF</cp:lastModifiedBy>
  <cp:revision>307</cp:revision>
  <dcterms:created xsi:type="dcterms:W3CDTF">2023-01-30T14:54:19Z</dcterms:created>
  <dcterms:modified xsi:type="dcterms:W3CDTF">2023-09-06T14:12:24Z</dcterms:modified>
  <cp:contentStatus>Slutgiltig</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0x010100B16161C1156749828247A73D71908800003688C1375AB3496E9D965A30C48E06910058A4933BA63148458F4661526C1A7934</vt:lpwstr>
  </property>
  <property fmtid="{D5CDD505-2E9C-101B-9397-08002B2CF9AE}" pid="3" name="DWDivision">
    <vt:lpwstr>1;#Vård- och omsorgsförvaltningen|aa3bba68-e3f9-47dc-afaa-fb13ac220017</vt:lpwstr>
  </property>
  <property fmtid="{D5CDD505-2E9C-101B-9397-08002B2CF9AE}" pid="4" name="DWTaxonomyDocumentType">
    <vt:lpwstr/>
  </property>
  <property fmtid="{D5CDD505-2E9C-101B-9397-08002B2CF9AE}" pid="5" name="_MarkAsFinal">
    <vt:bool>true</vt:bool>
  </property>
</Properties>
</file>