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692" r:id="rId5"/>
    <p:sldMasterId id="2147483736" r:id="rId6"/>
  </p:sldMasterIdLst>
  <p:notesMasterIdLst>
    <p:notesMasterId r:id="rId20"/>
  </p:notesMasterIdLst>
  <p:sldIdLst>
    <p:sldId id="256" r:id="rId7"/>
    <p:sldId id="257" r:id="rId8"/>
    <p:sldId id="258" r:id="rId9"/>
    <p:sldId id="259" r:id="rId10"/>
    <p:sldId id="260" r:id="rId11"/>
    <p:sldId id="261" r:id="rId12"/>
    <p:sldId id="262" r:id="rId13"/>
    <p:sldId id="263" r:id="rId14"/>
    <p:sldId id="264" r:id="rId15"/>
    <p:sldId id="265" r:id="rId16"/>
    <p:sldId id="268" r:id="rId17"/>
    <p:sldId id="266" r:id="rId18"/>
    <p:sldId id="267" r:id="rId1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5BCD"/>
    <a:srgbClr val="002060"/>
    <a:srgbClr val="954ECA"/>
    <a:srgbClr val="E2E1D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6821" autoAdjust="0"/>
  </p:normalViewPr>
  <p:slideViewPr>
    <p:cSldViewPr snapToGrid="0">
      <p:cViewPr varScale="1">
        <p:scale>
          <a:sx n="119" d="100"/>
          <a:sy n="119" d="100"/>
        </p:scale>
        <p:origin x="96" y="27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99" d="100"/>
          <a:sy n="99" d="100"/>
        </p:scale>
        <p:origin x="357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F36B27-E5D6-452F-B296-0D5A93A68D3B}" type="datetimeFigureOut">
              <a:rPr lang="sv-SE" smtClean="0"/>
              <a:t>2024-01-29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11D83-B330-4D42-B46B-1F986DA8F8C4}" type="slidenum">
              <a:rPr lang="sv-SE" smtClean="0"/>
              <a:t>‹#›</a:t>
            </a:fld>
            <a:endParaRPr lang="sv-SE"/>
          </a:p>
        </p:txBody>
      </p:sp>
    </p:spTree>
    <p:extLst>
      <p:ext uri="{BB962C8B-B14F-4D97-AF65-F5344CB8AC3E}">
        <p14:creationId xmlns:p14="http://schemas.microsoft.com/office/powerpoint/2010/main" val="1095078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BCF11D83-B330-4D42-B46B-1F986DA8F8C4}" type="slidenum">
              <a:rPr lang="sv-SE" smtClean="0"/>
              <a:t>1</a:t>
            </a:fld>
            <a:endParaRPr lang="sv-SE"/>
          </a:p>
        </p:txBody>
      </p:sp>
    </p:spTree>
    <p:extLst>
      <p:ext uri="{BB962C8B-B14F-4D97-AF65-F5344CB8AC3E}">
        <p14:creationId xmlns:p14="http://schemas.microsoft.com/office/powerpoint/2010/main" val="3629843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BCF11D83-B330-4D42-B46B-1F986DA8F8C4}" type="slidenum">
              <a:rPr lang="sv-SE" smtClean="0"/>
              <a:t>2</a:t>
            </a:fld>
            <a:endParaRPr lang="sv-SE"/>
          </a:p>
        </p:txBody>
      </p:sp>
    </p:spTree>
    <p:extLst>
      <p:ext uri="{BB962C8B-B14F-4D97-AF65-F5344CB8AC3E}">
        <p14:creationId xmlns:p14="http://schemas.microsoft.com/office/powerpoint/2010/main" val="20057936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solidFill>
            <a:srgbClr val="C3D7E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solidFill>
                <a:srgbClr val="1A355C"/>
              </a:solidFill>
            </a:endParaRPr>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solidFill>
                  <a:srgbClr val="1A355C"/>
                </a:solidFill>
              </a:defRPr>
            </a:lvl1pPr>
          </a:lstStyle>
          <a:p>
            <a:r>
              <a:rPr lang="sv-SE"/>
              <a:t>Klicka här för att ändra mall för rubrikformat</a:t>
            </a:r>
            <a:endParaRPr lang="sv-SE" dirty="0"/>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rgbClr val="1A355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4" name="Platshållare för datum 3"/>
          <p:cNvSpPr>
            <a:spLocks noGrp="1"/>
          </p:cNvSpPr>
          <p:nvPr>
            <p:ph type="dt" sz="half" idx="10"/>
          </p:nvPr>
        </p:nvSpPr>
        <p:spPr/>
        <p:txBody>
          <a:bodyPr/>
          <a:lstStyle>
            <a:lvl1pPr>
              <a:defRPr>
                <a:solidFill>
                  <a:srgbClr val="1A355C"/>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11"/>
          </p:nvPr>
        </p:nvSpPr>
        <p:spPr/>
        <p:txBody>
          <a:bodyPr/>
          <a:lstStyle>
            <a:lvl1pPr>
              <a:defRPr>
                <a:solidFill>
                  <a:srgbClr val="1A355C"/>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rgbClr val="1A355C"/>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107584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3713594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927604322"/>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6"/>
          <p:cNvSpPr/>
          <p:nvPr userDrawn="1"/>
        </p:nvSpPr>
        <p:spPr>
          <a:xfrm>
            <a:off x="0" y="3427200"/>
            <a:ext cx="12192000" cy="34308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38200" y="1122362"/>
            <a:ext cx="9829800" cy="2233313"/>
          </a:xfrm>
        </p:spPr>
        <p:txBody>
          <a:bodyPr anchor="b">
            <a:normAutofit/>
          </a:bodyPr>
          <a:lstStyle>
            <a:lvl1pPr algn="l">
              <a:defRPr sz="5400" b="1"/>
            </a:lvl1pPr>
          </a:lstStyle>
          <a:p>
            <a:r>
              <a:rPr lang="sv-SE" dirty="0"/>
              <a:t>Klicka här för att ändra format</a:t>
            </a:r>
          </a:p>
        </p:txBody>
      </p:sp>
      <p:sp>
        <p:nvSpPr>
          <p:cNvPr id="3" name="Underrubrik 2"/>
          <p:cNvSpPr>
            <a:spLocks noGrp="1"/>
          </p:cNvSpPr>
          <p:nvPr>
            <p:ph type="subTitle" idx="1"/>
          </p:nvPr>
        </p:nvSpPr>
        <p:spPr>
          <a:xfrm>
            <a:off x="838200" y="3717985"/>
            <a:ext cx="9829800" cy="244467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14FFC407-8B31-4174-B39C-882D8633BC75}" type="slidenum">
              <a:rPr lang="sv-SE" smtClean="0"/>
              <a:pPr/>
              <a:t>‹#›</a:t>
            </a:fld>
            <a:endParaRPr lang="sv-SE"/>
          </a:p>
        </p:txBody>
      </p:sp>
      <p:pic>
        <p:nvPicPr>
          <p:cNvPr id="8" name="Bildobjekt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1489466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1A3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r>
              <a:rPr lang="sv-SE" dirty="0"/>
              <a:t>Punktnivå 1</a:t>
            </a:r>
          </a:p>
          <a:p>
            <a:pPr lvl="1"/>
            <a:r>
              <a:rPr lang="sv-SE" dirty="0"/>
              <a:t>Punktnivå 2</a:t>
            </a:r>
          </a:p>
          <a:p>
            <a:pPr lvl="2"/>
            <a:r>
              <a:rPr lang="sv-SE" dirty="0"/>
              <a:t>Punktnivå 3</a:t>
            </a:r>
          </a:p>
        </p:txBody>
      </p:sp>
    </p:spTree>
    <p:extLst>
      <p:ext uri="{BB962C8B-B14F-4D97-AF65-F5344CB8AC3E}">
        <p14:creationId xmlns:p14="http://schemas.microsoft.com/office/powerpoint/2010/main" val="906399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1A3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519209791"/>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sv-SE"/>
              <a:t>Klicka här för att ändra mall för rubrikformat</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lvl1pPr algn="l">
              <a:defRPr/>
            </a:lvl1pPr>
          </a:lstStyle>
          <a:p>
            <a:fld id="{45D898B2-B8C0-4BCA-9A58-E698EE7A3BA5}" type="datetimeFigureOut">
              <a:rPr lang="sv-SE" smtClean="0"/>
              <a:pPr/>
              <a:t>2024-01-29</a:t>
            </a:fld>
            <a:endParaRPr lang="sv-SE"/>
          </a:p>
        </p:txBody>
      </p:sp>
      <p:sp>
        <p:nvSpPr>
          <p:cNvPr id="5" name="Footer Placeholder 4"/>
          <p:cNvSpPr>
            <a:spLocks noGrp="1"/>
          </p:cNvSpPr>
          <p:nvPr>
            <p:ph type="ftr" sz="quarter" idx="11"/>
          </p:nvPr>
        </p:nvSpPr>
        <p:spPr/>
        <p:txBody>
          <a:bodyPr/>
          <a:lstStyle/>
          <a:p>
            <a:endParaRPr lang="sv-SE" dirty="0"/>
          </a:p>
        </p:txBody>
      </p:sp>
      <p:sp>
        <p:nvSpPr>
          <p:cNvPr id="6" name="Slide Number Placeholder 5"/>
          <p:cNvSpPr>
            <a:spLocks noGrp="1"/>
          </p:cNvSpPr>
          <p:nvPr>
            <p:ph type="sldNum" sz="quarter" idx="12"/>
          </p:nvPr>
        </p:nvSpPr>
        <p:spPr/>
        <p:txBody>
          <a:bodyPr/>
          <a:lstStyle/>
          <a:p>
            <a:fld id="{14FFC407-8B31-4174-B39C-882D8633BC75}" type="slidenum">
              <a:rPr lang="sv-SE" smtClean="0"/>
              <a:pPr/>
              <a:t>‹#›</a:t>
            </a:fld>
            <a:endParaRPr lang="sv-SE"/>
          </a:p>
        </p:txBody>
      </p:sp>
      <p:sp>
        <p:nvSpPr>
          <p:cNvPr id="13" name="Rectangle 12"/>
          <p:cNvSpPr/>
          <p:nvPr/>
        </p:nvSpPr>
        <p:spPr>
          <a:xfrm>
            <a:off x="0" y="0"/>
            <a:ext cx="12192000" cy="4572001"/>
          </a:xfrm>
          <a:prstGeom prst="rect">
            <a:avLst/>
          </a:prstGeom>
          <a:blipFill dpi="0" rotWithShape="1">
            <a:blip r:embed="rId2">
              <a:duotone>
                <a:schemeClr val="accent2">
                  <a:shade val="45000"/>
                  <a:satMod val="135000"/>
                </a:schemeClr>
                <a:prstClr val="white"/>
              </a:duotone>
            </a:blip>
            <a:srcRect/>
            <a:tile tx="-393700" ty="-82550" sx="35000" sy="35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Rektangel 8">
            <a:extLst>
              <a:ext uri="{FF2B5EF4-FFF2-40B4-BE49-F238E27FC236}">
                <a16:creationId xmlns:a16="http://schemas.microsoft.com/office/drawing/2014/main" id="{D1A27A62-1889-469B-A6B5-A230EA6D9757}"/>
              </a:ext>
            </a:extLst>
          </p:cNvPr>
          <p:cNvSpPr/>
          <p:nvPr userDrawn="1"/>
        </p:nvSpPr>
        <p:spPr>
          <a:xfrm>
            <a:off x="0" y="3427200"/>
            <a:ext cx="12192000" cy="3430800"/>
          </a:xfrm>
          <a:prstGeom prst="rect">
            <a:avLst/>
          </a:prstGeom>
          <a:solidFill>
            <a:srgbClr val="C3D7E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solidFill>
                <a:srgbClr val="1A355C"/>
              </a:solidFill>
            </a:endParaRPr>
          </a:p>
        </p:txBody>
      </p:sp>
      <p:pic>
        <p:nvPicPr>
          <p:cNvPr id="10" name="Bildobjekt 9">
            <a:extLst>
              <a:ext uri="{FF2B5EF4-FFF2-40B4-BE49-F238E27FC236}">
                <a16:creationId xmlns:a16="http://schemas.microsoft.com/office/drawing/2014/main" id="{CD0D44AA-0561-4904-B10F-C152AF3EF3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74600" y="2971800"/>
            <a:ext cx="910800" cy="910800"/>
          </a:xfrm>
          <a:prstGeom prst="rect">
            <a:avLst/>
          </a:prstGeom>
        </p:spPr>
      </p:pic>
    </p:spTree>
    <p:extLst>
      <p:ext uri="{BB962C8B-B14F-4D97-AF65-F5344CB8AC3E}">
        <p14:creationId xmlns:p14="http://schemas.microsoft.com/office/powerpoint/2010/main" val="126153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5D898B2-B8C0-4BCA-9A58-E698EE7A3BA5}" type="datetimeFigureOut">
              <a:rPr lang="sv-SE" smtClean="0"/>
              <a:pPr/>
              <a:t>2024-01-29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4FFC407-8B31-4174-B39C-882D8633BC75}" type="slidenum">
              <a:rPr lang="sv-SE" smtClean="0"/>
              <a:pPr/>
              <a:t>‹#›</a:t>
            </a:fld>
            <a:endParaRPr lang="sv-SE"/>
          </a:p>
        </p:txBody>
      </p:sp>
    </p:spTree>
    <p:extLst>
      <p:ext uri="{BB962C8B-B14F-4D97-AF65-F5344CB8AC3E}">
        <p14:creationId xmlns:p14="http://schemas.microsoft.com/office/powerpoint/2010/main" val="3527745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sv-SE"/>
              <a:t>Klicka här för att ändra mall för rubrikformat</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45D898B2-B8C0-4BCA-9A58-E698EE7A3BA5}" type="datetimeFigureOut">
              <a:rPr lang="sv-SE" smtClean="0"/>
              <a:pPr/>
              <a:t>2024-01-29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4FFC407-8B31-4174-B39C-882D8633BC75}" type="slidenum">
              <a:rPr lang="sv-SE" smtClean="0"/>
              <a:pPr/>
              <a:t>‹#›</a:t>
            </a:fld>
            <a:endParaRPr lang="sv-SE"/>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0"/>
            <a:ext cx="12192000" cy="4572000"/>
          </a:xfrm>
          <a:prstGeom prst="rect">
            <a:avLst/>
          </a:prstGeom>
          <a:blipFill dpi="0" rotWithShape="1">
            <a:blip r:embed="rId2">
              <a:duotone>
                <a:schemeClr val="accent1">
                  <a:shade val="45000"/>
                  <a:satMod val="135000"/>
                </a:schemeClr>
                <a:prstClr val="white"/>
              </a:duotone>
            </a:blip>
            <a:srcRect/>
            <a:tile tx="-393700" ty="-82550" sx="35000" sy="3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28326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45D898B2-B8C0-4BCA-9A58-E698EE7A3BA5}" type="datetimeFigureOut">
              <a:rPr lang="sv-SE" smtClean="0"/>
              <a:pPr/>
              <a:t>2024-01-29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4FFC407-8B31-4174-B39C-882D8633BC75}" type="slidenum">
              <a:rPr lang="sv-SE" smtClean="0"/>
              <a:pPr/>
              <a:t>‹#›</a:t>
            </a:fld>
            <a:endParaRPr lang="sv-SE"/>
          </a:p>
        </p:txBody>
      </p:sp>
    </p:spTree>
    <p:extLst>
      <p:ext uri="{BB962C8B-B14F-4D97-AF65-F5344CB8AC3E}">
        <p14:creationId xmlns:p14="http://schemas.microsoft.com/office/powerpoint/2010/main" val="3638648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1024128" y="2967788"/>
            <a:ext cx="4754880" cy="3341572"/>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sv-SE"/>
              <a:t>Redigera format för bakgrundstext</a:t>
            </a:r>
          </a:p>
        </p:txBody>
      </p:sp>
      <p:sp>
        <p:nvSpPr>
          <p:cNvPr id="6" name="Content Placeholder 5"/>
          <p:cNvSpPr>
            <a:spLocks noGrp="1"/>
          </p:cNvSpPr>
          <p:nvPr>
            <p:ph sz="quarter" idx="4"/>
          </p:nvPr>
        </p:nvSpPr>
        <p:spPr>
          <a:xfrm>
            <a:off x="5990888" y="2967788"/>
            <a:ext cx="4754880" cy="3341572"/>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45D898B2-B8C0-4BCA-9A58-E698EE7A3BA5}" type="datetimeFigureOut">
              <a:rPr lang="sv-SE" smtClean="0"/>
              <a:pPr/>
              <a:t>2024-01-29</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14FFC407-8B31-4174-B39C-882D8633BC75}" type="slidenum">
              <a:rPr lang="sv-SE" smtClean="0"/>
              <a:pPr/>
              <a:t>‹#›</a:t>
            </a:fld>
            <a:endParaRPr lang="sv-SE"/>
          </a:p>
        </p:txBody>
      </p:sp>
    </p:spTree>
    <p:extLst>
      <p:ext uri="{BB962C8B-B14F-4D97-AF65-F5344CB8AC3E}">
        <p14:creationId xmlns:p14="http://schemas.microsoft.com/office/powerpoint/2010/main" val="844134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45D898B2-B8C0-4BCA-9A58-E698EE7A3BA5}" type="datetimeFigureOut">
              <a:rPr lang="sv-SE" smtClean="0"/>
              <a:pPr/>
              <a:t>2024-01-29</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14FFC407-8B31-4174-B39C-882D8633BC75}" type="slidenum">
              <a:rPr lang="sv-SE" smtClean="0"/>
              <a:pPr/>
              <a:t>‹#›</a:t>
            </a:fld>
            <a:endParaRPr lang="sv-SE"/>
          </a:p>
        </p:txBody>
      </p:sp>
    </p:spTree>
    <p:extLst>
      <p:ext uri="{BB962C8B-B14F-4D97-AF65-F5344CB8AC3E}">
        <p14:creationId xmlns:p14="http://schemas.microsoft.com/office/powerpoint/2010/main" val="1919811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D898B2-B8C0-4BCA-9A58-E698EE7A3BA5}" type="datetimeFigureOut">
              <a:rPr lang="sv-SE" smtClean="0"/>
              <a:pPr/>
              <a:t>2024-01-29</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14FFC407-8B31-4174-B39C-882D8633BC75}" type="slidenum">
              <a:rPr lang="sv-SE" smtClean="0"/>
              <a:pPr/>
              <a:t>‹#›</a:t>
            </a:fld>
            <a:endParaRPr lang="sv-SE"/>
          </a:p>
        </p:txBody>
      </p:sp>
    </p:spTree>
    <p:extLst>
      <p:ext uri="{BB962C8B-B14F-4D97-AF65-F5344CB8AC3E}">
        <p14:creationId xmlns:p14="http://schemas.microsoft.com/office/powerpoint/2010/main" val="3652011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sv-SE"/>
              <a:t>Klicka här för att ändra mall för rubrikformat</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45D898B2-B8C0-4BCA-9A58-E698EE7A3BA5}" type="datetimeFigureOut">
              <a:rPr lang="sv-SE" smtClean="0"/>
              <a:pPr/>
              <a:t>2024-01-29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4FFC407-8B31-4174-B39C-882D8633BC75}" type="slidenum">
              <a:rPr lang="sv-SE" smtClean="0"/>
              <a:pPr/>
              <a:t>‹#›</a:t>
            </a:fld>
            <a:endParaRPr lang="sv-SE"/>
          </a:p>
        </p:txBody>
      </p:sp>
    </p:spTree>
    <p:extLst>
      <p:ext uri="{BB962C8B-B14F-4D97-AF65-F5344CB8AC3E}">
        <p14:creationId xmlns:p14="http://schemas.microsoft.com/office/powerpoint/2010/main" val="2603355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45D898B2-B8C0-4BCA-9A58-E698EE7A3BA5}" type="datetimeFigureOut">
              <a:rPr lang="sv-SE" smtClean="0"/>
              <a:pPr/>
              <a:t>2024-01-29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4FFC407-8B31-4174-B39C-882D8633BC75}" type="slidenum">
              <a:rPr lang="sv-SE" smtClean="0"/>
              <a:pPr/>
              <a:t>‹#›</a:t>
            </a:fld>
            <a:endParaRPr lang="sv-SE"/>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9067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5D898B2-B8C0-4BCA-9A58-E698EE7A3BA5}" type="datetimeFigureOut">
              <a:rPr lang="sv-SE" smtClean="0"/>
              <a:pPr/>
              <a:t>2024-01-29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4FFC407-8B31-4174-B39C-882D8633BC75}" type="slidenum">
              <a:rPr lang="sv-SE" smtClean="0"/>
              <a:pPr/>
              <a:t>‹#›</a:t>
            </a:fld>
            <a:endParaRPr lang="sv-SE"/>
          </a:p>
        </p:txBody>
      </p:sp>
    </p:spTree>
    <p:extLst>
      <p:ext uri="{BB962C8B-B14F-4D97-AF65-F5344CB8AC3E}">
        <p14:creationId xmlns:p14="http://schemas.microsoft.com/office/powerpoint/2010/main" val="774367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5D898B2-B8C0-4BCA-9A58-E698EE7A3BA5}" type="datetimeFigureOut">
              <a:rPr lang="sv-SE" smtClean="0"/>
              <a:pPr/>
              <a:t>2024-01-29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4FFC407-8B31-4174-B39C-882D8633BC75}" type="slidenum">
              <a:rPr lang="sv-SE" smtClean="0"/>
              <a:pPr/>
              <a:t>‹#›</a:t>
            </a:fld>
            <a:endParaRPr lang="sv-SE"/>
          </a:p>
        </p:txBody>
      </p:sp>
      <p:cxnSp>
        <p:nvCxnSpPr>
          <p:cNvPr id="8" name="Straight Connector 7"/>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4046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2559267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3201561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734817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858756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25991443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12019867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7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2268517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1611995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9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36708526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0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4373013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1_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5" name="Platshållare för datum 4"/>
          <p:cNvSpPr>
            <a:spLocks noGrp="1"/>
          </p:cNvSpPr>
          <p:nvPr>
            <p:ph type="dt" sz="half" idx="10"/>
          </p:nvPr>
        </p:nvSpPr>
        <p:spPr/>
        <p:txBody>
          <a:bodyPr/>
          <a:lstStyle/>
          <a:p>
            <a:fld id="{45D898B2-B8C0-4BCA-9A58-E698EE7A3BA5}" type="datetimeFigureOut">
              <a:rPr lang="sv-SE" smtClean="0"/>
              <a:t>2024-01-29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4FFC407-8B31-4174-B39C-882D8633BC75}" type="slidenum">
              <a:rPr lang="sv-SE" smtClean="0"/>
              <a:t>‹#›</a:t>
            </a:fld>
            <a:endParaRPr lang="sv-SE"/>
          </a:p>
        </p:txBody>
      </p:sp>
      <p:sp>
        <p:nvSpPr>
          <p:cNvPr id="10" name="Rektangel 9"/>
          <p:cNvSpPr/>
          <p:nvPr userDrawn="1"/>
        </p:nvSpPr>
        <p:spPr>
          <a:xfrm>
            <a:off x="0" y="5945400"/>
            <a:ext cx="12192000" cy="911999"/>
          </a:xfrm>
          <a:prstGeom prst="rect">
            <a:avLst/>
          </a:prstGeom>
          <a:solidFill>
            <a:srgbClr val="C3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31188" y="5490600"/>
            <a:ext cx="910800" cy="910800"/>
          </a:xfrm>
          <a:prstGeom prst="rect">
            <a:avLst/>
          </a:prstGeom>
        </p:spPr>
      </p:pic>
      <p:sp>
        <p:nvSpPr>
          <p:cNvPr id="12" name="Platshållare för innehåll 2"/>
          <p:cNvSpPr>
            <a:spLocks noGrp="1"/>
          </p:cNvSpPr>
          <p:nvPr>
            <p:ph idx="1"/>
          </p:nvPr>
        </p:nvSpPr>
        <p:spPr>
          <a:xfrm>
            <a:off x="838200" y="1825625"/>
            <a:ext cx="9789543" cy="3816050"/>
          </a:xfrm>
        </p:spPr>
        <p:txBody>
          <a:bodyPr/>
          <a:lstStyle/>
          <a:p>
            <a:pPr lvl="0"/>
            <a:r>
              <a:rPr lang="sv-SE"/>
              <a:t>Redigera format för bakgrundstext</a:t>
            </a:r>
          </a:p>
          <a:p>
            <a:pPr lvl="1"/>
            <a:r>
              <a:rPr lang="sv-SE"/>
              <a:t>Nivå två</a:t>
            </a:r>
          </a:p>
          <a:p>
            <a:pPr lvl="2"/>
            <a:r>
              <a:rPr lang="sv-SE"/>
              <a:t>Nivå tre</a:t>
            </a:r>
          </a:p>
        </p:txBody>
      </p:sp>
      <p:pic>
        <p:nvPicPr>
          <p:cNvPr id="9" name="Bildobjekt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5579" y="5490600"/>
            <a:ext cx="910800" cy="910800"/>
          </a:xfrm>
          <a:prstGeom prst="rect">
            <a:avLst/>
          </a:prstGeom>
        </p:spPr>
      </p:pic>
    </p:spTree>
    <p:extLst>
      <p:ext uri="{BB962C8B-B14F-4D97-AF65-F5344CB8AC3E}">
        <p14:creationId xmlns:p14="http://schemas.microsoft.com/office/powerpoint/2010/main" val="13029608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theme" Target="../theme/theme3.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1A355C"/>
                </a:solidFill>
              </a:defRPr>
            </a:lvl1pPr>
          </a:lstStyle>
          <a:p>
            <a:fld id="{45D898B2-B8C0-4BCA-9A58-E698EE7A3BA5}" type="datetimeFigureOut">
              <a:rPr lang="sv-SE" smtClean="0"/>
              <a:pPr/>
              <a:t>2024-01-29</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1A355C"/>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1A355C"/>
                </a:solidFill>
              </a:defRPr>
            </a:lvl1pPr>
          </a:lstStyle>
          <a:p>
            <a:fld id="{14FFC407-8B31-4174-B39C-882D8633BC75}" type="slidenum">
              <a:rPr lang="sv-SE" smtClean="0"/>
              <a:pPr/>
              <a:t>‹#›</a:t>
            </a:fld>
            <a:endParaRPr lang="sv-SE"/>
          </a:p>
        </p:txBody>
      </p:sp>
    </p:spTree>
    <p:extLst>
      <p:ext uri="{BB962C8B-B14F-4D97-AF65-F5344CB8AC3E}">
        <p14:creationId xmlns:p14="http://schemas.microsoft.com/office/powerpoint/2010/main" val="253021116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chemeClr val="tx1"/>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chemeClr val="tx1"/>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chemeClr val="tx1"/>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tabLst/>
        <a:defRPr sz="2800" kern="1200">
          <a:solidFill>
            <a:schemeClr val="tx1"/>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C3D7E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898B2-B8C0-4BCA-9A58-E698EE7A3BA5}" type="datetimeFigureOut">
              <a:rPr lang="sv-SE" smtClean="0"/>
              <a:t>2024-01-29</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FC407-8B31-4174-B39C-882D8633BC75}" type="slidenum">
              <a:rPr lang="sv-SE" smtClean="0"/>
              <a:t>‹#›</a:t>
            </a:fld>
            <a:endParaRPr lang="sv-SE"/>
          </a:p>
        </p:txBody>
      </p:sp>
    </p:spTree>
    <p:extLst>
      <p:ext uri="{BB962C8B-B14F-4D97-AF65-F5344CB8AC3E}">
        <p14:creationId xmlns:p14="http://schemas.microsoft.com/office/powerpoint/2010/main" val="92993907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444500" indent="-444500" algn="l" defTabSz="914400" rtl="0" eaLnBrk="1" latinLnBrk="0" hangingPunct="1">
        <a:lnSpc>
          <a:spcPct val="120000"/>
        </a:lnSpc>
        <a:spcBef>
          <a:spcPts val="1000"/>
        </a:spcBef>
        <a:buFont typeface="Arial" panose="020B0604020202020204" pitchFamily="34" charset="0"/>
        <a:buChar char="•"/>
        <a:defRPr sz="4000" kern="1200">
          <a:solidFill>
            <a:schemeClr val="tx1"/>
          </a:solidFill>
          <a:latin typeface="+mn-lt"/>
          <a:ea typeface="+mn-ea"/>
          <a:cs typeface="+mn-cs"/>
        </a:defRPr>
      </a:lvl1pPr>
      <a:lvl2pPr marL="896938" indent="-439738" algn="l" defTabSz="914400" rtl="0" eaLnBrk="1" latinLnBrk="0" hangingPunct="1">
        <a:lnSpc>
          <a:spcPct val="120000"/>
        </a:lnSpc>
        <a:spcBef>
          <a:spcPts val="500"/>
        </a:spcBef>
        <a:buFont typeface="Arial" panose="020B0604020202020204" pitchFamily="34" charset="0"/>
        <a:buChar char="•"/>
        <a:defRPr sz="3600" kern="1200">
          <a:solidFill>
            <a:schemeClr val="tx1"/>
          </a:solidFill>
          <a:latin typeface="+mn-lt"/>
          <a:ea typeface="+mn-ea"/>
          <a:cs typeface="+mn-cs"/>
        </a:defRPr>
      </a:lvl2pPr>
      <a:lvl3pPr marL="1341438" indent="-427038" algn="l" defTabSz="914400" rtl="0" eaLnBrk="1" latinLnBrk="0" hangingPunct="1">
        <a:lnSpc>
          <a:spcPct val="120000"/>
        </a:lnSpc>
        <a:spcBef>
          <a:spcPts val="500"/>
        </a:spcBef>
        <a:buFont typeface="Arial" panose="020B0604020202020204" pitchFamily="34" charset="0"/>
        <a:buChar char="•"/>
        <a:defRPr sz="3200" kern="1200">
          <a:solidFill>
            <a:schemeClr val="tx1"/>
          </a:solidFill>
          <a:latin typeface="+mn-lt"/>
          <a:ea typeface="+mn-ea"/>
          <a:cs typeface="+mn-cs"/>
        </a:defRPr>
      </a:lvl3pPr>
      <a:lvl4pPr marL="1793875" indent="-422275" algn="l" defTabSz="914400"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4pPr>
      <a:lvl5pPr marL="2238375" indent="-409575" algn="l" defTabSz="914400"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5D898B2-B8C0-4BCA-9A58-E698EE7A3BA5}" type="datetimeFigureOut">
              <a:rPr lang="sv-SE" smtClean="0"/>
              <a:pPr/>
              <a:t>2024-01-29</a:t>
            </a:fld>
            <a:endParaRPr lang="sv-SE"/>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sv-SE"/>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4FFC407-8B31-4174-B39C-882D8633BC75}" type="slidenum">
              <a:rPr lang="sv-SE" smtClean="0"/>
              <a:pPr/>
              <a:t>‹#›</a:t>
            </a:fld>
            <a:endParaRPr lang="sv-SE"/>
          </a:p>
        </p:txBody>
      </p:sp>
      <p:cxnSp>
        <p:nvCxnSpPr>
          <p:cNvPr id="8" name="Straight Connector 7"/>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6372538"/>
      </p:ext>
    </p:extLst>
  </p:cSld>
  <p:clrMap bg1="dk1" tx1="lt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a:xfrm>
            <a:off x="4447079" y="3361836"/>
            <a:ext cx="3297841" cy="1755596"/>
          </a:xfrm>
        </p:spPr>
        <p:txBody>
          <a:bodyPr>
            <a:normAutofit fontScale="90000"/>
          </a:bodyPr>
          <a:lstStyle/>
          <a:p>
            <a:r>
              <a:rPr lang="sv-SE"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Diabetes. Ordlista.</a:t>
            </a:r>
          </a:p>
        </p:txBody>
      </p:sp>
    </p:spTree>
    <p:extLst>
      <p:ext uri="{BB962C8B-B14F-4D97-AF65-F5344CB8AC3E}">
        <p14:creationId xmlns:p14="http://schemas.microsoft.com/office/powerpoint/2010/main" val="692314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B38C30-4CAD-4EC9-B7F3-ABB925DC2045}"/>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A</a:t>
            </a:r>
          </a:p>
        </p:txBody>
      </p:sp>
      <p:sp>
        <p:nvSpPr>
          <p:cNvPr id="3" name="Platshållare för innehåll 2">
            <a:extLst>
              <a:ext uri="{FF2B5EF4-FFF2-40B4-BE49-F238E27FC236}">
                <a16:creationId xmlns:a16="http://schemas.microsoft.com/office/drawing/2014/main" id="{631BFE57-6736-404B-B22A-1679BEF762F2}"/>
              </a:ext>
            </a:extLst>
          </p:cNvPr>
          <p:cNvSpPr>
            <a:spLocks noGrp="1"/>
          </p:cNvSpPr>
          <p:nvPr>
            <p:ph idx="1"/>
          </p:nvPr>
        </p:nvSpPr>
        <p:spPr/>
        <p:txBody>
          <a:bodyPr>
            <a:normAutofit/>
          </a:bodyPr>
          <a:lstStyle/>
          <a:p>
            <a:r>
              <a:rPr lang="sv-SE" sz="2400" b="1" dirty="0">
                <a:latin typeface="Roboto Light" panose="02000000000000000000" pitchFamily="2" charset="0"/>
                <a:ea typeface="Roboto Light" panose="02000000000000000000" pitchFamily="2" charset="0"/>
                <a:cs typeface="Roboto Light" panose="02000000000000000000" pitchFamily="2" charset="0"/>
              </a:rPr>
              <a:t>Aceton </a:t>
            </a:r>
            <a:r>
              <a:rPr lang="sv-SE" sz="2400" dirty="0">
                <a:latin typeface="Roboto Light" panose="02000000000000000000" pitchFamily="2" charset="0"/>
                <a:ea typeface="Roboto Light" panose="02000000000000000000" pitchFamily="2" charset="0"/>
                <a:cs typeface="Roboto Light" panose="02000000000000000000" pitchFamily="2" charset="0"/>
              </a:rPr>
              <a:t>i kroppen - aceton är ett flyktigt ämne som kan utsöndras via utandningsluften eller svett. Acetondoften är ett tecken på att blodet har blivit för surt. Åtgärdas inte tillståndet kan situationen snabbt bli livshotande </a:t>
            </a:r>
            <a:r>
              <a:rPr lang="sv-SE" sz="2400" b="1" dirty="0">
                <a:latin typeface="Roboto Light" panose="02000000000000000000" pitchFamily="2" charset="0"/>
                <a:ea typeface="Roboto Light" panose="02000000000000000000" pitchFamily="2" charset="0"/>
                <a:cs typeface="Roboto Light" panose="02000000000000000000" pitchFamily="2" charset="0"/>
              </a:rPr>
              <a:t>(</a:t>
            </a:r>
            <a:r>
              <a:rPr lang="sv-SE" sz="2400" b="1" dirty="0" err="1">
                <a:latin typeface="Roboto Light" panose="02000000000000000000" pitchFamily="2" charset="0"/>
                <a:ea typeface="Roboto Light" panose="02000000000000000000" pitchFamily="2" charset="0"/>
                <a:cs typeface="Roboto Light" panose="02000000000000000000" pitchFamily="2" charset="0"/>
              </a:rPr>
              <a:t>ketoacidos</a:t>
            </a:r>
            <a:r>
              <a:rPr lang="sv-SE" sz="2400" b="1" dirty="0">
                <a:latin typeface="Roboto Light" panose="02000000000000000000" pitchFamily="2" charset="0"/>
                <a:ea typeface="Roboto Light" panose="02000000000000000000" pitchFamily="2" charset="0"/>
                <a:cs typeface="Roboto Light" panose="02000000000000000000" pitchFamily="2" charset="0"/>
              </a:rPr>
              <a:t>).</a:t>
            </a:r>
            <a:endParaRPr lang="sv-SE" sz="2400" dirty="0">
              <a:latin typeface="Roboto Light" panose="02000000000000000000" pitchFamily="2" charset="0"/>
              <a:ea typeface="Roboto Light" panose="02000000000000000000" pitchFamily="2" charset="0"/>
              <a:cs typeface="Roboto Light" panose="02000000000000000000" pitchFamily="2" charset="0"/>
            </a:endParaRPr>
          </a:p>
          <a:p>
            <a:r>
              <a:rPr lang="sv-SE" sz="2400" b="1" dirty="0" err="1">
                <a:latin typeface="Roboto Light" panose="02000000000000000000" pitchFamily="2" charset="0"/>
                <a:ea typeface="Roboto Light" panose="02000000000000000000" pitchFamily="2" charset="0"/>
                <a:cs typeface="Roboto Light" panose="02000000000000000000" pitchFamily="2" charset="0"/>
              </a:rPr>
              <a:t>Acidos</a:t>
            </a:r>
            <a:r>
              <a:rPr lang="sv-SE" sz="2400" b="1" dirty="0">
                <a:latin typeface="Roboto Light" panose="02000000000000000000" pitchFamily="2" charset="0"/>
                <a:ea typeface="Roboto Light" panose="02000000000000000000" pitchFamily="2" charset="0"/>
                <a:cs typeface="Roboto Light" panose="02000000000000000000" pitchFamily="2" charset="0"/>
              </a:rPr>
              <a:t> </a:t>
            </a:r>
            <a:r>
              <a:rPr lang="sv-SE" sz="2400" dirty="0">
                <a:latin typeface="Roboto Light" panose="02000000000000000000" pitchFamily="2" charset="0"/>
                <a:ea typeface="Roboto Light" panose="02000000000000000000" pitchFamily="2" charset="0"/>
                <a:cs typeface="Roboto Light" panose="02000000000000000000" pitchFamily="2" charset="0"/>
              </a:rPr>
              <a:t>i kroppen eller så kallad syraförgiftning. </a:t>
            </a:r>
            <a:r>
              <a:rPr lang="sv-SE" sz="2400" b="1" dirty="0" err="1">
                <a:latin typeface="Roboto Light" panose="02000000000000000000" pitchFamily="2" charset="0"/>
                <a:ea typeface="Roboto Light" panose="02000000000000000000" pitchFamily="2" charset="0"/>
                <a:cs typeface="Roboto Light" panose="02000000000000000000" pitchFamily="2" charset="0"/>
              </a:rPr>
              <a:t>Ketoacidos</a:t>
            </a:r>
            <a:r>
              <a:rPr lang="sv-SE" sz="2400" b="1" dirty="0">
                <a:latin typeface="Roboto Light" panose="02000000000000000000" pitchFamily="2" charset="0"/>
                <a:ea typeface="Roboto Light" panose="02000000000000000000" pitchFamily="2" charset="0"/>
                <a:cs typeface="Roboto Light" panose="02000000000000000000" pitchFamily="2" charset="0"/>
              </a:rPr>
              <a:t> och </a:t>
            </a:r>
            <a:r>
              <a:rPr lang="sv-SE" sz="2400" b="1" dirty="0" err="1">
                <a:latin typeface="Roboto Light" panose="02000000000000000000" pitchFamily="2" charset="0"/>
                <a:ea typeface="Roboto Light" panose="02000000000000000000" pitchFamily="2" charset="0"/>
                <a:cs typeface="Roboto Light" panose="02000000000000000000" pitchFamily="2" charset="0"/>
              </a:rPr>
              <a:t>lactatacidos</a:t>
            </a:r>
            <a:r>
              <a:rPr lang="sv-SE" sz="2400" b="1" dirty="0">
                <a:latin typeface="Roboto Light" panose="02000000000000000000" pitchFamily="2" charset="0"/>
                <a:ea typeface="Roboto Light" panose="02000000000000000000" pitchFamily="2" charset="0"/>
                <a:cs typeface="Roboto Light" panose="02000000000000000000" pitchFamily="2" charset="0"/>
              </a:rPr>
              <a:t> </a:t>
            </a:r>
            <a:r>
              <a:rPr lang="sv-SE" sz="2400" dirty="0">
                <a:latin typeface="Roboto Light" panose="02000000000000000000" pitchFamily="2" charset="0"/>
                <a:ea typeface="Roboto Light" panose="02000000000000000000" pitchFamily="2" charset="0"/>
                <a:cs typeface="Roboto Light" panose="02000000000000000000" pitchFamily="2" charset="0"/>
              </a:rPr>
              <a:t>är två tillstånd som kan drabba en person med diabetes. Blodet blir i bägge fallen för surt men av olika orsaker. Båda tillstånden är mycket allvarliga.</a:t>
            </a:r>
          </a:p>
          <a:p>
            <a:endParaRPr lang="sv-SE" dirty="0"/>
          </a:p>
        </p:txBody>
      </p:sp>
    </p:spTree>
    <p:extLst>
      <p:ext uri="{BB962C8B-B14F-4D97-AF65-F5344CB8AC3E}">
        <p14:creationId xmlns:p14="http://schemas.microsoft.com/office/powerpoint/2010/main" val="321071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0002DF0-A6E4-4571-8A9E-731B28DF8C9E}"/>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B</a:t>
            </a:r>
          </a:p>
        </p:txBody>
      </p:sp>
      <p:sp>
        <p:nvSpPr>
          <p:cNvPr id="3" name="Platshållare för innehåll 2">
            <a:extLst>
              <a:ext uri="{FF2B5EF4-FFF2-40B4-BE49-F238E27FC236}">
                <a16:creationId xmlns:a16="http://schemas.microsoft.com/office/drawing/2014/main" id="{D11751FF-835F-49AB-937B-548436B86638}"/>
              </a:ext>
            </a:extLst>
          </p:cNvPr>
          <p:cNvSpPr>
            <a:spLocks noGrp="1"/>
          </p:cNvSpPr>
          <p:nvPr>
            <p:ph idx="1"/>
          </p:nvPr>
        </p:nvSpPr>
        <p:spPr/>
        <p:txBody>
          <a:bodyPr>
            <a:normAutofit/>
          </a:bodyPr>
          <a:lstStyle/>
          <a:p>
            <a:r>
              <a:rPr lang="sv-SE" sz="2400" b="1" dirty="0">
                <a:latin typeface="Roboto Light" panose="02000000000000000000" pitchFamily="2" charset="0"/>
                <a:ea typeface="Roboto Light" panose="02000000000000000000" pitchFamily="2" charset="0"/>
                <a:cs typeface="Roboto Light" panose="02000000000000000000" pitchFamily="2" charset="0"/>
              </a:rPr>
              <a:t>Bukspottkörteln </a:t>
            </a:r>
            <a:r>
              <a:rPr lang="sv-SE" sz="2400" dirty="0">
                <a:latin typeface="Roboto Light" panose="02000000000000000000" pitchFamily="2" charset="0"/>
                <a:ea typeface="Roboto Light" panose="02000000000000000000" pitchFamily="2" charset="0"/>
                <a:cs typeface="Roboto Light" panose="02000000000000000000" pitchFamily="2" charset="0"/>
              </a:rPr>
              <a:t>- det organ i kroppen som producerar hormonet insulin. </a:t>
            </a:r>
          </a:p>
        </p:txBody>
      </p:sp>
    </p:spTree>
    <p:extLst>
      <p:ext uri="{BB962C8B-B14F-4D97-AF65-F5344CB8AC3E}">
        <p14:creationId xmlns:p14="http://schemas.microsoft.com/office/powerpoint/2010/main" val="1771221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7FC72E7-8045-4AFF-AA41-EDB6A66D627A}"/>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D</a:t>
            </a:r>
          </a:p>
        </p:txBody>
      </p:sp>
      <p:sp>
        <p:nvSpPr>
          <p:cNvPr id="3" name="Platshållare för innehåll 2">
            <a:extLst>
              <a:ext uri="{FF2B5EF4-FFF2-40B4-BE49-F238E27FC236}">
                <a16:creationId xmlns:a16="http://schemas.microsoft.com/office/drawing/2014/main" id="{C838C106-9706-43A5-9157-8091F154B8BF}"/>
              </a:ext>
            </a:extLst>
          </p:cNvPr>
          <p:cNvSpPr>
            <a:spLocks noGrp="1"/>
          </p:cNvSpPr>
          <p:nvPr>
            <p:ph idx="1"/>
          </p:nvPr>
        </p:nvSpPr>
        <p:spPr/>
        <p:txBody>
          <a:bodyPr>
            <a:normAutofit/>
          </a:bodyPr>
          <a:lstStyle/>
          <a:p>
            <a:r>
              <a:rPr lang="sv-SE" sz="2400" b="1" dirty="0">
                <a:latin typeface="Roboto Light" panose="02000000000000000000" pitchFamily="2" charset="0"/>
                <a:ea typeface="Roboto Light" panose="02000000000000000000" pitchFamily="2" charset="0"/>
                <a:cs typeface="Roboto Light" panose="02000000000000000000" pitchFamily="2" charset="0"/>
              </a:rPr>
              <a:t>Diabeteskoma </a:t>
            </a:r>
            <a:r>
              <a:rPr lang="sv-SE" sz="2400" dirty="0">
                <a:latin typeface="Roboto Light" panose="02000000000000000000" pitchFamily="2" charset="0"/>
                <a:ea typeface="Roboto Light" panose="02000000000000000000" pitchFamily="2" charset="0"/>
                <a:cs typeface="Roboto Light" panose="02000000000000000000" pitchFamily="2" charset="0"/>
              </a:rPr>
              <a:t>- medvetslöshet p.g.a. för högt p-glukos.</a:t>
            </a:r>
          </a:p>
          <a:p>
            <a:r>
              <a:rPr lang="sv-SE" sz="2400" b="1" dirty="0">
                <a:latin typeface="Roboto Light" panose="02000000000000000000" pitchFamily="2" charset="0"/>
                <a:ea typeface="Roboto Light" panose="02000000000000000000" pitchFamily="2" charset="0"/>
                <a:cs typeface="Roboto Light" panose="02000000000000000000" pitchFamily="2" charset="0"/>
              </a:rPr>
              <a:t>Diabetes </a:t>
            </a:r>
            <a:r>
              <a:rPr lang="sv-SE" sz="2400" b="1" dirty="0" err="1">
                <a:latin typeface="Roboto Light" panose="02000000000000000000" pitchFamily="2" charset="0"/>
                <a:ea typeface="Roboto Light" panose="02000000000000000000" pitchFamily="2" charset="0"/>
                <a:cs typeface="Roboto Light" panose="02000000000000000000" pitchFamily="2" charset="0"/>
              </a:rPr>
              <a:t>mellitus</a:t>
            </a:r>
            <a:r>
              <a:rPr lang="sv-SE" sz="2400" b="1" dirty="0">
                <a:latin typeface="Roboto Light" panose="02000000000000000000" pitchFamily="2" charset="0"/>
                <a:ea typeface="Roboto Light" panose="02000000000000000000" pitchFamily="2" charset="0"/>
                <a:cs typeface="Roboto Light" panose="02000000000000000000" pitchFamily="2" charset="0"/>
              </a:rPr>
              <a:t> </a:t>
            </a:r>
            <a:r>
              <a:rPr lang="sv-SE" sz="2400" dirty="0">
                <a:latin typeface="Roboto Light" panose="02000000000000000000" pitchFamily="2" charset="0"/>
                <a:ea typeface="Roboto Light" panose="02000000000000000000" pitchFamily="2" charset="0"/>
                <a:cs typeface="Roboto Light" panose="02000000000000000000" pitchFamily="2" charset="0"/>
              </a:rPr>
              <a:t>– ett samlingsnamn för flera typer av diabetes, t.ex. diabetes typ 1, diabetes typ 2 och graviditetsdiabetes. </a:t>
            </a:r>
          </a:p>
        </p:txBody>
      </p:sp>
    </p:spTree>
    <p:extLst>
      <p:ext uri="{BB962C8B-B14F-4D97-AF65-F5344CB8AC3E}">
        <p14:creationId xmlns:p14="http://schemas.microsoft.com/office/powerpoint/2010/main" val="3449819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7489EC-249F-4531-8398-0FC2DB7A21A2}"/>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F</a:t>
            </a:r>
          </a:p>
        </p:txBody>
      </p:sp>
      <p:sp>
        <p:nvSpPr>
          <p:cNvPr id="3" name="Platshållare för innehåll 2">
            <a:extLst>
              <a:ext uri="{FF2B5EF4-FFF2-40B4-BE49-F238E27FC236}">
                <a16:creationId xmlns:a16="http://schemas.microsoft.com/office/drawing/2014/main" id="{418ED2F5-F29E-43EE-850E-72E8AD55F895}"/>
              </a:ext>
            </a:extLst>
          </p:cNvPr>
          <p:cNvSpPr>
            <a:spLocks noGrp="1"/>
          </p:cNvSpPr>
          <p:nvPr>
            <p:ph idx="1"/>
          </p:nvPr>
        </p:nvSpPr>
        <p:spPr/>
        <p:txBody>
          <a:bodyPr>
            <a:normAutofit/>
          </a:bodyPr>
          <a:lstStyle/>
          <a:p>
            <a:r>
              <a:rPr lang="sv-SE" sz="2400" b="1" dirty="0" err="1">
                <a:latin typeface="Roboto Light" panose="02000000000000000000" pitchFamily="2" charset="0"/>
                <a:ea typeface="Roboto Light" panose="02000000000000000000" pitchFamily="2" charset="0"/>
                <a:cs typeface="Roboto Light" panose="02000000000000000000" pitchFamily="2" charset="0"/>
              </a:rPr>
              <a:t>Fastevärde</a:t>
            </a:r>
            <a:r>
              <a:rPr lang="sv-SE" sz="2400" b="1" dirty="0">
                <a:latin typeface="Roboto Light" panose="02000000000000000000" pitchFamily="2" charset="0"/>
                <a:ea typeface="Roboto Light" panose="02000000000000000000" pitchFamily="2" charset="0"/>
                <a:cs typeface="Roboto Light" panose="02000000000000000000" pitchFamily="2" charset="0"/>
              </a:rPr>
              <a:t> </a:t>
            </a:r>
            <a:r>
              <a:rPr lang="sv-SE" sz="2400" dirty="0">
                <a:latin typeface="Roboto Light" panose="02000000000000000000" pitchFamily="2" charset="0"/>
                <a:ea typeface="Roboto Light" panose="02000000000000000000" pitchFamily="2" charset="0"/>
                <a:cs typeface="Roboto Light" panose="02000000000000000000" pitchFamily="2" charset="0"/>
              </a:rPr>
              <a:t>- p-glukosvärdet efter att patienten fastat cirka tio timmar, vanligen under natten. Det är viktigt att provet tas på morgonen innan patienten ätit frukost.</a:t>
            </a:r>
          </a:p>
          <a:p>
            <a:endParaRPr lang="sv-SE" sz="2400" dirty="0">
              <a:latin typeface="Roboto Light" panose="02000000000000000000" pitchFamily="2" charset="0"/>
              <a:ea typeface="Roboto Light" panose="02000000000000000000" pitchFamily="2" charset="0"/>
              <a:cs typeface="Roboto Light" panose="02000000000000000000" pitchFamily="2" charset="0"/>
            </a:endParaRPr>
          </a:p>
          <a:p>
            <a:r>
              <a:rPr lang="sv-SE" sz="2400" b="1" dirty="0">
                <a:latin typeface="Roboto Light" panose="02000000000000000000" pitchFamily="2" charset="0"/>
                <a:ea typeface="Roboto Light" panose="02000000000000000000" pitchFamily="2" charset="0"/>
                <a:cs typeface="Roboto Light" panose="02000000000000000000" pitchFamily="2" charset="0"/>
              </a:rPr>
              <a:t>Fettkudde </a:t>
            </a:r>
            <a:r>
              <a:rPr lang="sv-SE" sz="2400" dirty="0">
                <a:latin typeface="Roboto Light" panose="02000000000000000000" pitchFamily="2" charset="0"/>
                <a:ea typeface="Roboto Light" panose="02000000000000000000" pitchFamily="2" charset="0"/>
                <a:cs typeface="Roboto Light" panose="02000000000000000000" pitchFamily="2" charset="0"/>
              </a:rPr>
              <a:t>– fettvävnad som ansamlas under huden när insulin injiceras på samma ställe på kroppen, som en reaktion på alla stick. Det känns som en liten knuta under huden. </a:t>
            </a:r>
          </a:p>
        </p:txBody>
      </p:sp>
    </p:spTree>
    <p:extLst>
      <p:ext uri="{BB962C8B-B14F-4D97-AF65-F5344CB8AC3E}">
        <p14:creationId xmlns:p14="http://schemas.microsoft.com/office/powerpoint/2010/main" val="2655591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72873B-B70A-4D4B-9981-D7E8648D5DCE}"/>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G</a:t>
            </a:r>
          </a:p>
        </p:txBody>
      </p:sp>
      <p:sp>
        <p:nvSpPr>
          <p:cNvPr id="3" name="Platshållare för innehåll 2">
            <a:extLst>
              <a:ext uri="{FF2B5EF4-FFF2-40B4-BE49-F238E27FC236}">
                <a16:creationId xmlns:a16="http://schemas.microsoft.com/office/drawing/2014/main" id="{3A889FDD-5179-40C0-8B35-BCB080359710}"/>
              </a:ext>
            </a:extLst>
          </p:cNvPr>
          <p:cNvSpPr>
            <a:spLocks noGrp="1"/>
          </p:cNvSpPr>
          <p:nvPr>
            <p:ph idx="1"/>
          </p:nvPr>
        </p:nvSpPr>
        <p:spPr/>
        <p:txBody>
          <a:bodyPr/>
          <a:lstStyle/>
          <a:p>
            <a:r>
              <a:rPr lang="sv-SE" sz="2400" b="1" dirty="0">
                <a:latin typeface="Roboto Light" panose="02000000000000000000" pitchFamily="2" charset="0"/>
                <a:ea typeface="Roboto Light" panose="02000000000000000000" pitchFamily="2" charset="0"/>
                <a:cs typeface="Roboto Light" panose="02000000000000000000" pitchFamily="2" charset="0"/>
              </a:rPr>
              <a:t>Gastropares </a:t>
            </a:r>
            <a:r>
              <a:rPr lang="sv-SE" sz="2400" dirty="0">
                <a:latin typeface="Roboto Light" panose="02000000000000000000" pitchFamily="2" charset="0"/>
                <a:ea typeface="Roboto Light" panose="02000000000000000000" pitchFamily="2" charset="0"/>
                <a:cs typeface="Roboto Light" panose="02000000000000000000" pitchFamily="2" charset="0"/>
              </a:rPr>
              <a:t>- fördröjd tömning av maten från magsäcken till tarmen.</a:t>
            </a:r>
          </a:p>
          <a:p>
            <a:r>
              <a:rPr lang="sv-SE" sz="2400" b="1" dirty="0">
                <a:latin typeface="Roboto Light" panose="02000000000000000000" pitchFamily="2" charset="0"/>
                <a:ea typeface="Roboto Light" panose="02000000000000000000" pitchFamily="2" charset="0"/>
                <a:cs typeface="Roboto Light" panose="02000000000000000000" pitchFamily="2" charset="0"/>
              </a:rPr>
              <a:t>Glukos </a:t>
            </a:r>
            <a:r>
              <a:rPr lang="sv-SE" sz="2400" dirty="0">
                <a:latin typeface="Roboto Light" panose="02000000000000000000" pitchFamily="2" charset="0"/>
                <a:ea typeface="Roboto Light" panose="02000000000000000000" pitchFamily="2" charset="0"/>
                <a:cs typeface="Roboto Light" panose="02000000000000000000" pitchFamily="2" charset="0"/>
              </a:rPr>
              <a:t>- socker.</a:t>
            </a:r>
          </a:p>
          <a:p>
            <a:endParaRPr lang="sv-SE" dirty="0"/>
          </a:p>
        </p:txBody>
      </p:sp>
    </p:spTree>
    <p:extLst>
      <p:ext uri="{BB962C8B-B14F-4D97-AF65-F5344CB8AC3E}">
        <p14:creationId xmlns:p14="http://schemas.microsoft.com/office/powerpoint/2010/main" val="2498353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31D10E-11F9-4E0A-B8F0-725765B90E47}"/>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H</a:t>
            </a:r>
          </a:p>
        </p:txBody>
      </p:sp>
      <p:sp>
        <p:nvSpPr>
          <p:cNvPr id="3" name="Platshållare för innehåll 2">
            <a:extLst>
              <a:ext uri="{FF2B5EF4-FFF2-40B4-BE49-F238E27FC236}">
                <a16:creationId xmlns:a16="http://schemas.microsoft.com/office/drawing/2014/main" id="{599F2157-50AE-46D8-B2E4-8DC13529CF6E}"/>
              </a:ext>
            </a:extLst>
          </p:cNvPr>
          <p:cNvSpPr>
            <a:spLocks noGrp="1"/>
          </p:cNvSpPr>
          <p:nvPr>
            <p:ph idx="1"/>
          </p:nvPr>
        </p:nvSpPr>
        <p:spPr/>
        <p:txBody>
          <a:bodyPr>
            <a:normAutofit/>
          </a:bodyPr>
          <a:lstStyle/>
          <a:p>
            <a:r>
              <a:rPr lang="sv-SE" sz="2400" b="1" dirty="0">
                <a:latin typeface="Roboto Light" panose="02000000000000000000" pitchFamily="2" charset="0"/>
                <a:ea typeface="Roboto Light" panose="02000000000000000000" pitchFamily="2" charset="0"/>
                <a:cs typeface="Roboto Light" panose="02000000000000000000" pitchFamily="2" charset="0"/>
              </a:rPr>
              <a:t>HbA1c </a:t>
            </a:r>
            <a:r>
              <a:rPr lang="sv-SE" sz="2400" dirty="0">
                <a:latin typeface="Roboto Light" panose="02000000000000000000" pitchFamily="2" charset="0"/>
                <a:ea typeface="Roboto Light" panose="02000000000000000000" pitchFamily="2" charset="0"/>
                <a:cs typeface="Roboto Light" panose="02000000000000000000" pitchFamily="2" charset="0"/>
              </a:rPr>
              <a:t>- blodprov som visar hur p-glukosvärdena legat ett par månader bakåt i tiden.</a:t>
            </a:r>
          </a:p>
          <a:p>
            <a:r>
              <a:rPr lang="sv-SE" sz="2400" b="1" dirty="0">
                <a:latin typeface="Roboto Light" panose="02000000000000000000" pitchFamily="2" charset="0"/>
                <a:ea typeface="Roboto Light" panose="02000000000000000000" pitchFamily="2" charset="0"/>
                <a:cs typeface="Roboto Light" panose="02000000000000000000" pitchFamily="2" charset="0"/>
              </a:rPr>
              <a:t>Hyperglykemi </a:t>
            </a:r>
            <a:r>
              <a:rPr lang="sv-SE" sz="2400" dirty="0">
                <a:latin typeface="Roboto Light" panose="02000000000000000000" pitchFamily="2" charset="0"/>
                <a:ea typeface="Roboto Light" panose="02000000000000000000" pitchFamily="2" charset="0"/>
                <a:cs typeface="Roboto Light" panose="02000000000000000000" pitchFamily="2" charset="0"/>
              </a:rPr>
              <a:t>- för högt p-glukosvärde. </a:t>
            </a:r>
          </a:p>
          <a:p>
            <a:r>
              <a:rPr lang="sv-SE" sz="2400" b="1" dirty="0">
                <a:latin typeface="Roboto Light" panose="02000000000000000000" pitchFamily="2" charset="0"/>
                <a:ea typeface="Roboto Light" panose="02000000000000000000" pitchFamily="2" charset="0"/>
                <a:cs typeface="Roboto Light" panose="02000000000000000000" pitchFamily="2" charset="0"/>
              </a:rPr>
              <a:t>Hypoglykemi </a:t>
            </a:r>
            <a:r>
              <a:rPr lang="sv-SE" sz="2400" dirty="0">
                <a:latin typeface="Roboto Light" panose="02000000000000000000" pitchFamily="2" charset="0"/>
                <a:ea typeface="Roboto Light" panose="02000000000000000000" pitchFamily="2" charset="0"/>
                <a:cs typeface="Roboto Light" panose="02000000000000000000" pitchFamily="2" charset="0"/>
              </a:rPr>
              <a:t>- för lågt p-glukosvärde. </a:t>
            </a:r>
          </a:p>
        </p:txBody>
      </p:sp>
    </p:spTree>
    <p:extLst>
      <p:ext uri="{BB962C8B-B14F-4D97-AF65-F5344CB8AC3E}">
        <p14:creationId xmlns:p14="http://schemas.microsoft.com/office/powerpoint/2010/main" val="1964820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FB3C0B-5392-4C03-929A-2E856DFD0232}"/>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I</a:t>
            </a:r>
          </a:p>
        </p:txBody>
      </p:sp>
      <p:sp>
        <p:nvSpPr>
          <p:cNvPr id="3" name="Platshållare för innehåll 2">
            <a:extLst>
              <a:ext uri="{FF2B5EF4-FFF2-40B4-BE49-F238E27FC236}">
                <a16:creationId xmlns:a16="http://schemas.microsoft.com/office/drawing/2014/main" id="{8D28D144-1BFA-4086-8B0D-EA01FFB18089}"/>
              </a:ext>
            </a:extLst>
          </p:cNvPr>
          <p:cNvSpPr>
            <a:spLocks noGrp="1"/>
          </p:cNvSpPr>
          <p:nvPr>
            <p:ph idx="1"/>
          </p:nvPr>
        </p:nvSpPr>
        <p:spPr/>
        <p:txBody>
          <a:bodyPr>
            <a:normAutofit/>
          </a:bodyPr>
          <a:lstStyle/>
          <a:p>
            <a:r>
              <a:rPr lang="sv-SE" sz="2400" b="1" dirty="0">
                <a:latin typeface="Roboto Light" panose="02000000000000000000" pitchFamily="2" charset="0"/>
                <a:ea typeface="Roboto Light" panose="02000000000000000000" pitchFamily="2" charset="0"/>
                <a:cs typeface="Roboto Light" panose="02000000000000000000" pitchFamily="2" charset="0"/>
              </a:rPr>
              <a:t>Insulinkoma</a:t>
            </a:r>
            <a:r>
              <a:rPr lang="sv-SE" sz="2400" dirty="0">
                <a:latin typeface="Roboto Light" panose="02000000000000000000" pitchFamily="2" charset="0"/>
                <a:ea typeface="Roboto Light" panose="02000000000000000000" pitchFamily="2" charset="0"/>
                <a:cs typeface="Roboto Light" panose="02000000000000000000" pitchFamily="2" charset="0"/>
              </a:rPr>
              <a:t>- medvetslöshet p.g.a. för lågt p-glukosvärde. Föregås av insulinkänning. </a:t>
            </a:r>
          </a:p>
          <a:p>
            <a:r>
              <a:rPr lang="sv-SE" sz="2400" b="1" dirty="0">
                <a:latin typeface="Roboto Light" panose="02000000000000000000" pitchFamily="2" charset="0"/>
                <a:ea typeface="Roboto Light" panose="02000000000000000000" pitchFamily="2" charset="0"/>
                <a:cs typeface="Roboto Light" panose="02000000000000000000" pitchFamily="2" charset="0"/>
              </a:rPr>
              <a:t>Insulinkännin</a:t>
            </a:r>
            <a:r>
              <a:rPr lang="sv-SE" sz="2400" dirty="0">
                <a:latin typeface="Roboto Light" panose="02000000000000000000" pitchFamily="2" charset="0"/>
                <a:ea typeface="Roboto Light" panose="02000000000000000000" pitchFamily="2" charset="0"/>
                <a:cs typeface="Roboto Light" panose="02000000000000000000" pitchFamily="2" charset="0"/>
              </a:rPr>
              <a:t>g - uppstår om blodsockervärdet sjunker mycket eller snabbt. Vanliga symtom är att patienten blir svettig, darrig och att känner sig orolig.</a:t>
            </a:r>
          </a:p>
          <a:p>
            <a:endParaRPr lang="sv-SE" dirty="0"/>
          </a:p>
        </p:txBody>
      </p:sp>
    </p:spTree>
    <p:extLst>
      <p:ext uri="{BB962C8B-B14F-4D97-AF65-F5344CB8AC3E}">
        <p14:creationId xmlns:p14="http://schemas.microsoft.com/office/powerpoint/2010/main" val="2632707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A2442E-2D3D-48F0-A44E-F487ADCC5E87}"/>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K</a:t>
            </a:r>
          </a:p>
        </p:txBody>
      </p:sp>
      <p:sp>
        <p:nvSpPr>
          <p:cNvPr id="3" name="Platshållare för innehåll 2">
            <a:extLst>
              <a:ext uri="{FF2B5EF4-FFF2-40B4-BE49-F238E27FC236}">
                <a16:creationId xmlns:a16="http://schemas.microsoft.com/office/drawing/2014/main" id="{20A0C7A2-8DBE-4103-BC3F-504D216268EF}"/>
              </a:ext>
            </a:extLst>
          </p:cNvPr>
          <p:cNvSpPr>
            <a:spLocks noGrp="1"/>
          </p:cNvSpPr>
          <p:nvPr>
            <p:ph idx="1"/>
          </p:nvPr>
        </p:nvSpPr>
        <p:spPr/>
        <p:txBody>
          <a:bodyPr>
            <a:normAutofit/>
          </a:bodyPr>
          <a:lstStyle/>
          <a:p>
            <a:r>
              <a:rPr lang="sv-SE" sz="2400" b="1" dirty="0" err="1">
                <a:latin typeface="Roboto Light" panose="02000000000000000000" pitchFamily="2" charset="0"/>
                <a:ea typeface="Roboto Light" panose="02000000000000000000" pitchFamily="2" charset="0"/>
                <a:cs typeface="Roboto Light" panose="02000000000000000000" pitchFamily="2" charset="0"/>
              </a:rPr>
              <a:t>Ketoacidos</a:t>
            </a:r>
            <a:r>
              <a:rPr lang="sv-SE" sz="2400" b="1" dirty="0">
                <a:latin typeface="Roboto Light" panose="02000000000000000000" pitchFamily="2" charset="0"/>
                <a:ea typeface="Roboto Light" panose="02000000000000000000" pitchFamily="2" charset="0"/>
                <a:cs typeface="Roboto Light" panose="02000000000000000000" pitchFamily="2" charset="0"/>
              </a:rPr>
              <a:t> </a:t>
            </a:r>
            <a:r>
              <a:rPr lang="sv-SE" sz="2400" dirty="0">
                <a:latin typeface="Roboto Light" panose="02000000000000000000" pitchFamily="2" charset="0"/>
                <a:ea typeface="Roboto Light" panose="02000000000000000000" pitchFamily="2" charset="0"/>
                <a:cs typeface="Roboto Light" panose="02000000000000000000" pitchFamily="2" charset="0"/>
              </a:rPr>
              <a:t>- om kroppen inte har tillräckligt mycket insulin bildas syror (</a:t>
            </a:r>
            <a:r>
              <a:rPr lang="sv-SE" sz="2400" dirty="0" err="1">
                <a:latin typeface="Roboto Light" panose="02000000000000000000" pitchFamily="2" charset="0"/>
                <a:ea typeface="Roboto Light" panose="02000000000000000000" pitchFamily="2" charset="0"/>
                <a:cs typeface="Roboto Light" panose="02000000000000000000" pitchFamily="2" charset="0"/>
              </a:rPr>
              <a:t>ketoner</a:t>
            </a:r>
            <a:r>
              <a:rPr lang="sv-SE" sz="2400" dirty="0">
                <a:latin typeface="Roboto Light" panose="02000000000000000000" pitchFamily="2" charset="0"/>
                <a:ea typeface="Roboto Light" panose="02000000000000000000" pitchFamily="2" charset="0"/>
                <a:cs typeface="Roboto Light" panose="02000000000000000000" pitchFamily="2" charset="0"/>
              </a:rPr>
              <a:t>) från fettcellerna och pH-värdet i blodet sjunker d.v.s. blodet blir för surt. Utandningsluften och svetten kan dofta aceton. </a:t>
            </a:r>
          </a:p>
          <a:p>
            <a:r>
              <a:rPr lang="sv-SE" sz="2400" b="1" dirty="0">
                <a:latin typeface="Roboto Light" panose="02000000000000000000" pitchFamily="2" charset="0"/>
                <a:ea typeface="Roboto Light" panose="02000000000000000000" pitchFamily="2" charset="0"/>
                <a:cs typeface="Roboto Light" panose="02000000000000000000" pitchFamily="2" charset="0"/>
              </a:rPr>
              <a:t>Koma </a:t>
            </a:r>
            <a:r>
              <a:rPr lang="sv-SE" sz="2400" dirty="0">
                <a:latin typeface="Roboto Light" panose="02000000000000000000" pitchFamily="2" charset="0"/>
                <a:ea typeface="Roboto Light" panose="02000000000000000000" pitchFamily="2" charset="0"/>
                <a:cs typeface="Roboto Light" panose="02000000000000000000" pitchFamily="2" charset="0"/>
              </a:rPr>
              <a:t>- medvetslöshet.</a:t>
            </a:r>
          </a:p>
          <a:p>
            <a:r>
              <a:rPr lang="sv-SE" sz="2400" b="1" dirty="0">
                <a:latin typeface="Roboto Light" panose="02000000000000000000" pitchFamily="2" charset="0"/>
                <a:ea typeface="Roboto Light" panose="02000000000000000000" pitchFamily="2" charset="0"/>
                <a:cs typeface="Roboto Light" panose="02000000000000000000" pitchFamily="2" charset="0"/>
              </a:rPr>
              <a:t>Komplikation </a:t>
            </a:r>
            <a:r>
              <a:rPr lang="sv-SE" sz="2400" dirty="0">
                <a:latin typeface="Roboto Light" panose="02000000000000000000" pitchFamily="2" charset="0"/>
                <a:ea typeface="Roboto Light" panose="02000000000000000000" pitchFamily="2" charset="0"/>
                <a:cs typeface="Roboto Light" panose="02000000000000000000" pitchFamily="2" charset="0"/>
              </a:rPr>
              <a:t>- ny svårighet, tillstötande sjukdom.</a:t>
            </a:r>
          </a:p>
          <a:p>
            <a:r>
              <a:rPr lang="sv-SE" sz="2400" b="1" dirty="0">
                <a:latin typeface="Roboto Light" panose="02000000000000000000" pitchFamily="2" charset="0"/>
                <a:ea typeface="Roboto Light" panose="02000000000000000000" pitchFamily="2" charset="0"/>
                <a:cs typeface="Roboto Light" panose="02000000000000000000" pitchFamily="2" charset="0"/>
              </a:rPr>
              <a:t>Kronisk sjukdom </a:t>
            </a:r>
            <a:r>
              <a:rPr lang="sv-SE" sz="2400" dirty="0">
                <a:latin typeface="Roboto Light" panose="02000000000000000000" pitchFamily="2" charset="0"/>
                <a:ea typeface="Roboto Light" panose="02000000000000000000" pitchFamily="2" charset="0"/>
                <a:cs typeface="Roboto Light" panose="02000000000000000000" pitchFamily="2" charset="0"/>
              </a:rPr>
              <a:t>- en sjukdom som varar livet ut.</a:t>
            </a:r>
          </a:p>
          <a:p>
            <a:endParaRPr lang="sv-SE" dirty="0"/>
          </a:p>
        </p:txBody>
      </p:sp>
    </p:spTree>
    <p:extLst>
      <p:ext uri="{BB962C8B-B14F-4D97-AF65-F5344CB8AC3E}">
        <p14:creationId xmlns:p14="http://schemas.microsoft.com/office/powerpoint/2010/main" val="778348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70671A-878E-40D6-9EC6-B4FE615A9E41}"/>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L</a:t>
            </a:r>
          </a:p>
        </p:txBody>
      </p:sp>
      <p:sp>
        <p:nvSpPr>
          <p:cNvPr id="3" name="Platshållare för innehåll 2">
            <a:extLst>
              <a:ext uri="{FF2B5EF4-FFF2-40B4-BE49-F238E27FC236}">
                <a16:creationId xmlns:a16="http://schemas.microsoft.com/office/drawing/2014/main" id="{F9EAC5D3-6FC2-4C17-9D71-83600A469C50}"/>
              </a:ext>
            </a:extLst>
          </p:cNvPr>
          <p:cNvSpPr>
            <a:spLocks noGrp="1"/>
          </p:cNvSpPr>
          <p:nvPr>
            <p:ph idx="1"/>
          </p:nvPr>
        </p:nvSpPr>
        <p:spPr/>
        <p:txBody>
          <a:bodyPr>
            <a:normAutofit/>
          </a:bodyPr>
          <a:lstStyle/>
          <a:p>
            <a:r>
              <a:rPr lang="sv-SE" sz="2400" b="1" dirty="0" err="1">
                <a:latin typeface="Roboto Light" panose="02000000000000000000" pitchFamily="2" charset="0"/>
                <a:ea typeface="Roboto Light" panose="02000000000000000000" pitchFamily="2" charset="0"/>
                <a:cs typeface="Roboto Light" panose="02000000000000000000" pitchFamily="2" charset="0"/>
              </a:rPr>
              <a:t>Laktatacidos</a:t>
            </a:r>
            <a:r>
              <a:rPr lang="sv-SE" sz="2400" b="1" dirty="0">
                <a:latin typeface="Roboto Light" panose="02000000000000000000" pitchFamily="2" charset="0"/>
                <a:ea typeface="Roboto Light" panose="02000000000000000000" pitchFamily="2" charset="0"/>
                <a:cs typeface="Roboto Light" panose="02000000000000000000" pitchFamily="2" charset="0"/>
              </a:rPr>
              <a:t>  eller så kallad </a:t>
            </a:r>
            <a:r>
              <a:rPr lang="sv-SE" sz="2400" b="1" dirty="0" err="1">
                <a:latin typeface="Roboto Light" panose="02000000000000000000" pitchFamily="2" charset="0"/>
                <a:ea typeface="Roboto Light" panose="02000000000000000000" pitchFamily="2" charset="0"/>
                <a:cs typeface="Roboto Light" panose="02000000000000000000" pitchFamily="2" charset="0"/>
              </a:rPr>
              <a:t>metforminförgiftning</a:t>
            </a:r>
            <a:r>
              <a:rPr lang="sv-SE" sz="2400" b="1" dirty="0">
                <a:latin typeface="Roboto Light" panose="02000000000000000000" pitchFamily="2" charset="0"/>
                <a:ea typeface="Roboto Light" panose="02000000000000000000" pitchFamily="2" charset="0"/>
                <a:cs typeface="Roboto Light" panose="02000000000000000000" pitchFamily="2" charset="0"/>
              </a:rPr>
              <a:t> / mjölksyreförgiftning innebär att b</a:t>
            </a:r>
            <a:r>
              <a:rPr lang="sv-SE" sz="2400" dirty="0">
                <a:latin typeface="Roboto Light" panose="02000000000000000000" pitchFamily="2" charset="0"/>
                <a:ea typeface="Roboto Light" panose="02000000000000000000" pitchFamily="2" charset="0"/>
                <a:cs typeface="Roboto Light" panose="02000000000000000000" pitchFamily="2" charset="0"/>
              </a:rPr>
              <a:t>lodet är för surt</a:t>
            </a:r>
            <a:r>
              <a:rPr lang="sv-SE" sz="2400">
                <a:latin typeface="Roboto Light" panose="02000000000000000000" pitchFamily="2" charset="0"/>
                <a:ea typeface="Roboto Light" panose="02000000000000000000" pitchFamily="2" charset="0"/>
                <a:cs typeface="Roboto Light" panose="02000000000000000000" pitchFamily="2" charset="0"/>
              </a:rPr>
              <a:t>. </a:t>
            </a:r>
            <a:endParaRPr lang="sv-SE" sz="2400" dirty="0">
              <a:latin typeface="Roboto Light" panose="02000000000000000000" pitchFamily="2" charset="0"/>
              <a:ea typeface="Roboto Light" panose="02000000000000000000" pitchFamily="2" charset="0"/>
              <a:cs typeface="Roboto Light" panose="02000000000000000000" pitchFamily="2" charset="0"/>
            </a:endParaRPr>
          </a:p>
          <a:p>
            <a:r>
              <a:rPr lang="sv-SE" sz="2400" b="1" dirty="0">
                <a:latin typeface="Roboto Light" panose="02000000000000000000" pitchFamily="2" charset="0"/>
                <a:ea typeface="Roboto Light" panose="02000000000000000000" pitchFamily="2" charset="0"/>
                <a:cs typeface="Roboto Light" panose="02000000000000000000" pitchFamily="2" charset="0"/>
              </a:rPr>
              <a:t>Laterala </a:t>
            </a:r>
            <a:r>
              <a:rPr lang="sv-SE" sz="2400" dirty="0">
                <a:latin typeface="Roboto Light" panose="02000000000000000000" pitchFamily="2" charset="0"/>
                <a:ea typeface="Roboto Light" panose="02000000000000000000" pitchFamily="2" charset="0"/>
                <a:cs typeface="Roboto Light" panose="02000000000000000000" pitchFamily="2" charset="0"/>
              </a:rPr>
              <a:t>sidan av låret - utsidan av låret.</a:t>
            </a:r>
          </a:p>
          <a:p>
            <a:r>
              <a:rPr lang="sv-SE" sz="2400" b="1" dirty="0" err="1">
                <a:latin typeface="Roboto Light" panose="02000000000000000000" pitchFamily="2" charset="0"/>
                <a:ea typeface="Roboto Light" panose="02000000000000000000" pitchFamily="2" charset="0"/>
                <a:cs typeface="Roboto Light" panose="02000000000000000000" pitchFamily="2" charset="0"/>
              </a:rPr>
              <a:t>Lipohypertrofi</a:t>
            </a:r>
            <a:r>
              <a:rPr lang="sv-SE" sz="2400" b="1" dirty="0">
                <a:latin typeface="Roboto Light" panose="02000000000000000000" pitchFamily="2" charset="0"/>
                <a:ea typeface="Roboto Light" panose="02000000000000000000" pitchFamily="2" charset="0"/>
                <a:cs typeface="Roboto Light" panose="02000000000000000000" pitchFamily="2" charset="0"/>
              </a:rPr>
              <a:t>  eller så kallad f</a:t>
            </a:r>
            <a:r>
              <a:rPr lang="sv-SE" sz="2400" dirty="0">
                <a:latin typeface="Roboto Light" panose="02000000000000000000" pitchFamily="2" charset="0"/>
                <a:ea typeface="Roboto Light" panose="02000000000000000000" pitchFamily="2" charset="0"/>
                <a:cs typeface="Roboto Light" panose="02000000000000000000" pitchFamily="2" charset="0"/>
              </a:rPr>
              <a:t>ettkudde. Vävnaden känns som gummiliknande förhårdnader under huden.</a:t>
            </a:r>
          </a:p>
          <a:p>
            <a:endParaRPr lang="sv-SE" dirty="0"/>
          </a:p>
        </p:txBody>
      </p:sp>
    </p:spTree>
    <p:extLst>
      <p:ext uri="{BB962C8B-B14F-4D97-AF65-F5344CB8AC3E}">
        <p14:creationId xmlns:p14="http://schemas.microsoft.com/office/powerpoint/2010/main" val="440836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888AAA-938C-48B5-AEA4-5F7795FAF1F8}"/>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N</a:t>
            </a:r>
          </a:p>
        </p:txBody>
      </p:sp>
      <p:sp>
        <p:nvSpPr>
          <p:cNvPr id="3" name="Platshållare för innehåll 2">
            <a:extLst>
              <a:ext uri="{FF2B5EF4-FFF2-40B4-BE49-F238E27FC236}">
                <a16:creationId xmlns:a16="http://schemas.microsoft.com/office/drawing/2014/main" id="{BBB5D6A8-B577-4D34-B486-960B6EFF919B}"/>
              </a:ext>
            </a:extLst>
          </p:cNvPr>
          <p:cNvSpPr>
            <a:spLocks noGrp="1"/>
          </p:cNvSpPr>
          <p:nvPr>
            <p:ph idx="1"/>
          </p:nvPr>
        </p:nvSpPr>
        <p:spPr/>
        <p:txBody>
          <a:bodyPr/>
          <a:lstStyle/>
          <a:p>
            <a:r>
              <a:rPr lang="sv-SE" sz="2400" dirty="0">
                <a:latin typeface="Roboto Light" panose="02000000000000000000" pitchFamily="2" charset="0"/>
                <a:ea typeface="Roboto Light" panose="02000000000000000000" pitchFamily="2" charset="0"/>
                <a:cs typeface="Roboto Light" panose="02000000000000000000" pitchFamily="2" charset="0"/>
              </a:rPr>
              <a:t>Nekros - död vävnad.</a:t>
            </a:r>
          </a:p>
          <a:p>
            <a:endParaRPr lang="sv-SE" dirty="0"/>
          </a:p>
        </p:txBody>
      </p:sp>
    </p:spTree>
    <p:extLst>
      <p:ext uri="{BB962C8B-B14F-4D97-AF65-F5344CB8AC3E}">
        <p14:creationId xmlns:p14="http://schemas.microsoft.com/office/powerpoint/2010/main" val="412898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9E787F-BAA7-4DAA-B0E1-73A053F7D441}"/>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P</a:t>
            </a:r>
          </a:p>
        </p:txBody>
      </p:sp>
      <p:sp>
        <p:nvSpPr>
          <p:cNvPr id="3" name="Platshållare för innehåll 2">
            <a:extLst>
              <a:ext uri="{FF2B5EF4-FFF2-40B4-BE49-F238E27FC236}">
                <a16:creationId xmlns:a16="http://schemas.microsoft.com/office/drawing/2014/main" id="{0672C1E4-D181-4FA0-9723-B75E92AABA5D}"/>
              </a:ext>
            </a:extLst>
          </p:cNvPr>
          <p:cNvSpPr>
            <a:spLocks noGrp="1"/>
          </p:cNvSpPr>
          <p:nvPr>
            <p:ph idx="1"/>
          </p:nvPr>
        </p:nvSpPr>
        <p:spPr/>
        <p:txBody>
          <a:bodyPr>
            <a:normAutofit/>
          </a:bodyPr>
          <a:lstStyle/>
          <a:p>
            <a:r>
              <a:rPr lang="sv-SE" sz="2400" b="1" dirty="0">
                <a:latin typeface="Roboto Light" panose="02000000000000000000" pitchFamily="2" charset="0"/>
                <a:ea typeface="Roboto Light" panose="02000000000000000000" pitchFamily="2" charset="0"/>
                <a:cs typeface="Roboto Light" panose="02000000000000000000" pitchFamily="2" charset="0"/>
              </a:rPr>
              <a:t>P-glukosvärde eller </a:t>
            </a:r>
            <a:r>
              <a:rPr lang="sv-SE" sz="2400" dirty="0">
                <a:latin typeface="Roboto Light" panose="02000000000000000000" pitchFamily="2" charset="0"/>
                <a:ea typeface="Roboto Light" panose="02000000000000000000" pitchFamily="2" charset="0"/>
                <a:cs typeface="Roboto Light" panose="02000000000000000000" pitchFamily="2" charset="0"/>
              </a:rPr>
              <a:t>plasmaglukosvärde/blodsockervärde - mängden socker i blodets plasma. </a:t>
            </a:r>
          </a:p>
          <a:p>
            <a:r>
              <a:rPr lang="sv-SE" sz="2400" b="1" dirty="0">
                <a:latin typeface="Roboto Light" panose="02000000000000000000" pitchFamily="2" charset="0"/>
                <a:ea typeface="Roboto Light" panose="02000000000000000000" pitchFamily="2" charset="0"/>
                <a:cs typeface="Roboto Light" panose="02000000000000000000" pitchFamily="2" charset="0"/>
              </a:rPr>
              <a:t>Punktionsställe </a:t>
            </a:r>
            <a:r>
              <a:rPr lang="sv-SE" sz="2400" dirty="0">
                <a:latin typeface="Roboto Light" panose="02000000000000000000" pitchFamily="2" charset="0"/>
                <a:ea typeface="Roboto Light" panose="02000000000000000000" pitchFamily="2" charset="0"/>
                <a:cs typeface="Roboto Light" panose="02000000000000000000" pitchFamily="2" charset="0"/>
              </a:rPr>
              <a:t>- det ställe på kroppen/fingret där du sticker d.v.s. punkterar huden med en nål när du t.ex. tar blodprov.</a:t>
            </a:r>
          </a:p>
          <a:p>
            <a:endParaRPr lang="sv-SE" dirty="0"/>
          </a:p>
        </p:txBody>
      </p:sp>
    </p:spTree>
    <p:extLst>
      <p:ext uri="{BB962C8B-B14F-4D97-AF65-F5344CB8AC3E}">
        <p14:creationId xmlns:p14="http://schemas.microsoft.com/office/powerpoint/2010/main" val="2069605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A4D2F2-9B79-4A51-B03D-0EABBED4BF1D}"/>
              </a:ext>
            </a:extLst>
          </p:cNvPr>
          <p:cNvSpPr>
            <a:spLocks noGrp="1"/>
          </p:cNvSpPr>
          <p:nvPr>
            <p:ph type="title"/>
          </p:nvPr>
        </p:nvSpPr>
        <p:spPr/>
        <p:txBody>
          <a:bodyPr/>
          <a:lstStyle/>
          <a:p>
            <a:r>
              <a:rPr lang="sv-SE" dirty="0">
                <a:latin typeface="Roboto Light" panose="02000000000000000000" pitchFamily="2" charset="0"/>
                <a:ea typeface="Roboto Light" panose="02000000000000000000" pitchFamily="2" charset="0"/>
                <a:cs typeface="Roboto Light" panose="02000000000000000000" pitchFamily="2" charset="0"/>
              </a:rPr>
              <a:t>S</a:t>
            </a:r>
          </a:p>
        </p:txBody>
      </p:sp>
      <p:sp>
        <p:nvSpPr>
          <p:cNvPr id="3" name="Platshållare för innehåll 2">
            <a:extLst>
              <a:ext uri="{FF2B5EF4-FFF2-40B4-BE49-F238E27FC236}">
                <a16:creationId xmlns:a16="http://schemas.microsoft.com/office/drawing/2014/main" id="{F175AC36-F951-498B-BA71-5B7A84834162}"/>
              </a:ext>
            </a:extLst>
          </p:cNvPr>
          <p:cNvSpPr>
            <a:spLocks noGrp="1"/>
          </p:cNvSpPr>
          <p:nvPr>
            <p:ph idx="1"/>
          </p:nvPr>
        </p:nvSpPr>
        <p:spPr/>
        <p:txBody>
          <a:bodyPr>
            <a:normAutofit/>
          </a:bodyPr>
          <a:lstStyle/>
          <a:p>
            <a:r>
              <a:rPr lang="sv-SE" sz="2400" b="1" dirty="0">
                <a:latin typeface="Roboto Light" panose="02000000000000000000" pitchFamily="2" charset="0"/>
                <a:ea typeface="Roboto Light" panose="02000000000000000000" pitchFamily="2" charset="0"/>
                <a:cs typeface="Roboto Light" panose="02000000000000000000" pitchFamily="2" charset="0"/>
              </a:rPr>
              <a:t>Sjukdomen debuterar </a:t>
            </a:r>
            <a:r>
              <a:rPr lang="sv-SE" sz="2400" dirty="0">
                <a:latin typeface="Roboto Light" panose="02000000000000000000" pitchFamily="2" charset="0"/>
                <a:ea typeface="Roboto Light" panose="02000000000000000000" pitchFamily="2" charset="0"/>
                <a:cs typeface="Roboto Light" panose="02000000000000000000" pitchFamily="2" charset="0"/>
              </a:rPr>
              <a:t>- när sjukdomen visar sig/bryter ut. </a:t>
            </a:r>
          </a:p>
          <a:p>
            <a:r>
              <a:rPr lang="sv-SE" sz="2400" b="1" dirty="0">
                <a:latin typeface="Roboto Light" panose="02000000000000000000" pitchFamily="2" charset="0"/>
                <a:ea typeface="Roboto Light" panose="02000000000000000000" pitchFamily="2" charset="0"/>
                <a:cs typeface="Roboto Light" panose="02000000000000000000" pitchFamily="2" charset="0"/>
              </a:rPr>
              <a:t>Subkutan </a:t>
            </a:r>
            <a:r>
              <a:rPr lang="sv-SE" sz="2400" dirty="0">
                <a:latin typeface="Roboto Light" panose="02000000000000000000" pitchFamily="2" charset="0"/>
                <a:ea typeface="Roboto Light" panose="02000000000000000000" pitchFamily="2" charset="0"/>
                <a:cs typeface="Roboto Light" panose="02000000000000000000" pitchFamily="2" charset="0"/>
              </a:rPr>
              <a:t>- under huden.</a:t>
            </a:r>
          </a:p>
          <a:p>
            <a:endParaRPr lang="sv-SE" dirty="0"/>
          </a:p>
        </p:txBody>
      </p:sp>
    </p:spTree>
    <p:extLst>
      <p:ext uri="{BB962C8B-B14F-4D97-AF65-F5344CB8AC3E}">
        <p14:creationId xmlns:p14="http://schemas.microsoft.com/office/powerpoint/2010/main" val="1957123053"/>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VOF Vintersund ljus">
  <a:themeElements>
    <a:clrScheme name="VOF Vintersund">
      <a:dk1>
        <a:srgbClr val="1A355C"/>
      </a:dk1>
      <a:lt1>
        <a:srgbClr val="FEFFFF"/>
      </a:lt1>
      <a:dk2>
        <a:srgbClr val="C5B9AC"/>
      </a:dk2>
      <a:lt2>
        <a:srgbClr val="FEFFFF"/>
      </a:lt2>
      <a:accent1>
        <a:srgbClr val="76232F"/>
      </a:accent1>
      <a:accent2>
        <a:srgbClr val="FABBCB"/>
      </a:accent2>
      <a:accent3>
        <a:srgbClr val="1B365D"/>
      </a:accent3>
      <a:accent4>
        <a:srgbClr val="C3D7EE"/>
      </a:accent4>
      <a:accent5>
        <a:srgbClr val="00BFB3"/>
      </a:accent5>
      <a:accent6>
        <a:srgbClr val="C5B9AC"/>
      </a:accent6>
      <a:hlink>
        <a:srgbClr val="0072C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ECD125F3-E8A9-4778-AD3A-E868CCF1B729}" vid="{70F741D9-0CFF-4D11-BCE5-E97562AB58A4}"/>
    </a:ext>
  </a:extLst>
</a:theme>
</file>

<file path=ppt/theme/theme2.xml><?xml version="1.0" encoding="utf-8"?>
<a:theme xmlns:a="http://schemas.openxmlformats.org/drawingml/2006/main" name="VOF Vintersund mörk">
  <a:themeElements>
    <a:clrScheme name="VOF Vintersund">
      <a:dk1>
        <a:srgbClr val="1A355C"/>
      </a:dk1>
      <a:lt1>
        <a:srgbClr val="FEFFFF"/>
      </a:lt1>
      <a:dk2>
        <a:srgbClr val="C5B9AC"/>
      </a:dk2>
      <a:lt2>
        <a:srgbClr val="FEFFFF"/>
      </a:lt2>
      <a:accent1>
        <a:srgbClr val="76232F"/>
      </a:accent1>
      <a:accent2>
        <a:srgbClr val="FABBCB"/>
      </a:accent2>
      <a:accent3>
        <a:srgbClr val="1B365D"/>
      </a:accent3>
      <a:accent4>
        <a:srgbClr val="C3D7EE"/>
      </a:accent4>
      <a:accent5>
        <a:srgbClr val="00BFB3"/>
      </a:accent5>
      <a:accent6>
        <a:srgbClr val="C5B9AC"/>
      </a:accent6>
      <a:hlink>
        <a:srgbClr val="0072CE"/>
      </a:hlink>
      <a:folHlink>
        <a:srgbClr val="1A355C"/>
      </a:folHlink>
    </a:clrScheme>
    <a:fontScheme name="VOF Sommarsund">
      <a:majorFont>
        <a:latin typeface="Helsingborg Sans 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ECD125F3-E8A9-4778-AD3A-E868CCF1B729}" vid="{34469270-4BE0-4CBB-9864-B7D9105F488E}"/>
    </a:ext>
  </a:extLst>
</a:theme>
</file>

<file path=ppt/theme/theme3.xml><?xml version="1.0" encoding="utf-8"?>
<a:theme xmlns:a="http://schemas.openxmlformats.org/drawingml/2006/main" name="Integral">
  <a:themeElements>
    <a:clrScheme name="Integral">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C1C93EF2-4785-427F-84A5-F1666490E9CE}"/>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BEF273B6CC0F45428786346B5D4129F4" ma:contentTypeVersion="17" ma:contentTypeDescription="Organisation Team Document Content Type" ma:contentTypeScope="" ma:versionID="ee49514d3e4a220e532a08c243606091">
  <xsd:schema xmlns:xsd="http://www.w3.org/2001/XMLSchema" xmlns:xs="http://www.w3.org/2001/XMLSchema" xmlns:p="http://schemas.microsoft.com/office/2006/metadata/properties" xmlns:ns2="32f93408-7717-4e1a-bb71-82c6671a0072" xmlns:ns3="7b2ba3d5-ae7e-4872-ab6d-f5dc97d22469" xmlns:ns4="54371d82-adad-4d36-9bca-165bd8527952" targetNamespace="http://schemas.microsoft.com/office/2006/metadata/properties" ma:root="true" ma:fieldsID="857b307f3134e54888a5fd7f44d8a3a8" ns2:_="" ns3:_="" ns4:_="">
    <xsd:import namespace="32f93408-7717-4e1a-bb71-82c6671a0072"/>
    <xsd:import namespace="7b2ba3d5-ae7e-4872-ab6d-f5dc97d22469"/>
    <xsd:import namespace="54371d82-adad-4d36-9bca-165bd8527952"/>
    <xsd:element name="properties">
      <xsd:complexType>
        <xsd:sequence>
          <xsd:element name="documentManagement">
            <xsd:complexType>
              <xsd:all>
                <xsd:element ref="ns2:kf5321c52a534cb6a765f3faf36eabeb" minOccurs="0"/>
                <xsd:element ref="ns3:TaxCatchAll" minOccurs="0"/>
                <xsd:element ref="ns3:TaxCatchAllLabel" minOccurs="0"/>
                <xsd:element ref="ns2:b89223313b284f2a879bf9c1e2dff829" minOccurs="0"/>
                <xsd:element ref="ns4:MediaServiceMetadata" minOccurs="0"/>
                <xsd:element ref="ns4:MediaServiceFastMetadata" minOccurs="0"/>
                <xsd:element ref="ns4:MediaServiceDateTaken" minOccurs="0"/>
                <xsd:element ref="ns4:MediaServiceAutoTags" minOccurs="0"/>
                <xsd:element ref="ns4:MediaLengthInSeconds" minOccurs="0"/>
                <xsd:element ref="ns4:MediaServiceGenerationTime" minOccurs="0"/>
                <xsd:element ref="ns4:MediaServiceEventHashCode" minOccurs="0"/>
                <xsd:element ref="ns2:SharedWithUsers" minOccurs="0"/>
                <xsd:element ref="ns2:SharedWithDetails" minOccurs="0"/>
                <xsd:element ref="ns4:lcf76f155ced4ddcb4097134ff3c332f" minOccurs="0"/>
                <xsd:element ref="ns4:MediaServiceOCR"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f93408-7717-4e1a-bb71-82c6671a0072"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Vård- och omsorgsförvaltningen|aa3bba68-e3f9-47dc-afaa-fb13ac220017"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2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4e60a26-389b-4fb0-9df8-3a1816fd9124}" ma:internalName="TaxCatchAll" ma:showField="CatchAllData" ma:web="32f93408-7717-4e1a-bb71-82c6671a0072">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a4e60a26-389b-4fb0-9df8-3a1816fd9124}" ma:internalName="TaxCatchAllLabel" ma:readOnly="true" ma:showField="CatchAllDataLabel" ma:web="32f93408-7717-4e1a-bb71-82c6671a007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371d82-adad-4d36-9bca-165bd8527952"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lcf76f155ced4ddcb4097134ff3c332f" ma:index="24"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89223313b284f2a879bf9c1e2dff829 xmlns="32f93408-7717-4e1a-bb71-82c6671a0072">
      <Terms xmlns="http://schemas.microsoft.com/office/infopath/2007/PartnerControls"/>
    </b89223313b284f2a879bf9c1e2dff829>
    <lcf76f155ced4ddcb4097134ff3c332f xmlns="54371d82-adad-4d36-9bca-165bd8527952">
      <Terms xmlns="http://schemas.microsoft.com/office/infopath/2007/PartnerControls"/>
    </lcf76f155ced4ddcb4097134ff3c332f>
    <TaxCatchAll xmlns="7b2ba3d5-ae7e-4872-ab6d-f5dc97d22469">
      <Value>1</Value>
    </TaxCatchAll>
    <kf5321c52a534cb6a765f3faf36eabeb xmlns="32f93408-7717-4e1a-bb71-82c6671a0072">
      <Terms xmlns="http://schemas.microsoft.com/office/infopath/2007/PartnerControls">
        <TermInfo xmlns="http://schemas.microsoft.com/office/infopath/2007/PartnerControls">
          <TermName xmlns="http://schemas.microsoft.com/office/infopath/2007/PartnerControls">Vård- och omsorgsförvaltningen</TermName>
          <TermId xmlns="http://schemas.microsoft.com/office/infopath/2007/PartnerControls">aa3bba68-e3f9-47dc-afaa-fb13ac220017</TermId>
        </TermInfo>
      </Terms>
    </kf5321c52a534cb6a765f3faf36eabeb>
  </documentManagement>
</p:properties>
</file>

<file path=customXml/itemProps1.xml><?xml version="1.0" encoding="utf-8"?>
<ds:datastoreItem xmlns:ds="http://schemas.openxmlformats.org/officeDocument/2006/customXml" ds:itemID="{BFFEE422-0C24-40EB-A543-DE5757A8F2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f93408-7717-4e1a-bb71-82c6671a0072"/>
    <ds:schemaRef ds:uri="7b2ba3d5-ae7e-4872-ab6d-f5dc97d22469"/>
    <ds:schemaRef ds:uri="54371d82-adad-4d36-9bca-165bd85279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BDBF941-6D96-4C27-977D-305B678B71EA}">
  <ds:schemaRefs>
    <ds:schemaRef ds:uri="http://schemas.microsoft.com/sharepoint/v3/contenttype/forms"/>
  </ds:schemaRefs>
</ds:datastoreItem>
</file>

<file path=customXml/itemProps3.xml><?xml version="1.0" encoding="utf-8"?>
<ds:datastoreItem xmlns:ds="http://schemas.openxmlformats.org/officeDocument/2006/customXml" ds:itemID="{59F84429-99E3-44E3-B02E-37618C135BEE}">
  <ds:schemaRefs>
    <ds:schemaRef ds:uri="54371d82-adad-4d36-9bca-165bd8527952"/>
    <ds:schemaRef ds:uri="32f93408-7717-4e1a-bb71-82c6671a0072"/>
    <ds:schemaRef ds:uri="http://www.w3.org/XML/1998/namespace"/>
    <ds:schemaRef ds:uri="http://purl.org/dc/terms/"/>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http://purl.org/dc/dcmitype/"/>
    <ds:schemaRef ds:uri="7b2ba3d5-ae7e-4872-ab6d-f5dc97d22469"/>
  </ds:schemaRefs>
</ds:datastoreItem>
</file>

<file path=docProps/app.xml><?xml version="1.0" encoding="utf-8"?>
<Properties xmlns="http://schemas.openxmlformats.org/officeDocument/2006/extended-properties" xmlns:vt="http://schemas.openxmlformats.org/officeDocument/2006/docPropsVTypes">
  <Template>vof-vintersund (1)</Template>
  <TotalTime>286</TotalTime>
  <Words>452</Words>
  <Application>Microsoft Office PowerPoint</Application>
  <PresentationFormat>Bredbild</PresentationFormat>
  <Paragraphs>42</Paragraphs>
  <Slides>13</Slides>
  <Notes>2</Notes>
  <HiddenSlides>0</HiddenSlides>
  <MMClips>0</MMClips>
  <ScaleCrop>false</ScaleCrop>
  <HeadingPairs>
    <vt:vector size="6" baseType="variant">
      <vt:variant>
        <vt:lpstr>Använt teckensnitt</vt:lpstr>
      </vt:variant>
      <vt:variant>
        <vt:i4>7</vt:i4>
      </vt:variant>
      <vt:variant>
        <vt:lpstr>Tema</vt:lpstr>
      </vt:variant>
      <vt:variant>
        <vt:i4>3</vt:i4>
      </vt:variant>
      <vt:variant>
        <vt:lpstr>Bildrubriker</vt:lpstr>
      </vt:variant>
      <vt:variant>
        <vt:i4>13</vt:i4>
      </vt:variant>
    </vt:vector>
  </HeadingPairs>
  <TitlesOfParts>
    <vt:vector size="23" baseType="lpstr">
      <vt:lpstr>Arial</vt:lpstr>
      <vt:lpstr>Calibri</vt:lpstr>
      <vt:lpstr>Helsingborg Sans Bold</vt:lpstr>
      <vt:lpstr>Roboto Light</vt:lpstr>
      <vt:lpstr>Tw Cen MT</vt:lpstr>
      <vt:lpstr>Tw Cen MT Condensed</vt:lpstr>
      <vt:lpstr>Wingdings 3</vt:lpstr>
      <vt:lpstr>VOF Vintersund ljus</vt:lpstr>
      <vt:lpstr>VOF Vintersund mörk</vt:lpstr>
      <vt:lpstr>Integral</vt:lpstr>
      <vt:lpstr>Diabetes. Ordlista.</vt:lpstr>
      <vt:lpstr>A</vt:lpstr>
      <vt:lpstr>B</vt:lpstr>
      <vt:lpstr>D</vt:lpstr>
      <vt:lpstr>F</vt:lpstr>
      <vt:lpstr>G</vt:lpstr>
      <vt:lpstr>H</vt:lpstr>
      <vt:lpstr>I</vt:lpstr>
      <vt:lpstr>K</vt:lpstr>
      <vt:lpstr>L</vt:lpstr>
      <vt:lpstr>N</vt:lpstr>
      <vt:lpstr>P</vt:lpstr>
      <vt:lpstr>S</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Diabetes. Ordlista (ord att kunna)</dc:title>
  <dc:creator>Ivanova Kira - VOF</dc:creator>
  <cp:lastModifiedBy>Ivanova Kira - VOF</cp:lastModifiedBy>
  <cp:revision>29</cp:revision>
  <dcterms:created xsi:type="dcterms:W3CDTF">2023-12-07T08:49:31Z</dcterms:created>
  <dcterms:modified xsi:type="dcterms:W3CDTF">2024-01-29T09:24:35Z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0x010100B16161C1156749828247A73D71908800003688C1375AB3496E9D965A30C48E069100BEF273B6CC0F45428786346B5D4129F4</vt:lpwstr>
  </property>
  <property fmtid="{D5CDD505-2E9C-101B-9397-08002B2CF9AE}" pid="4" name="DWTaxonomyDocumentType">
    <vt:lpwstr/>
  </property>
  <property fmtid="{D5CDD505-2E9C-101B-9397-08002B2CF9AE}" pid="5" name="DWDivision">
    <vt:lpwstr>1;#Vård- och omsorgsförvaltningen|aa3bba68-e3f9-47dc-afaa-fb13ac220017</vt:lpwstr>
  </property>
</Properties>
</file>