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60" r:id="rId5"/>
  </p:sldMasterIdLst>
  <p:sldIdLst>
    <p:sldId id="256" r:id="rId6"/>
    <p:sldId id="261" r:id="rId7"/>
    <p:sldId id="257" r:id="rId8"/>
    <p:sldId id="264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1D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A355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  <a:lvl2pPr>
              <a:defRPr>
                <a:solidFill>
                  <a:srgbClr val="1A355C"/>
                </a:solidFill>
              </a:defRPr>
            </a:lvl2pPr>
            <a:lvl3pPr>
              <a:defRPr>
                <a:solidFill>
                  <a:srgbClr val="1A355C"/>
                </a:solidFill>
              </a:defRPr>
            </a:lvl3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748377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88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76232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</a:lstStyle>
          <a:p>
            <a:r>
              <a:rPr lang="sv-SE" dirty="0"/>
              <a:t>Punktnivå 1</a:t>
            </a:r>
          </a:p>
          <a:p>
            <a:pPr lvl="1"/>
            <a:r>
              <a:rPr lang="sv-SE" dirty="0"/>
              <a:t>Punktnivå 2</a:t>
            </a:r>
          </a:p>
          <a:p>
            <a:pPr lvl="2"/>
            <a:r>
              <a:rPr lang="sv-SE" dirty="0"/>
              <a:t>Punktnivå 3</a:t>
            </a:r>
          </a:p>
        </p:txBody>
      </p:sp>
    </p:spTree>
    <p:extLst>
      <p:ext uri="{BB962C8B-B14F-4D97-AF65-F5344CB8AC3E}">
        <p14:creationId xmlns:p14="http://schemas.microsoft.com/office/powerpoint/2010/main" val="376697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accent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5764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accent2">
                    <a:lumMod val="50000"/>
                  </a:schemeClr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479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00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1A355C"/>
          </a:solidFill>
          <a:latin typeface="+mj-lt"/>
          <a:ea typeface="+mj-ea"/>
          <a:cs typeface="+mj-cs"/>
        </a:defRPr>
      </a:lvl1pPr>
    </p:titleStyle>
    <p:bodyStyle>
      <a:lvl1pPr marL="444500" indent="-4445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rgbClr val="1A355C"/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rgbClr val="1A355C"/>
          </a:solidFill>
          <a:latin typeface="+mn-lt"/>
          <a:ea typeface="+mn-ea"/>
          <a:cs typeface="+mn-cs"/>
        </a:defRPr>
      </a:lvl2pPr>
      <a:lvl3pPr marL="1341438" indent="-4270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rgbClr val="1A355C"/>
          </a:solidFill>
          <a:latin typeface="+mn-lt"/>
          <a:ea typeface="+mn-ea"/>
          <a:cs typeface="+mn-cs"/>
        </a:defRPr>
      </a:lvl3pPr>
      <a:lvl4pPr marL="1793875" indent="-4222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4pPr>
      <a:lvl5pPr marL="2238375" indent="-4095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BBCB">
            <a:alpha val="2470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618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444500" indent="-4445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341438" indent="-4270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793875" indent="-4222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238375" indent="-4095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delegeringshusetvof@helsingborg.s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838199" y="1122362"/>
            <a:ext cx="10008765" cy="2233313"/>
          </a:xfrm>
        </p:spPr>
        <p:txBody>
          <a:bodyPr>
            <a:noAutofit/>
          </a:bodyPr>
          <a:lstStyle/>
          <a:p>
            <a:r>
              <a:rPr lang="sv-SE" sz="6600" dirty="0">
                <a:latin typeface="Arial" panose="020B0604020202020204" pitchFamily="34" charset="0"/>
                <a:cs typeface="Arial" panose="020B0604020202020204" pitchFamily="34" charset="0"/>
              </a:rPr>
              <a:t>Introduktion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base"/>
            <a:endParaRPr lang="sv-SE" sz="2000" b="1" dirty="0"/>
          </a:p>
          <a:p>
            <a:pPr fontAlgn="base"/>
            <a:endParaRPr lang="sv-SE" sz="2000" b="1" dirty="0"/>
          </a:p>
          <a:p>
            <a:pPr fontAlgn="base"/>
            <a:endParaRPr lang="sv-SE" sz="2000" b="1" dirty="0"/>
          </a:p>
          <a:p>
            <a:pPr fontAlgn="base"/>
            <a:r>
              <a:rPr lang="sv-SE" sz="2000" b="1" dirty="0"/>
              <a:t>Utbildning i läkemedelshantering för omvårdnadspersonal i Helsingborgs stad</a:t>
            </a:r>
            <a:r>
              <a:rPr lang="en-US" sz="2000" dirty="0"/>
              <a:t>​</a:t>
            </a:r>
          </a:p>
          <a:p>
            <a:pPr fontAlgn="base"/>
            <a:r>
              <a:rPr lang="sv-SE" sz="2000" b="1" dirty="0"/>
              <a:t>Sammanställt av Delegeringshuset 2023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9231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2183" y="864000"/>
            <a:ext cx="4943959" cy="1228271"/>
          </a:xfrm>
        </p:spPr>
        <p:txBody>
          <a:bodyPr/>
          <a:lstStyle/>
          <a:p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Välkommen till Delegeringshusets utbildning i läkemedelshantering </a:t>
            </a:r>
            <a:b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v-S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612182" y="1828800"/>
            <a:ext cx="4672739" cy="2145611"/>
          </a:xfrm>
        </p:spPr>
        <p:txBody>
          <a:bodyPr/>
          <a:lstStyle/>
          <a:p>
            <a:pPr fontAlgn="base"/>
            <a:r>
              <a:rPr lang="sv-SE" sz="2000" dirty="0"/>
              <a:t>Utbildningen är lika för alla, oavsett om du ska få delegering för första gången </a:t>
            </a:r>
            <a:r>
              <a:rPr lang="sv-SE" sz="2000"/>
              <a:t>eller  </a:t>
            </a:r>
            <a:r>
              <a:rPr lang="sv-SE" sz="2000" dirty="0"/>
              <a:t>ska förnya din delegering i läkemedelshantering. </a:t>
            </a:r>
          </a:p>
          <a:p>
            <a:pPr fontAlgn="base"/>
            <a:endParaRPr lang="sv-SE" sz="2000" dirty="0"/>
          </a:p>
        </p:txBody>
      </p:sp>
      <p:pic>
        <p:nvPicPr>
          <p:cNvPr id="19" name="Platshållare för bild 1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8" r="16898"/>
          <a:stretch>
            <a:fillRect/>
          </a:stretch>
        </p:blipFill>
        <p:spPr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02618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Utbildningsinformation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sz="2400" dirty="0"/>
              <a:t>Utbildningen består av PowerPoint-presentationer med flera kapitel, korta filmer om läkemedelslistor samt ett slutprov. </a:t>
            </a:r>
          </a:p>
          <a:p>
            <a:r>
              <a:rPr lang="sv-SE" sz="2400" dirty="0"/>
              <a:t>Efter varje kapitel finns det kontrollfrågor som du måste svara rätt på för att komma vidare i utbildningen. </a:t>
            </a:r>
          </a:p>
          <a:p>
            <a:r>
              <a:rPr lang="sv-SE" sz="2400" dirty="0"/>
              <a:t>När du är klar med samtliga kapitel och kontrollfrågor, då det är dags att titta på filmer som förklarar hur du läser läkemedelslistor. </a:t>
            </a:r>
          </a:p>
          <a:p>
            <a:r>
              <a:rPr lang="sv-SE" sz="2400" dirty="0"/>
              <a:t>Det är viktigt att ladda ner BILAGOR till utbildningen på din dator och vid behov skriva </a:t>
            </a:r>
            <a:r>
              <a:rPr lang="sv-SE" sz="2400"/>
              <a:t>ut dem innan </a:t>
            </a:r>
            <a:r>
              <a:rPr lang="sv-SE" sz="2400" dirty="0"/>
              <a:t>du tittar på filmerna. </a:t>
            </a:r>
          </a:p>
          <a:p>
            <a:r>
              <a:rPr lang="sv-SE" sz="2400" dirty="0"/>
              <a:t>Sista delen i utbildningen är slutprov. Mer information om slutprovet kommer senare i utbildningen. 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006356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94258" y="2418369"/>
            <a:ext cx="4419200" cy="1329595"/>
          </a:xfrm>
        </p:spPr>
        <p:txBody>
          <a:bodyPr/>
          <a:lstStyle/>
          <a:p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Lycka till med utbildningen!</a:t>
            </a:r>
            <a:endParaRPr lang="sv-SE" sz="48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251817" y="4647031"/>
            <a:ext cx="4419200" cy="1298969"/>
          </a:xfrm>
        </p:spPr>
        <p:txBody>
          <a:bodyPr/>
          <a:lstStyle/>
          <a:p>
            <a:r>
              <a:rPr lang="sv-SE" dirty="0"/>
              <a:t>Innehållsansvarig: </a:t>
            </a:r>
            <a:r>
              <a:rPr lang="sv-SE" u="sng" dirty="0">
                <a:hlinkClick r:id="rId2"/>
              </a:rPr>
              <a:t>delegeringshusetvof@helsingborg.se</a:t>
            </a:r>
            <a:r>
              <a:rPr lang="sv-SE" dirty="0"/>
              <a:t> </a:t>
            </a:r>
          </a:p>
          <a:p>
            <a:endParaRPr lang="sv-SE" dirty="0"/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90142B1F-EEFA-4C33-9852-3109798C1F9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" b="14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01286268"/>
      </p:ext>
    </p:extLst>
  </p:cSld>
  <p:clrMapOvr>
    <a:masterClrMapping/>
  </p:clrMapOvr>
</p:sld>
</file>

<file path=ppt/theme/theme1.xml><?xml version="1.0" encoding="utf-8"?>
<a:theme xmlns:a="http://schemas.openxmlformats.org/drawingml/2006/main" name="VOF Rododendron vit">
  <a:themeElements>
    <a:clrScheme name="VOF Rhododendron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F57395"/>
      </a:accent1>
      <a:accent2>
        <a:srgbClr val="76232F"/>
      </a:accent2>
      <a:accent3>
        <a:srgbClr val="D6D2C4"/>
      </a:accent3>
      <a:accent4>
        <a:srgbClr val="DA291C"/>
      </a:accent4>
      <a:accent5>
        <a:srgbClr val="C5B9AC"/>
      </a:accent5>
      <a:accent6>
        <a:srgbClr val="E35205"/>
      </a:accent6>
      <a:hlink>
        <a:srgbClr val="75222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1A447AFA-09E2-4458-B9B4-5C7F8D382189}" vid="{9811BE49-C810-48AE-9F3B-12D0CF8EDCC3}"/>
    </a:ext>
  </a:extLst>
</a:theme>
</file>

<file path=ppt/theme/theme2.xml><?xml version="1.0" encoding="utf-8"?>
<a:theme xmlns:a="http://schemas.openxmlformats.org/drawingml/2006/main" name="VOF Rododendon ljus">
  <a:themeElements>
    <a:clrScheme name="VOF Rhododendron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F57395"/>
      </a:accent1>
      <a:accent2>
        <a:srgbClr val="76232F"/>
      </a:accent2>
      <a:accent3>
        <a:srgbClr val="D6D2C4"/>
      </a:accent3>
      <a:accent4>
        <a:srgbClr val="DA291C"/>
      </a:accent4>
      <a:accent5>
        <a:srgbClr val="C5B9AC"/>
      </a:accent5>
      <a:accent6>
        <a:srgbClr val="E35205"/>
      </a:accent6>
      <a:hlink>
        <a:srgbClr val="75222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1A447AFA-09E2-4458-B9B4-5C7F8D382189}" vid="{1D90EDC5-20E2-467D-9B99-ABEB2EB095E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7" ma:contentTypeDescription="Organisation Team Document Content Type" ma:contentTypeScope="" ma:versionID="ee49514d3e4a220e532a08c243606091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857b307f3134e54888a5fd7f44d8a3a8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  <xsd:element ref="ns4:lcf76f155ced4ddcb4097134ff3c332f" minOccurs="0"/>
                <xsd:element ref="ns4:MediaServiceOCR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2ba3d5-ae7e-4872-ab6d-f5dc97d22469">
      <Value>1</Value>
    </TaxCatchAll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  <lcf76f155ced4ddcb4097134ff3c332f xmlns="54371d82-adad-4d36-9bca-165bd85279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F1A07DE-A5D3-4FBD-AB6D-57ECD4F9AC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9CC211-992D-4588-AF61-1F210733C4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f93408-7717-4e1a-bb71-82c6671a0072"/>
    <ds:schemaRef ds:uri="7b2ba3d5-ae7e-4872-ab6d-f5dc97d22469"/>
    <ds:schemaRef ds:uri="54371d82-adad-4d36-9bca-165bd85279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A51FD0-60EF-405F-89AE-B5C96E79EEA0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54371d82-adad-4d36-9bca-165bd8527952"/>
    <ds:schemaRef ds:uri="7b2ba3d5-ae7e-4872-ab6d-f5dc97d22469"/>
    <ds:schemaRef ds:uri="32f93408-7717-4e1a-bb71-82c6671a007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vof-rhododendron (2)</Template>
  <TotalTime>227</TotalTime>
  <Words>159</Words>
  <Application>Microsoft Office PowerPoint</Application>
  <PresentationFormat>Bredbild</PresentationFormat>
  <Paragraphs>16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Helsingborg Sans Bold</vt:lpstr>
      <vt:lpstr>Roboto Light</vt:lpstr>
      <vt:lpstr>VOF Rododendron vit</vt:lpstr>
      <vt:lpstr>VOF Rododendon ljus</vt:lpstr>
      <vt:lpstr>Introduktion</vt:lpstr>
      <vt:lpstr>Välkommen till Delegeringshusets utbildning i läkemedelshantering  </vt:lpstr>
      <vt:lpstr>Utbildningsinformation</vt:lpstr>
      <vt:lpstr>Lycka till med utbildningen!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Ivanova Kira - VOF</dc:creator>
  <cp:lastModifiedBy>Ivanova Kira - VOF</cp:lastModifiedBy>
  <cp:revision>40</cp:revision>
  <dcterms:created xsi:type="dcterms:W3CDTF">2023-04-21T12:23:09Z</dcterms:created>
  <dcterms:modified xsi:type="dcterms:W3CDTF">2024-01-29T07:07:42Z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  <property fmtid="{D5CDD505-2E9C-101B-9397-08002B2CF9AE}" pid="3" name="DWDivision">
    <vt:i4>1</vt:i4>
  </property>
</Properties>
</file>