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 id="2147483660" r:id="rId5"/>
  </p:sldMasterIdLst>
  <p:sldIdLst>
    <p:sldId id="256" r:id="rId6"/>
    <p:sldId id="264" r:id="rId7"/>
    <p:sldId id="271" r:id="rId8"/>
    <p:sldId id="272" r:id="rId9"/>
    <p:sldId id="276" r:id="rId10"/>
    <p:sldId id="274" r:id="rId11"/>
    <p:sldId id="275" r:id="rId12"/>
    <p:sldId id="270" r:id="rId13"/>
    <p:sldId id="257" r:id="rId14"/>
    <p:sldId id="258" r:id="rId15"/>
    <p:sldId id="259" r:id="rId16"/>
    <p:sldId id="260" r:id="rId17"/>
    <p:sldId id="261" r:id="rId18"/>
    <p:sldId id="267" r:id="rId19"/>
    <p:sldId id="262" r:id="rId20"/>
    <p:sldId id="263" r:id="rId21"/>
    <p:sldId id="268" r:id="rId22"/>
    <p:sldId id="269" r:id="rId2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1D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23" d="100"/>
          <a:sy n="123" d="100"/>
        </p:scale>
        <p:origin x="114" y="27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image" Target="../media/image3.jpg"/><Relationship Id="rId4" Type="http://schemas.openxmlformats.org/officeDocument/2006/relationships/image" Target="../media/image6.jp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image" Target="../media/image3.jpg"/><Relationship Id="rId4" Type="http://schemas.openxmlformats.org/officeDocument/2006/relationships/image" Target="../media/image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E9A3A9-C9B3-4795-9F8A-2A1DD5A49483}"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sv-SE"/>
        </a:p>
      </dgm:t>
    </dgm:pt>
    <dgm:pt modelId="{8898A3CE-5915-4D81-AC2C-88CA4FBE3284}">
      <dgm:prSet phldrT="[Text]"/>
      <dgm:spPr/>
      <dgm:t>
        <a:bodyPr/>
        <a:lstStyle/>
        <a:p>
          <a:r>
            <a:rPr lang="sv-SE" dirty="0"/>
            <a:t>Dospåse</a:t>
          </a:r>
        </a:p>
      </dgm:t>
    </dgm:pt>
    <dgm:pt modelId="{6416E0A3-7405-4B52-9ECC-F05507CBAA84}" type="parTrans" cxnId="{44DB748A-E241-4FF1-8DB4-5BA51044F900}">
      <dgm:prSet/>
      <dgm:spPr/>
      <dgm:t>
        <a:bodyPr/>
        <a:lstStyle/>
        <a:p>
          <a:endParaRPr lang="sv-SE"/>
        </a:p>
      </dgm:t>
    </dgm:pt>
    <dgm:pt modelId="{0809A748-661A-4D4B-AF97-D52BF8E64986}" type="sibTrans" cxnId="{44DB748A-E241-4FF1-8DB4-5BA51044F900}">
      <dgm:prSet/>
      <dgm:spPr/>
      <dgm:t>
        <a:bodyPr/>
        <a:lstStyle/>
        <a:p>
          <a:endParaRPr lang="sv-SE"/>
        </a:p>
      </dgm:t>
    </dgm:pt>
    <dgm:pt modelId="{26E90261-6399-4AFF-AFAC-3745761BE367}">
      <dgm:prSet phldrT="[Text]"/>
      <dgm:spPr/>
      <dgm:t>
        <a:bodyPr/>
        <a:lstStyle/>
        <a:p>
          <a:r>
            <a:rPr lang="sv-SE" dirty="0"/>
            <a:t>Dosett</a:t>
          </a:r>
        </a:p>
        <a:p>
          <a:endParaRPr lang="sv-SE" dirty="0"/>
        </a:p>
      </dgm:t>
    </dgm:pt>
    <dgm:pt modelId="{34920032-33CA-4CD0-9B5E-468D51833B15}" type="parTrans" cxnId="{742D713B-0B9B-4D78-91F6-E4FBDC9E6655}">
      <dgm:prSet/>
      <dgm:spPr/>
      <dgm:t>
        <a:bodyPr/>
        <a:lstStyle/>
        <a:p>
          <a:endParaRPr lang="sv-SE"/>
        </a:p>
      </dgm:t>
    </dgm:pt>
    <dgm:pt modelId="{06C6BF53-E77C-436E-A68A-FFB9C9DF8566}" type="sibTrans" cxnId="{742D713B-0B9B-4D78-91F6-E4FBDC9E6655}">
      <dgm:prSet/>
      <dgm:spPr/>
      <dgm:t>
        <a:bodyPr/>
        <a:lstStyle/>
        <a:p>
          <a:endParaRPr lang="sv-SE"/>
        </a:p>
      </dgm:t>
    </dgm:pt>
    <dgm:pt modelId="{B0612AF1-3673-4DC7-A54E-1673AACD269B}">
      <dgm:prSet phldrT="[Text]"/>
      <dgm:spPr/>
      <dgm:t>
        <a:bodyPr/>
        <a:lstStyle/>
        <a:p>
          <a:r>
            <a:rPr lang="sv-SE" dirty="0"/>
            <a:t>Originalförpackning</a:t>
          </a:r>
        </a:p>
      </dgm:t>
    </dgm:pt>
    <dgm:pt modelId="{9DAD695C-67B7-4298-A4A0-68CCE4B22461}" type="parTrans" cxnId="{5B1F14D9-5F1B-4C74-BF73-DC05E8D1FFA3}">
      <dgm:prSet/>
      <dgm:spPr/>
      <dgm:t>
        <a:bodyPr/>
        <a:lstStyle/>
        <a:p>
          <a:endParaRPr lang="sv-SE"/>
        </a:p>
      </dgm:t>
    </dgm:pt>
    <dgm:pt modelId="{BC1806B3-FE40-4079-BC47-FE7FCD793F8E}" type="sibTrans" cxnId="{5B1F14D9-5F1B-4C74-BF73-DC05E8D1FFA3}">
      <dgm:prSet/>
      <dgm:spPr/>
      <dgm:t>
        <a:bodyPr/>
        <a:lstStyle/>
        <a:p>
          <a:endParaRPr lang="sv-SE"/>
        </a:p>
      </dgm:t>
    </dgm:pt>
    <dgm:pt modelId="{F7F24F24-64C8-41CA-BFA9-97EA4A88387C}">
      <dgm:prSet phldrT="[Text]"/>
      <dgm:spPr/>
      <dgm:t>
        <a:bodyPr/>
        <a:lstStyle/>
        <a:p>
          <a:r>
            <a:rPr lang="sv-SE" dirty="0"/>
            <a:t>Vid behovs-påse (</a:t>
          </a:r>
          <a:r>
            <a:rPr lang="sv-SE" dirty="0" err="1"/>
            <a:t>vb</a:t>
          </a:r>
          <a:r>
            <a:rPr lang="sv-SE" dirty="0"/>
            <a:t>-påse)</a:t>
          </a:r>
        </a:p>
      </dgm:t>
    </dgm:pt>
    <dgm:pt modelId="{E66F28DE-C0D8-41CF-BBDD-4A1C523BE2E6}" type="parTrans" cxnId="{5A175198-E195-4469-B5A3-1962FD987FBC}">
      <dgm:prSet/>
      <dgm:spPr/>
      <dgm:t>
        <a:bodyPr/>
        <a:lstStyle/>
        <a:p>
          <a:endParaRPr lang="sv-SE"/>
        </a:p>
      </dgm:t>
    </dgm:pt>
    <dgm:pt modelId="{66ED963C-F7BF-4D34-98F1-84E0EE6EACE8}" type="sibTrans" cxnId="{5A175198-E195-4469-B5A3-1962FD987FBC}">
      <dgm:prSet/>
      <dgm:spPr/>
      <dgm:t>
        <a:bodyPr/>
        <a:lstStyle/>
        <a:p>
          <a:endParaRPr lang="sv-SE"/>
        </a:p>
      </dgm:t>
    </dgm:pt>
    <dgm:pt modelId="{668E63F5-4D25-4C4C-AC48-CAF06E75624A}" type="pres">
      <dgm:prSet presAssocID="{F9E9A3A9-C9B3-4795-9F8A-2A1DD5A49483}" presName="Name0" presStyleCnt="0">
        <dgm:presLayoutVars>
          <dgm:dir/>
          <dgm:resizeHandles val="exact"/>
        </dgm:presLayoutVars>
      </dgm:prSet>
      <dgm:spPr/>
    </dgm:pt>
    <dgm:pt modelId="{70BF9662-D477-4BDD-B4CA-0CD7329C13CD}" type="pres">
      <dgm:prSet presAssocID="{8898A3CE-5915-4D81-AC2C-88CA4FBE3284}" presName="compNode" presStyleCnt="0"/>
      <dgm:spPr/>
    </dgm:pt>
    <dgm:pt modelId="{CCAFF025-C29F-46B9-8E02-7F2C8535764B}" type="pres">
      <dgm:prSet presAssocID="{8898A3CE-5915-4D81-AC2C-88CA4FBE3284}" presName="pict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29000" r="-29000"/>
          </a:stretch>
        </a:blipFill>
      </dgm:spPr>
    </dgm:pt>
    <dgm:pt modelId="{66D8F87C-1076-499B-901C-7BE061534F95}" type="pres">
      <dgm:prSet presAssocID="{8898A3CE-5915-4D81-AC2C-88CA4FBE3284}" presName="textRect" presStyleLbl="revTx" presStyleIdx="0" presStyleCnt="4">
        <dgm:presLayoutVars>
          <dgm:bulletEnabled val="1"/>
        </dgm:presLayoutVars>
      </dgm:prSet>
      <dgm:spPr/>
    </dgm:pt>
    <dgm:pt modelId="{2947038E-5E3D-4D19-BD6F-E9347C9F9626}" type="pres">
      <dgm:prSet presAssocID="{0809A748-661A-4D4B-AF97-D52BF8E64986}" presName="sibTrans" presStyleLbl="sibTrans2D1" presStyleIdx="0" presStyleCnt="0"/>
      <dgm:spPr/>
    </dgm:pt>
    <dgm:pt modelId="{CCC7AACA-D3C4-4C67-AB82-4A7090DFA765}" type="pres">
      <dgm:prSet presAssocID="{26E90261-6399-4AFF-AFAC-3745761BE367}" presName="compNode" presStyleCnt="0"/>
      <dgm:spPr/>
    </dgm:pt>
    <dgm:pt modelId="{DD4491A5-C963-4C01-9B5A-F192197EEDF8}" type="pres">
      <dgm:prSet presAssocID="{26E90261-6399-4AFF-AFAC-3745761BE367}" presName="pictRect" presStyleLbl="nod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 b="-2000"/>
          </a:stretch>
        </a:blipFill>
      </dgm:spPr>
    </dgm:pt>
    <dgm:pt modelId="{2EA6715E-BC66-4A4B-BC9A-DCE3D89183E6}" type="pres">
      <dgm:prSet presAssocID="{26E90261-6399-4AFF-AFAC-3745761BE367}" presName="textRect" presStyleLbl="revTx" presStyleIdx="1" presStyleCnt="4">
        <dgm:presLayoutVars>
          <dgm:bulletEnabled val="1"/>
        </dgm:presLayoutVars>
      </dgm:prSet>
      <dgm:spPr/>
    </dgm:pt>
    <dgm:pt modelId="{D578474C-766B-46A7-8C3D-4E0BDBA50D2F}" type="pres">
      <dgm:prSet presAssocID="{06C6BF53-E77C-436E-A68A-FFB9C9DF8566}" presName="sibTrans" presStyleLbl="sibTrans2D1" presStyleIdx="0" presStyleCnt="0"/>
      <dgm:spPr/>
    </dgm:pt>
    <dgm:pt modelId="{4E7185CC-359C-4255-8DB8-72251EC96C40}" type="pres">
      <dgm:prSet presAssocID="{B0612AF1-3673-4DC7-A54E-1673AACD269B}" presName="compNode" presStyleCnt="0"/>
      <dgm:spPr/>
    </dgm:pt>
    <dgm:pt modelId="{D0DA7D65-4362-4EA7-9608-842C52393DCB}" type="pres">
      <dgm:prSet presAssocID="{B0612AF1-3673-4DC7-A54E-1673AACD269B}" presName="pict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dgm:spPr>
    </dgm:pt>
    <dgm:pt modelId="{AA980235-2CA3-4377-955A-5B3776C12DA4}" type="pres">
      <dgm:prSet presAssocID="{B0612AF1-3673-4DC7-A54E-1673AACD269B}" presName="textRect" presStyleLbl="revTx" presStyleIdx="2" presStyleCnt="4">
        <dgm:presLayoutVars>
          <dgm:bulletEnabled val="1"/>
        </dgm:presLayoutVars>
      </dgm:prSet>
      <dgm:spPr/>
    </dgm:pt>
    <dgm:pt modelId="{EB8DA26E-FFD0-4C89-969B-FFA59B9E4BFB}" type="pres">
      <dgm:prSet presAssocID="{BC1806B3-FE40-4079-BC47-FE7FCD793F8E}" presName="sibTrans" presStyleLbl="sibTrans2D1" presStyleIdx="0" presStyleCnt="0"/>
      <dgm:spPr/>
    </dgm:pt>
    <dgm:pt modelId="{E832863F-F698-4614-9BA1-E5C5F2AE733D}" type="pres">
      <dgm:prSet presAssocID="{F7F24F24-64C8-41CA-BFA9-97EA4A88387C}" presName="compNode" presStyleCnt="0"/>
      <dgm:spPr/>
    </dgm:pt>
    <dgm:pt modelId="{55CC487D-0715-4B7C-81E4-D5F47567A890}" type="pres">
      <dgm:prSet presAssocID="{F7F24F24-64C8-41CA-BFA9-97EA4A88387C}" presName="pictRect" presStyleLbl="node1" presStyleIdx="3" presStyleCnt="4" custAng="0" custScaleX="85365" custScaleY="101499" custLinFactNeighborX="682" custLinFactNeighborY="-5439"/>
      <dgm:spPr>
        <a:blipFill>
          <a:blip xmlns:r="http://schemas.openxmlformats.org/officeDocument/2006/relationships" r:embed="rId4">
            <a:extLst>
              <a:ext uri="{28A0092B-C50C-407E-A947-70E740481C1C}">
                <a14:useLocalDpi xmlns:a14="http://schemas.microsoft.com/office/drawing/2010/main" val="0"/>
              </a:ext>
            </a:extLst>
          </a:blip>
          <a:srcRect/>
          <a:stretch>
            <a:fillRect t="-7000" b="-7000"/>
          </a:stretch>
        </a:blipFill>
      </dgm:spPr>
    </dgm:pt>
    <dgm:pt modelId="{427200CA-73BC-4904-99CD-925E4EEF50E3}" type="pres">
      <dgm:prSet presAssocID="{F7F24F24-64C8-41CA-BFA9-97EA4A88387C}" presName="textRect" presStyleLbl="revTx" presStyleIdx="3" presStyleCnt="4">
        <dgm:presLayoutVars>
          <dgm:bulletEnabled val="1"/>
        </dgm:presLayoutVars>
      </dgm:prSet>
      <dgm:spPr/>
    </dgm:pt>
  </dgm:ptLst>
  <dgm:cxnLst>
    <dgm:cxn modelId="{742D713B-0B9B-4D78-91F6-E4FBDC9E6655}" srcId="{F9E9A3A9-C9B3-4795-9F8A-2A1DD5A49483}" destId="{26E90261-6399-4AFF-AFAC-3745761BE367}" srcOrd="1" destOrd="0" parTransId="{34920032-33CA-4CD0-9B5E-468D51833B15}" sibTransId="{06C6BF53-E77C-436E-A68A-FFB9C9DF8566}"/>
    <dgm:cxn modelId="{FF33CB3C-C477-46EB-AF0D-E3B44BD4DDFE}" type="presOf" srcId="{8898A3CE-5915-4D81-AC2C-88CA4FBE3284}" destId="{66D8F87C-1076-499B-901C-7BE061534F95}" srcOrd="0" destOrd="0" presId="urn:microsoft.com/office/officeart/2005/8/layout/pList1"/>
    <dgm:cxn modelId="{08EDDB4F-E653-4A73-8D79-1316938E0155}" type="presOf" srcId="{06C6BF53-E77C-436E-A68A-FFB9C9DF8566}" destId="{D578474C-766B-46A7-8C3D-4E0BDBA50D2F}" srcOrd="0" destOrd="0" presId="urn:microsoft.com/office/officeart/2005/8/layout/pList1"/>
    <dgm:cxn modelId="{6A243787-2296-4722-8648-0A410334B46D}" type="presOf" srcId="{F7F24F24-64C8-41CA-BFA9-97EA4A88387C}" destId="{427200CA-73BC-4904-99CD-925E4EEF50E3}" srcOrd="0" destOrd="0" presId="urn:microsoft.com/office/officeart/2005/8/layout/pList1"/>
    <dgm:cxn modelId="{44DB748A-E241-4FF1-8DB4-5BA51044F900}" srcId="{F9E9A3A9-C9B3-4795-9F8A-2A1DD5A49483}" destId="{8898A3CE-5915-4D81-AC2C-88CA4FBE3284}" srcOrd="0" destOrd="0" parTransId="{6416E0A3-7405-4B52-9ECC-F05507CBAA84}" sibTransId="{0809A748-661A-4D4B-AF97-D52BF8E64986}"/>
    <dgm:cxn modelId="{6B11D396-97AD-4DCE-99F6-633F1E30B9F7}" type="presOf" srcId="{F9E9A3A9-C9B3-4795-9F8A-2A1DD5A49483}" destId="{668E63F5-4D25-4C4C-AC48-CAF06E75624A}" srcOrd="0" destOrd="0" presId="urn:microsoft.com/office/officeart/2005/8/layout/pList1"/>
    <dgm:cxn modelId="{5A175198-E195-4469-B5A3-1962FD987FBC}" srcId="{F9E9A3A9-C9B3-4795-9F8A-2A1DD5A49483}" destId="{F7F24F24-64C8-41CA-BFA9-97EA4A88387C}" srcOrd="3" destOrd="0" parTransId="{E66F28DE-C0D8-41CF-BBDD-4A1C523BE2E6}" sibTransId="{66ED963C-F7BF-4D34-98F1-84E0EE6EACE8}"/>
    <dgm:cxn modelId="{03ADEDA7-F884-4938-8452-5CEA8C5BC315}" type="presOf" srcId="{B0612AF1-3673-4DC7-A54E-1673AACD269B}" destId="{AA980235-2CA3-4377-955A-5B3776C12DA4}" srcOrd="0" destOrd="0" presId="urn:microsoft.com/office/officeart/2005/8/layout/pList1"/>
    <dgm:cxn modelId="{B941ABB9-871D-429D-B00D-0FAD9FE63028}" type="presOf" srcId="{26E90261-6399-4AFF-AFAC-3745761BE367}" destId="{2EA6715E-BC66-4A4B-BC9A-DCE3D89183E6}" srcOrd="0" destOrd="0" presId="urn:microsoft.com/office/officeart/2005/8/layout/pList1"/>
    <dgm:cxn modelId="{CB01EFD8-B544-4C56-8C36-64AF2866075F}" type="presOf" srcId="{BC1806B3-FE40-4079-BC47-FE7FCD793F8E}" destId="{EB8DA26E-FFD0-4C89-969B-FFA59B9E4BFB}" srcOrd="0" destOrd="0" presId="urn:microsoft.com/office/officeart/2005/8/layout/pList1"/>
    <dgm:cxn modelId="{5B1F14D9-5F1B-4C74-BF73-DC05E8D1FFA3}" srcId="{F9E9A3A9-C9B3-4795-9F8A-2A1DD5A49483}" destId="{B0612AF1-3673-4DC7-A54E-1673AACD269B}" srcOrd="2" destOrd="0" parTransId="{9DAD695C-67B7-4298-A4A0-68CCE4B22461}" sibTransId="{BC1806B3-FE40-4079-BC47-FE7FCD793F8E}"/>
    <dgm:cxn modelId="{E7A8E3E4-033C-49FF-9560-ED0781F4FB7A}" type="presOf" srcId="{0809A748-661A-4D4B-AF97-D52BF8E64986}" destId="{2947038E-5E3D-4D19-BD6F-E9347C9F9626}" srcOrd="0" destOrd="0" presId="urn:microsoft.com/office/officeart/2005/8/layout/pList1"/>
    <dgm:cxn modelId="{5D7688B9-00FC-4D9D-A0EA-42A33D66F07E}" type="presParOf" srcId="{668E63F5-4D25-4C4C-AC48-CAF06E75624A}" destId="{70BF9662-D477-4BDD-B4CA-0CD7329C13CD}" srcOrd="0" destOrd="0" presId="urn:microsoft.com/office/officeart/2005/8/layout/pList1"/>
    <dgm:cxn modelId="{481ED6E5-A14F-481A-8F35-DD9D1CD8668F}" type="presParOf" srcId="{70BF9662-D477-4BDD-B4CA-0CD7329C13CD}" destId="{CCAFF025-C29F-46B9-8E02-7F2C8535764B}" srcOrd="0" destOrd="0" presId="urn:microsoft.com/office/officeart/2005/8/layout/pList1"/>
    <dgm:cxn modelId="{9D7C6D7C-345C-43E4-A40D-9174EAAA46B2}" type="presParOf" srcId="{70BF9662-D477-4BDD-B4CA-0CD7329C13CD}" destId="{66D8F87C-1076-499B-901C-7BE061534F95}" srcOrd="1" destOrd="0" presId="urn:microsoft.com/office/officeart/2005/8/layout/pList1"/>
    <dgm:cxn modelId="{7C740306-1B52-4081-B9BD-E398672E3A47}" type="presParOf" srcId="{668E63F5-4D25-4C4C-AC48-CAF06E75624A}" destId="{2947038E-5E3D-4D19-BD6F-E9347C9F9626}" srcOrd="1" destOrd="0" presId="urn:microsoft.com/office/officeart/2005/8/layout/pList1"/>
    <dgm:cxn modelId="{2895DD6A-A87A-4D3E-AE8B-AF0D6A43AFC2}" type="presParOf" srcId="{668E63F5-4D25-4C4C-AC48-CAF06E75624A}" destId="{CCC7AACA-D3C4-4C67-AB82-4A7090DFA765}" srcOrd="2" destOrd="0" presId="urn:microsoft.com/office/officeart/2005/8/layout/pList1"/>
    <dgm:cxn modelId="{9CECB64E-1BAF-4BC6-AF5F-7B86993EC10E}" type="presParOf" srcId="{CCC7AACA-D3C4-4C67-AB82-4A7090DFA765}" destId="{DD4491A5-C963-4C01-9B5A-F192197EEDF8}" srcOrd="0" destOrd="0" presId="urn:microsoft.com/office/officeart/2005/8/layout/pList1"/>
    <dgm:cxn modelId="{364190CF-6E2A-42C6-B498-3CD3EECFC57F}" type="presParOf" srcId="{CCC7AACA-D3C4-4C67-AB82-4A7090DFA765}" destId="{2EA6715E-BC66-4A4B-BC9A-DCE3D89183E6}" srcOrd="1" destOrd="0" presId="urn:microsoft.com/office/officeart/2005/8/layout/pList1"/>
    <dgm:cxn modelId="{6F7F2BE5-7ADC-4CBB-8DFC-CAD637C5EBFF}" type="presParOf" srcId="{668E63F5-4D25-4C4C-AC48-CAF06E75624A}" destId="{D578474C-766B-46A7-8C3D-4E0BDBA50D2F}" srcOrd="3" destOrd="0" presId="urn:microsoft.com/office/officeart/2005/8/layout/pList1"/>
    <dgm:cxn modelId="{49B59D76-93EB-462F-B945-6DB8454C9DA2}" type="presParOf" srcId="{668E63F5-4D25-4C4C-AC48-CAF06E75624A}" destId="{4E7185CC-359C-4255-8DB8-72251EC96C40}" srcOrd="4" destOrd="0" presId="urn:microsoft.com/office/officeart/2005/8/layout/pList1"/>
    <dgm:cxn modelId="{0D255762-5B23-487D-B4FC-881179A0FC0E}" type="presParOf" srcId="{4E7185CC-359C-4255-8DB8-72251EC96C40}" destId="{D0DA7D65-4362-4EA7-9608-842C52393DCB}" srcOrd="0" destOrd="0" presId="urn:microsoft.com/office/officeart/2005/8/layout/pList1"/>
    <dgm:cxn modelId="{9D8DC886-5C05-4893-A82C-883C15B9334E}" type="presParOf" srcId="{4E7185CC-359C-4255-8DB8-72251EC96C40}" destId="{AA980235-2CA3-4377-955A-5B3776C12DA4}" srcOrd="1" destOrd="0" presId="urn:microsoft.com/office/officeart/2005/8/layout/pList1"/>
    <dgm:cxn modelId="{80C75684-C65B-4E5C-9BA6-08F6B0DF5FDA}" type="presParOf" srcId="{668E63F5-4D25-4C4C-AC48-CAF06E75624A}" destId="{EB8DA26E-FFD0-4C89-969B-FFA59B9E4BFB}" srcOrd="5" destOrd="0" presId="urn:microsoft.com/office/officeart/2005/8/layout/pList1"/>
    <dgm:cxn modelId="{DB7D3999-BBEA-4E2E-81A9-6FB27DA451C6}" type="presParOf" srcId="{668E63F5-4D25-4C4C-AC48-CAF06E75624A}" destId="{E832863F-F698-4614-9BA1-E5C5F2AE733D}" srcOrd="6" destOrd="0" presId="urn:microsoft.com/office/officeart/2005/8/layout/pList1"/>
    <dgm:cxn modelId="{3E1165EE-E55B-4DEB-90EF-159352A06092}" type="presParOf" srcId="{E832863F-F698-4614-9BA1-E5C5F2AE733D}" destId="{55CC487D-0715-4B7C-81E4-D5F47567A890}" srcOrd="0" destOrd="0" presId="urn:microsoft.com/office/officeart/2005/8/layout/pList1"/>
    <dgm:cxn modelId="{EDC7EDE1-FC00-4F46-831D-E3C43A192272}" type="presParOf" srcId="{E832863F-F698-4614-9BA1-E5C5F2AE733D}" destId="{427200CA-73BC-4904-99CD-925E4EEF50E3}"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AFF025-C29F-46B9-8E02-7F2C8535764B}">
      <dsp:nvSpPr>
        <dsp:cNvPr id="0" name=""/>
        <dsp:cNvSpPr/>
      </dsp:nvSpPr>
      <dsp:spPr>
        <a:xfrm>
          <a:off x="4779" y="702700"/>
          <a:ext cx="2274480" cy="1567117"/>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9000" r="-2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D8F87C-1076-499B-901C-7BE061534F95}">
      <dsp:nvSpPr>
        <dsp:cNvPr id="0" name=""/>
        <dsp:cNvSpPr/>
      </dsp:nvSpPr>
      <dsp:spPr>
        <a:xfrm>
          <a:off x="4779" y="2269817"/>
          <a:ext cx="2274480" cy="843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sv-SE" sz="1800" kern="1200" dirty="0"/>
            <a:t>Dospåse</a:t>
          </a:r>
        </a:p>
      </dsp:txBody>
      <dsp:txXfrm>
        <a:off x="4779" y="2269817"/>
        <a:ext cx="2274480" cy="843832"/>
      </dsp:txXfrm>
    </dsp:sp>
    <dsp:sp modelId="{DD4491A5-C963-4C01-9B5A-F192197EEDF8}">
      <dsp:nvSpPr>
        <dsp:cNvPr id="0" name=""/>
        <dsp:cNvSpPr/>
      </dsp:nvSpPr>
      <dsp:spPr>
        <a:xfrm>
          <a:off x="2506803" y="702700"/>
          <a:ext cx="2274480" cy="1567117"/>
        </a:xfrm>
        <a:prstGeom prst="round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A6715E-BC66-4A4B-BC9A-DCE3D89183E6}">
      <dsp:nvSpPr>
        <dsp:cNvPr id="0" name=""/>
        <dsp:cNvSpPr/>
      </dsp:nvSpPr>
      <dsp:spPr>
        <a:xfrm>
          <a:off x="2506803" y="2269817"/>
          <a:ext cx="2274480" cy="843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sv-SE" sz="1800" kern="1200" dirty="0"/>
            <a:t>Dosett</a:t>
          </a:r>
        </a:p>
        <a:p>
          <a:pPr marL="0" lvl="0" indent="0" algn="ctr" defTabSz="800100">
            <a:lnSpc>
              <a:spcPct val="90000"/>
            </a:lnSpc>
            <a:spcBef>
              <a:spcPct val="0"/>
            </a:spcBef>
            <a:spcAft>
              <a:spcPct val="35000"/>
            </a:spcAft>
            <a:buNone/>
          </a:pPr>
          <a:endParaRPr lang="sv-SE" sz="1800" kern="1200" dirty="0"/>
        </a:p>
      </dsp:txBody>
      <dsp:txXfrm>
        <a:off x="2506803" y="2269817"/>
        <a:ext cx="2274480" cy="843832"/>
      </dsp:txXfrm>
    </dsp:sp>
    <dsp:sp modelId="{D0DA7D65-4362-4EA7-9608-842C52393DCB}">
      <dsp:nvSpPr>
        <dsp:cNvPr id="0" name=""/>
        <dsp:cNvSpPr/>
      </dsp:nvSpPr>
      <dsp:spPr>
        <a:xfrm>
          <a:off x="5008828" y="702700"/>
          <a:ext cx="2274480" cy="1567117"/>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980235-2CA3-4377-955A-5B3776C12DA4}">
      <dsp:nvSpPr>
        <dsp:cNvPr id="0" name=""/>
        <dsp:cNvSpPr/>
      </dsp:nvSpPr>
      <dsp:spPr>
        <a:xfrm>
          <a:off x="5008828" y="2269817"/>
          <a:ext cx="2274480" cy="843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sv-SE" sz="1800" kern="1200" dirty="0"/>
            <a:t>Originalförpackning</a:t>
          </a:r>
        </a:p>
      </dsp:txBody>
      <dsp:txXfrm>
        <a:off x="5008828" y="2269817"/>
        <a:ext cx="2274480" cy="843832"/>
      </dsp:txXfrm>
    </dsp:sp>
    <dsp:sp modelId="{55CC487D-0715-4B7C-81E4-D5F47567A890}">
      <dsp:nvSpPr>
        <dsp:cNvPr id="0" name=""/>
        <dsp:cNvSpPr/>
      </dsp:nvSpPr>
      <dsp:spPr>
        <a:xfrm>
          <a:off x="7692799" y="611591"/>
          <a:ext cx="1941610" cy="1590608"/>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7000" b="-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7200CA-73BC-4904-99CD-925E4EEF50E3}">
      <dsp:nvSpPr>
        <dsp:cNvPr id="0" name=""/>
        <dsp:cNvSpPr/>
      </dsp:nvSpPr>
      <dsp:spPr>
        <a:xfrm>
          <a:off x="7510852" y="2275690"/>
          <a:ext cx="2274480" cy="843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sv-SE" sz="1800" kern="1200" dirty="0"/>
            <a:t>Vid behovs-påse (</a:t>
          </a:r>
          <a:r>
            <a:rPr lang="sv-SE" sz="1800" kern="1200" dirty="0" err="1"/>
            <a:t>vb</a:t>
          </a:r>
          <a:r>
            <a:rPr lang="sv-SE" sz="1800" kern="1200" dirty="0"/>
            <a:t>-påse)</a:t>
          </a:r>
        </a:p>
      </dsp:txBody>
      <dsp:txXfrm>
        <a:off x="7510852" y="2275690"/>
        <a:ext cx="2274480" cy="843832"/>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format</a:t>
            </a:r>
            <a:endParaRPr lang="sv-SE" dirty="0"/>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82917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rgbClr val="1A355C"/>
                </a:solidFill>
              </a:defRPr>
            </a:lvl1pPr>
          </a:lstStyle>
          <a:p>
            <a:r>
              <a:rPr lang="sv-SE"/>
              <a:t>Klicka här för att ändra format</a:t>
            </a:r>
            <a:endParaRPr lang="sv-SE" dirty="0"/>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rgbClr val="1A355C"/>
                </a:solidFill>
              </a:defRPr>
            </a:lvl1pPr>
            <a:lvl2pPr>
              <a:defRPr>
                <a:solidFill>
                  <a:srgbClr val="1A355C"/>
                </a:solidFill>
              </a:defRPr>
            </a:lvl2pPr>
            <a:lvl3pPr>
              <a:defRPr>
                <a:solidFill>
                  <a:srgbClr val="1A355C"/>
                </a:solidFill>
              </a:defRPr>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3748377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139298840"/>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solidFill>
                <a:srgbClr val="76232F"/>
              </a:solidFill>
            </a:endParaRPr>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chemeClr val="accent2">
                    <a:lumMod val="50000"/>
                  </a:schemeClr>
                </a:solidFill>
              </a:defRPr>
            </a:lvl1pPr>
          </a:lstStyle>
          <a:p>
            <a:r>
              <a:rPr lang="sv-SE" dirty="0"/>
              <a:t>Klicka här för att ändra 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chemeClr val="accent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om du vill redigera mall för underrubrikformat</a:t>
            </a:r>
          </a:p>
        </p:txBody>
      </p:sp>
      <p:sp>
        <p:nvSpPr>
          <p:cNvPr id="4" name="Platshållare för datum 3"/>
          <p:cNvSpPr>
            <a:spLocks noGrp="1"/>
          </p:cNvSpPr>
          <p:nvPr>
            <p:ph type="dt" sz="half" idx="10"/>
          </p:nvPr>
        </p:nvSpPr>
        <p:spPr/>
        <p:txBody>
          <a:bodyPr/>
          <a:lstStyle>
            <a:lvl1pPr>
              <a:defRPr>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chemeClr val="accent2">
                    <a:lumMod val="50000"/>
                  </a:schemeClr>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accent2">
                    <a:lumMod val="50000"/>
                  </a:schemeClr>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2650820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accent2">
                    <a:lumMod val="50000"/>
                  </a:schemeClr>
                </a:solidFill>
              </a:defRPr>
            </a:lvl1pPr>
          </a:lstStyle>
          <a:p>
            <a:r>
              <a:rPr lang="sv-SE" dirty="0"/>
              <a:t>Klicka här för att ändra 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stStyle>
          <a:p>
            <a:r>
              <a:rPr lang="sv-SE" dirty="0"/>
              <a:t>Punktnivå 1</a:t>
            </a:r>
          </a:p>
          <a:p>
            <a:pPr lvl="1"/>
            <a:r>
              <a:rPr lang="sv-SE" dirty="0"/>
              <a:t>Punktnivå 2</a:t>
            </a:r>
          </a:p>
          <a:p>
            <a:pPr lvl="2"/>
            <a:r>
              <a:rPr lang="sv-SE" dirty="0"/>
              <a:t>Punktnivå 3</a:t>
            </a:r>
          </a:p>
        </p:txBody>
      </p:sp>
    </p:spTree>
    <p:extLst>
      <p:ext uri="{BB962C8B-B14F-4D97-AF65-F5344CB8AC3E}">
        <p14:creationId xmlns:p14="http://schemas.microsoft.com/office/powerpoint/2010/main" val="3766972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accent2">
                    <a:lumMod val="50000"/>
                  </a:schemeClr>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576463"/>
          </a:xfrm>
        </p:spPr>
        <p:txBody>
          <a:bodyPr wrap="square" lIns="0" tIns="324000" rIns="0" bIns="0">
            <a:spAutoFit/>
          </a:bodyPr>
          <a:lstStyle>
            <a:lvl1pPr marL="0" indent="0">
              <a:spcBef>
                <a:spcPts val="0"/>
              </a:spcBef>
              <a:buNone/>
              <a:defRPr sz="1800" b="0" i="0" baseline="0">
                <a:solidFill>
                  <a:schemeClr val="accent2">
                    <a:lumMod val="50000"/>
                  </a:schemeClr>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3048447933"/>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2">
                    <a:lumMod val="5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2">
                    <a:lumMod val="50000"/>
                  </a:schemeClr>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52100614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l" defTabSz="914400" rtl="0" eaLnBrk="1" latinLnBrk="0" hangingPunct="1">
        <a:lnSpc>
          <a:spcPct val="90000"/>
        </a:lnSpc>
        <a:spcBef>
          <a:spcPct val="0"/>
        </a:spcBef>
        <a:buNone/>
        <a:defRPr sz="6000" kern="1200">
          <a:solidFill>
            <a:srgbClr val="1A355C"/>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rgbClr val="1A355C"/>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rgbClr val="1A355C"/>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rgbClr val="1A355C"/>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BBCB">
            <a:alpha val="24706"/>
          </a:srgbClr>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2">
                    <a:lumMod val="5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2">
                    <a:lumMod val="50000"/>
                  </a:schemeClr>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866186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6000" kern="1200">
          <a:solidFill>
            <a:schemeClr val="accent2">
              <a:lumMod val="50000"/>
            </a:schemeClr>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accent2">
              <a:lumMod val="50000"/>
            </a:schemeClr>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accent2">
              <a:lumMod val="50000"/>
            </a:schemeClr>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accent2">
              <a:lumMod val="50000"/>
            </a:schemeClr>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chemeClr val="accent2">
              <a:lumMod val="50000"/>
            </a:schemeClr>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accent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rmAutofit fontScale="90000"/>
          </a:bodyPr>
          <a:lstStyle/>
          <a:p>
            <a:r>
              <a:rPr lang="sv-SE" sz="6000" dirty="0">
                <a:latin typeface="Arial" panose="020B0604020202020204" pitchFamily="34" charset="0"/>
                <a:cs typeface="Arial" panose="020B0604020202020204" pitchFamily="34" charset="0"/>
              </a:rPr>
              <a:t>Kapitel 2 Administrering av läkemedel</a:t>
            </a:r>
            <a:br>
              <a:rPr lang="sv-SE" sz="6000" dirty="0">
                <a:latin typeface="Arial" panose="020B0604020202020204" pitchFamily="34" charset="0"/>
                <a:cs typeface="Arial" panose="020B0604020202020204" pitchFamily="34" charset="0"/>
              </a:rPr>
            </a:br>
            <a:endParaRPr lang="sv-SE" sz="6000" dirty="0">
              <a:latin typeface="Arial" panose="020B0604020202020204" pitchFamily="34" charset="0"/>
              <a:cs typeface="Arial" panose="020B0604020202020204" pitchFamily="34" charset="0"/>
            </a:endParaRPr>
          </a:p>
        </p:txBody>
      </p:sp>
      <p:sp>
        <p:nvSpPr>
          <p:cNvPr id="5" name="Underrubrik 4"/>
          <p:cNvSpPr>
            <a:spLocks noGrp="1"/>
          </p:cNvSpPr>
          <p:nvPr>
            <p:ph type="subTitle" idx="1"/>
          </p:nvPr>
        </p:nvSpPr>
        <p:spPr/>
        <p:txBody>
          <a:bodyPr>
            <a:normAutofit fontScale="85000" lnSpcReduction="10000"/>
          </a:bodyPr>
          <a:lstStyle/>
          <a:p>
            <a:pPr fontAlgn="base"/>
            <a:endParaRPr lang="sv-SE" sz="2000" b="1" dirty="0"/>
          </a:p>
          <a:p>
            <a:pPr fontAlgn="base"/>
            <a:endParaRPr lang="sv-SE" sz="2000" b="1" dirty="0"/>
          </a:p>
          <a:p>
            <a:pPr fontAlgn="base"/>
            <a:endParaRPr lang="sv-SE" sz="2000" b="1" dirty="0"/>
          </a:p>
          <a:p>
            <a:pPr fontAlgn="base"/>
            <a:endParaRPr lang="sv-SE" sz="2000" b="1" dirty="0"/>
          </a:p>
          <a:p>
            <a:pPr fontAlgn="base"/>
            <a:r>
              <a:rPr lang="sv-SE" sz="2000" b="1" dirty="0"/>
              <a:t>Utbildning i läkemedelshantering för omvårdnadspersonal i Helsingborgs stad</a:t>
            </a:r>
            <a:r>
              <a:rPr lang="en-US" sz="2000" dirty="0"/>
              <a:t>​</a:t>
            </a:r>
          </a:p>
          <a:p>
            <a:pPr fontAlgn="base"/>
            <a:r>
              <a:rPr lang="sv-SE" sz="2000" b="1" dirty="0"/>
              <a:t>Sammanställt av Delegeringshuset 2023</a:t>
            </a:r>
            <a:r>
              <a:rPr lang="en-US" sz="2000" dirty="0"/>
              <a:t>​</a:t>
            </a:r>
          </a:p>
          <a:p>
            <a:endParaRPr lang="sv-SE" sz="2000" dirty="0"/>
          </a:p>
        </p:txBody>
      </p:sp>
    </p:spTree>
    <p:extLst>
      <p:ext uri="{BB962C8B-B14F-4D97-AF65-F5344CB8AC3E}">
        <p14:creationId xmlns:p14="http://schemas.microsoft.com/office/powerpoint/2010/main" val="69231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Ord att kunna   </a:t>
            </a:r>
          </a:p>
        </p:txBody>
      </p:sp>
      <p:sp>
        <p:nvSpPr>
          <p:cNvPr id="4" name="AutoShape 2" descr="data:image/jpg;base64,%20/9j/4AAQSkZJRgABAQEAYABgAAD/2wBDAAUDBAQEAwUEBAQFBQUGBwwIBwcHBw8LCwkMEQ8SEhEPERETFhwXExQaFRERGCEYGh0dHx8fExciJCIeJBweHx7/2wBDAQUFBQcGBw4ICA4eFBEUHh4eHh4eHh4eHh4eHh4eHh4eHh4eHh4eHh4eHh4eHh4eHh4eHh4eHh4eHh4eHh4eHh7/wAARCADRAUo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D0oAKKzdX1K00nTZ9R1C5W3t7dC8kjnAAFfKvjL9onxZN4keTw3Nb2mmRsRDFJAJPOH95ySCM+xFY1q8KXxHsZRkWMzaUlh1ot29F5L1Z9eUV8t+Hf2oruARR+JvD0MrfxS2MxXI9kbP/oVeoeGfjx8N9baOP8AtqTTp36Q3sZU5+q5X9aIYinLZlYzh3MsG7VKT+Wv5HqlFZ2n6lYanF5unX9vdR9cwTB/5HirsZxyeM++a2TueNJOLtJWJKKRelLQIKKKKACiiigAooooAKKKKACiiigAooooAKKKKACiiigAooooAKKKKACiiigAooooAKKKKACiiigAooooAKKKDQAj/d9KieTYhMjbVAJZs4AHrTpT8h/pXzT+018WWIuPBfhm4O9Ts1G7jb7v/TJSO/risqtVUouTPSynKq+aYmOHorfd9l3Ob/aS+K0fie9l8KaLcY0i0f8AfS7ublx6eqA/mea8SZZNyqjRI79TJj5PwpLexae7UpunkYbYkAy3HTHqfQV7z4J+EmnzeHZBr2mx3d7cR755mH/HsvaND/e5z+lebTpzxM3Jn63isZhOF8vjRS1e1vifeT8zwa8sJnERmhiusrndEwG3I6EdqomztfupceS4XlW5OfavpfV/gFp0yGTQNavLEsOVlUyp+Z5Fct4h+FfjywSC3g02w121jGA8DKrD6huT9e1OphKkW7K5yYbifLcSlzSSfXm0f3rdnlOiahqWkosumaleW06nh4piP0Br0Xw38dPiNo6hDqsWpRp1W8h3Ej6jGK86vBYpfvA+nvDNDzJ5Zxhh1UjpUSRNc4uEvoS75/c7Ds9gD/P0rmhOUdnY+ixVDA4mCVeipX8k/wDgn0b4d/atsUlW38S+GJ7cDgzWc6uCfXDbf0Jr1Hw18a/h3r21bfxHBayNjEd4rQn/AL6YbT+dfDc1rMzqLmxYADloTu/E4pYJII8gHkZXngZrohjai3dz5qpwRl2Jk1CXJ6P81L/M/SGzvba8hWa0uoblCMhopAwI+oqVXPd/0xX52aPrWsaOwm0jUrqybPzGGcpn8q77Q/2hfiBoWIbm8g1aJR0uYwDgf7Q5NdEMfF/Ej57MPD/F4aDnSqKS89H/AJH20DS183+FP2qNCuhGuvaJcWTH70kDB0H/AAE/NXqHhj4xfD3X9kdn4ms4pnPEV0fJc+wDYzXTGvTl1PlcRkuPw65p0nbutV96uegUVUt7yOdA0MiSqRkNGQQanWQlgMVseWSUUxmIP3TTxQAUUUUAFFFFABRRRQAUUUUAFFFFABRRRQAUUUUAFFFFABRRRQAUUUUAFFFFAAajkbpSu5DFdv056mvK/j98UrfwLov2Gwkjk127UiCM8+SD/G39BUzmoR5pHVgsFWxteNCiryZz/wC0n8Wh4XspPDOiXEa6vOmJ51ORaofp/Fj/ABr5OlZ3UzbyWckkufvH1J/rSX32/UtTlu76b7Q8ztJO0jZaRupJ/wA9K774T+Bl8R3Md/q1vIdMPEEGdv2k/wB5j2jH69uleSlPFVLH7JhKWF4Wy+Uqm/V9ZS8vLsV/hBcaHpuqHU9auJIZUIW3kVN0cII5YH+9ngN26jnmvfpPFOnx2kSafdRz2wxkxnJbvx3/AB65Jrz7XfhJoNgnmaTqF7ZvtJ8oHzIcDsQTn6c1xMeh6xpbyXEbLdSr0aF9jgem1uP1Nd0VXox5VFNeR8TjamWZ3P20qzhU7S2/D/M+hbTxmJp2wgjbOSw52r/d561xXxr+KUdpo8nh/Ryw1C6XFw5GDBGeoA7lvXtXkt1428RaJeQGaW4t0T5hDPCD5o7+vH41jaxc/wDCQa091FHHbI7LNL5Z/eOzcfLnPAx0rCtieb3I6M9LJeFYYeusVXaqQWq5dU30v/Wp2HwZ8Gr4g1RtS1CKK4s7cgxxMuROw7t6qK9T1j4P+DNWkaabT4ra7mcNK9k3kGI+gCYX9PrXBeEvENrYWckFrc/Y/KQKoUEV2Gj+NpfKg8uHzCowWZcB/cnr+ldlGNJQ5Y2Z8/n2ZZhXxrrVOanbZaqy/IyL74F3mmNNJ4b8Surlcbb1TkD03IQMfUV5n468N654NaBPEem2MwmJEDRzCTefUgjIB+tfQVx8SLPTbSS9v0klgCHKLjGR26AnPFfPfiXWtW8deLnv5fke5cRxRnBWCIHgAewrixVKmmoxj7zPo+FcVmOK562ImvYwWraTv2162OXH9nMiW95cPaRglgsY+8x9Seg9qkbTpTLutLu2vIf4TKuwn2xyK+ntB8D6HaeG4NN1K3spbYqrvHNEjGSQ9yxGc/8A1vSqWqfBHwbdIJbWO60+X7wa2nO0nqPlOR+WKbwEuVWlqVT43w8cRL3ZKOyd+ndrz8j5ivdNnhBN5p11an7ynaQD+AqWOSOVBCJo3AI+UjPJ7c17b4i+DvilZHvNM8TWd2qDhbsPHtQdy2WB/IV5DqF9NJqPlvZWpkiQos0UWSX7lSAN35Vx1qM6btI+ryXOMPjoudBqT+1o0T6H4g8Q+HZC2j6tqFk6N0t52Vc/QHB/Ku78O/tHfEDRj5epPY6rCB0uIdj/APfSY/XNeWJBZyEILm6tbznckjFWY92ZW9/Spv7L1De4iSG+KIGYAYYA9+aIzlDZhjcPgMxhz1qcfXR/itT6d8I/tR+Hr1Vi13RL2ylzgvARKuf0Nep+HPin4E19R/Z/iKz8zoY5m8tgfQg18DmN7bHmWMkJx97YWA/EZqUYmh88hDHGQCT6np14reONqLfU8OrwJl2Ij+7qOMvLVfc9T9IYLlJ0EkLpKhGdyNkfmKeJPmxx7V+eeleMfF3h8LJoWvahbkHhVnJQD/cb5f0ru/Dn7THjnTJo7fWLWz1YDqXi8uRh/vLx+ldMMbB/ErHy2Y8EYvCytTqKX4f5r8T7SD/PtOKfXgnhr9pjwreBBrOj6jpmR80iYmQH9D+hr0vw58SvA2vqv9meJtPkc/8ALOWTyn/75fBrpjWpz2Z87islx+E/jUpLztdfetDsKKjSZXUMvKnoRyCPXigSZ6AfnWh5jJKKQN+FGaAFooooAKKKKACiiigAooooAKKKKACiig9KACm7xj8M0pbjufoK5b4i+MdL8FeG59Z1RyAgxBEv3pn7KB39T6DNKUlFXZpRo1K9SNOmryeiRk/GT4hab4B8PNeyNHNqU4KWVqW5kfHU+i88mvibxBrGpa9rN1q2r3LXF1dP5kkh9fQDsBngCl+InjDWvG3iybUb6YtPIDhACFij7Ip7DHWrfgjw3eeJNWTT0kaG3iUNd3WziJc9vc9AK8mpOWImor5H7Jw/l2FyHCVK+I+L7Uun+Ff1qN8B6Xa6v4nisdaljtLNh5iLISjz8/dz0AOOST0r6k01bHS7NVt2geVFKLHCQQuAMKMdFHNeRah8GpLG2luNL1t9m7agvU+bn+H5PrXOXGneJND1MN5MgjhUgtbN5gfp94dh7V1w9rh/d5PuPmc0qYTiCoqkcS00tIyVke2zXEU9vLC7h2kz+8Jxz2I+lc1r7W+g6U+q6rb5hX7hH8bdgPUn0rg7P4g6pFfoJX8+MDMkLpt2qPr3qh8UPGVt4lW1mtWldUG2GzRsqp7uff8Awqp46Kg+VanHguEq7xUPrD/dbuUdfl8zl9avJ9c1fzWXfcSOTGOvlj0Ht6102neBLO8t4o47GRrxsb7gzEMD36cAVP8ACvRrO4kjvbmdW3vtxkZHsP5e9erNe6Pp8xjtbYKRgORzjsM1rhaEIRblrJi4ozypUrLDYROnSp6Kytqv0PHL3wzqWny/ZYb6SaLPzJKOVI7b/wD61JcTeILGF86fMcLlZIZAyqvrzg162kFrc6nNcxSqwl+bY/Pze1cP8VdYtbWIaLaKi3EoBuJF52r/AHeKWJw+Hpwc2rPyFkGa5pj8VDCq0115leyW7bOI/wCEvurjSzpWoTPfwwt5sayp0bscjsO/4VY8JSNYXD6lN++LMMOp79wBjp2qr4S0OPVNQWMWiSWpJHk84Y/X/PWuh1n4fNp1tFdW1u2n3Bk2RpC5ZQvbg8E1zUMJWaVVPXpc93O84y3D1JZfOL5d5cmiT9PzOlsvFlzDd+XDcSElATubPc9jXaad46ulgjiklJ4BBRSpPt3zXjEOla9bQtKI4rp8kEsMMR6ccVSu9c1zT7uO6lhubHyuVO7chPsa3lVrU/4kPmfP0sjwGOly4PEx8k7pnqfxf+KEtxob+HdPja3uLpf9JlzkrF0I46Z54rA+A3haPUr863eSERWZxbBjkhv739PxrzvUdWk17b5zRpPKWeW4PyvKR93Hp2rrdO1M2WmxWdvvVolG0Bio2+lctKpGdbnqP0R9Lj8LiMuyj6lg6bcpfHJefbqe93XhLwn4g+0JrGn2Oo3EuN/moMgj3GPpXN6p8EvDDRyf2Jdaho5lHzLG3mRZ7YU4P61zWg+LNWt7WN11CTy+ojwCuemT3NdXZ/EGeBXuJovtToMPtfbGAfY969BxhP40mfnlLEYvCTtSm4v+uh5V8RfAGteBdOju59ctNSt3cpDGYmSZm9AMEH16158i3V1ZNNNpdzcwISZhBbuyRuehk2jiux+Jvi+88b+Jo5olkW1hAt7SLPy4PG78T3r2vwD4e0jQfDFjp5ut0037y63P989+P0/CvMp0I1qj5VZH6Vj8zrZNldN4v369To+i8/T8z5f8nSZNzWN/JEoByGYPgj1HUVJNo2pKsTNb2t5vTehjlAYr6gHmvrzXvAfg3xC0cl/odnPxlJVjCyDPfcOhrifEfwR025fzdH1rVNPfG1UL+ehx67smrngZfZdzgwnG1CSUaicLb/aX47HzlI0luB59vPbqD/y1jKr+GetSN/o843bUkKhwG4PPIwa6Hx5pGp+EdZl0OTULXUmiIaWSKPaiezA8ZrGvLV4Yftmr6DeiGYB47nyGRHz6MOwFcSpy5mmtj7lZslRjW5laW1/dvp0Luh+PPGnh5j/ZGvalZQ7s4WUtGfrntXonhf8Aac8bWJWHWNPsNVAwA4Qwkj1yM5ryi2sLW7uFh0zUGRnYRhZGDR+v3uuKW40rU4GYvDBOVYg+W+SccHFONScNU7Hl4rL8uxs/30Fffb9UfV3h79pPwjcxoNa0/UdLkY8vsEsY/Fef0r0nw78QvBfiDaNI8SadcSMMiLz1WT/vlsGvgJfNe5jtpLeaOZ8BVdcZqKRopN6RtGXXpt6k+xrpjjai31PKxPAmW11zYeo4v71+Ov4n6VCRdobcCD3FOLgdf51+dnhn4gePvDv7vTfEF/axx8pEZi6cdth4r0vwj+074ygkSDVtNstUcfKS0flPj2K8fnXRDHQfxKx8hiODcZCVqUlLsneLf36fifZCuG9acK8J8O/tJeDbxxFrlhqGkyZwWK+cme/K9BXpvhrx54Q8QJ/xJ/ENhdsf4FlAb8q6YVqc/hZ4OLyfHYP+PSa+Wn36o6mioo5o2XcGBU9D61JnnFaHnC0UUUAFFFFABSMcCgnFU9Wv7PTtPuL6/uUtraBDJJIxwFA70DScnZblHxXr2meHNCuNZ1a4FvaWwLE5xuPYD1NfEPxZ8eal4/8AE7andNJDZxZW0tCflhT1/wB49zWp8cvildePPEZtYGkg0azci1g3Y8w/89G9/QdvxrzqaZYYN8jYz0yPvV5OJr+1lyLb8z9l4S4chltL65ibe0f/AJKv831+4v8Ah3S59c1qPStNhElw4JeRz8kSDlnYjnAz0HPpX1B8P/CNj4b0uFII9vl/MXlI3u2OWbtuPp0Havm7w/pHieCC11210i8tEzugkgIL4z1ZASxX6gV2SfE3xVDdRQXFwL7BPmRtGBtB/wB37pHvW1CrGh8UWn3PM4jo4rO2o4etFwX2U7O57dc3iXLsZJHC7iEUYH1PsPQfjXMX1huuZI5ISyv8yupJ4Hc1y8PxC0seUt1a3EKtgeYfm5J5z6j6Va+IPi7y/CxtfD95ATcDbc3SSD9wmOVwfmyfXHGOeorsWLpRg5KVz4yHDuOliIUKsOTme72Xnc89+KmsWOoXP9lafKoS3bE1wqDMjeme+KxPDvhKe+02SdNSmtQn+qWOLLN6lueM+gpPCOkf29fxsC/2aP53cjhj25r3vR9E0vTbKG43A7ADjsPas8Nh/aXrV+p9Ln+b0sopQy7LJaxXvS+75a9TxefQ/EmlW6yLbxXEbDAwTEw9ABzn9Kk0zXr/AE2PZfPNBvJL74chD04IHpXsOv2f9pXMMlqUcq2GUDqKzNWtdHsbCSS8ZoYo/mYuoYflWksBT1lF8p4lDijFVWqNelGte2jWv/B+44a08ZL5Mk1xHEScLA6tgsP7zDtXGX4N1rJhgkaXfKDNdu2NzseAB7ZAqDXPJ1PUpJLYeQhYbIAgHzc8cdu5P0rbsfCeqKySwXizsUErRSREIDjnDfTgcVwRhWxD095RPta8sFkMbt+xnVWy1t39Lfid74Te10rR4iyKvlE/MCBkeuK6C7vrXUbKOOSZoWSQMHYY2n/CvHmfWUK289g0WGy09vJ53A9vyrYXxbIztbmRWl3bQksZQs2cDg+9drxjpv8AeQsfGy4dWK9/CV4zvq7uzPTJiIYWaUQSWyjIZD+ZNeO+M9Ys9Y1FpIYV+ywnFvHjIz6mt7WtXt7q1lszcfYZmQNMQf4R1A5781y/hS1ivtaDz22y1Rw0ER+8656kcf1rPEYj61KNKL0Pc4fy6GR0KuOxsG6i0irfr5/LQ2PDXg6LULL/AE2ytZizZ3y7t0QPoQajbwnc2N20Wn3FzDAp27c+YCPcHn9RXoNtdWkNz5NushQMCUU7uPwxU1pDbrdSzW1xGryMSY5W6H0GSP5mu9UKMoqNlY+MlnWPWIlifaNSk7/0uy2PPZbfWdPaPyra0uIlGRtl2Pn6EH+dYo8SavptxLDctewidg0tq53g+nf616xrklrp9lNd6pbsPK+ZG2KMt2A9efrXj06NqmqF/KL3FzJwwOCo7/0rzMXh6VJqNLdn3vDGNxOY0auIxkY+ygt2tW/+GLmjTRXPiGO8BjEUWVSEsBtUDAGPXFdbYa0/9prKP9HK4CHecn05rMu/A1k2nedNZLBOrcPEWDuexLZxTbLwzqMMe4X0hVc4S6XK/gwGR+taxw2IpL3bNdjxcZmmU5rUbrKUH0le+n9dD0/T/GmoRxKFuWORtYyAPx65GDWld/E+50LTJbqSzSVI0PkyCdvmc8Dg9s8V4tf/ANvQQTKumpKX+RJbWfcFHoQ22sn/AISa+eNdO1QvcwwA7YpsYRl5UH055qauJqQi1KFmXl/DGHxVWNSlXjUimrx2djR8MWlx4w8cQ/2ndbPtdyZ7uWT0HJ/HoK+pNHh0OJP9HaEoT5caht2R+oH+FfLvhy5ECXd7C8Usk+GL5zz3AHaus8La+9ksbQ3HlyDJKB9pJ+hqMHOEFbm1ZfGEcZjK8WqTVKCstmvXTbtqe0618OfCGpTNLLoNiJ5PvS2q+TIw75ZCCfxrgPEHwH093uLjSdf1LTsgsyyhZ40A5PBAbH/AquQeNbwqoMjSoDyCuDn/AHgf6VW+IXxIvrXwdqNl9l+yXl2gtoHDFjg/fz0P3d3NdNZU+Vykj5/J6uYyxMMPhajTk7b6LvoeFzm/j1iTT7e5N2qsYUmjTb5pBwNoPT86hv8ASJrEx22uaDe2EgGN7REKqjoQy5H513PwS0eyvPEw1PVJo4rTTgHj3sPmk/h4PXnk/WvpSC30uWEWzL5ryZ24TzIyPQ8FcVw4fDKrFyk7H3HEfEf9mYqOGpxU+Ve833fY+LLfTxcysmn6qJEVd/73kHsQCO/1pkljqkDCQ2yTZ6SRvjI/GvrnXfhp4R1jzIn0OCIsMs9qTCwPr8uB+led+KPgnY2On3F9pvia/s4reMyeXdRieMAf7Xy4/WieCmtmiMBxnhqk1GfNFvZb2PCEmfLW7xyxvn7rgfz70DMTrIpClTwdoyD65pmq3kpIPnB3bkMyYz9PSkYv5KbwDkZbmuCW2p+h063uuM3dx300Ppf9kLx9JexT+C9Qku764Be5illmLmJM/d5HYn1r6Sjk3MO/UZr54/ZH8I3OmaHP4r1S38u4v1EVllMN5OQSx+pAOa+go5ByB6ivawql7Jcx+BcROk8xqey2vr69S2KKjjapK6DxQpCeaWopG2scY9ev60AR3sywwtJI6pGgLO7dFUdTXx/+0V8V5fGN6+g+H2A0a2kILFtounHG7P8AcHb1xW/+0z8VLjUpJPB+gvJHYhsXs6ggzn+4p9PX8K8KisbmSUROPLCrmR8H5VAz/KvMxWJ5nyR2P1PhDhiFKKx2L+L7K7efr2MvSLJoo5bi6lAZTnLdEU9vqcfpXofwh+H914v1eHUrxTHplswfDDqB0x65/wDr1zemGzm2Xd8xj0qCTCqEy8vv/vfyr6D8B+NvCp0a30vRbjy2DN5McybGYe/r+NGEhBvmm9TbibG4qlhnQwdN8nWW/wB510ywWkS2FpEsagAMR2HYCuD8R6PZ3d00d1brJJu+VvL2hl+tdFcXksjnMwBc5whzUGsahpukaRNrWtIpjjTEX9529BXrcySblsfmFGFadWMKSbk3pa92eO/EPw5pXhzTVvkaf7XuLQQrJlT615419O1ktrLA1w07ALbx/MT6citXxT4guNX1aXUrvczO2yKLP+rH8Kj2xjP4mu1+F/w/vLp/7Wmj2s4+VmGMHv8Aj0z6cepryadJYqq7K0T9UxWKnw9l0adap7Sq1s9bN/5bHM+Hb7UtId41tnsXdtzRyW5VVHoM12Fr4xvLm6EOqw3HkxrhWRcbzXa65oGn2+jSQwwJcBDtkLoGY5649fWuVfwLaSWMn2VHtQ652wttBHrt7V3LCVVrSn8mfHTz7AYuT+u4dXe7juaGkeINOmuEt4bkxzhScSNtJHTg/rXI/FbXr+9hWzlm/wCJZbsCX3BRM54H1Axj6g1g+LLU+F5PLkuDcz3K42mP51xwAT6Vz99ex3Ztre4SW4aMEYiyEjz3OK4sRXryXspfgfU5NlOX4eosyw8rxS0U+jfU7L4b6LDfXiX16zIpG6MFeMCvX7SW1giMe2FoSArHHJ9MV5NoOvQWUeIJIZTDGN0hj5PtW1oWr2Mlt9puZJoZZHZ9h6nJOMenGK7aGKoRioRdvU+Zz3LM0xmJniqi57v7LvZdNDprbR1t5pGvIwdxPltGOo9axvGNjoun6PNfXnkzHGyNJUAd2Pp347+1amnas0iSPbXZZT99WOVRR/eXuTXmHj3W7nVr5biWFoLXmK1QrsDc9dvua1xWLUado6tnPwzkFTG5has3GENZdH6dDnrbS5L7UVCzKGfOSDgIP7x7+2Pauij0bWdKt/tKtbX0Z+VXO6NyB2Ga6v4b6FDa2X9o3bIbmTBaNhzgV22s2322xgSBEd0l3vj+JemP1rKjgafIvaatndnXFVb65KOBdqcfmm+55LpurX1rd/aLyGXT0C8R/fVh9fp+tatt4oi1Exxo8N2meY48DaPU96799HsDCYUJik7K3SuL+IWiWGiaUt1ItuNQuGIgkB2lffjt/jSq4R0YOcKlkRgM2pZtiI4fEYZSnLS60fr8jH8XXlpe2zwxXLrBbn54VOWeQjCgfjik+G9rb+RNqN0m+UHasY6xY65/SuS0zSNTvLqVbWQGUYbIyQuRz+vNdCkes6MYbefTJJsAsZIJMFh7g1zUva8/tnG59DmccJRwv9kQr+y6tPXr1a79j0c3Vhe2SxTfKu0MJCp29cj9KujctohiWO4t/WLkj64/rXnWleJZLRpHuJTFGTgRTdc/WtO019Z77Z5cEi7dxmiO1lH1FdsMwprSas/M+QxPCmLs50WpxXVPV/I1/Fd/Z6doU92qKZ5GMcEYGMuf8OTXmOkaYmp6qscMLzTMC8/bcfr9eK2fGt5/aMbXf2qaS1h+S1hZyzM56nJzxgGtnwTa2+maTHcXCZubpuWUhsL2Fc85fW8Rv7qPpqMocPZG7fx6nlqr/wCSMnUPAlvFeILBXtbmMBpPI+UHPbHc8VaGhapbZkW6ivGx9y4TY6H8K7qD7DLcx3Bu0iuGG0xsNuf6VZufMSNvOt2IzwAvyn/Gu+WFo1FrE+IoZ3j8K7U5u3Z6r8TyjUpdegiQHS7yFw24yQuHHHQ8cgVUbxNPf3DJqkhvrxYysMsygNETw2WPoCcV3vji+s9O8PSBUZbmY7IjgADPU49q4Hwh4dj1nU2tY4S8Mabn67Sa8rFUIRqKlTe5+kZLj51sunmWOhFRjs0veduz835mloTRWulxQeWzRCQvIWYsz5rutH8RXFnGkdpeypgZCK+3b+B6iuNg8CSR3Mslpc3NlGpwDC52/keDQbDU7FGaOSDUccLu/dsT79q6FSxNJbKSPlKtTJ8ynz88qc331X9fM9ZtvHGot5bXhS5eMgx5ATkdOQcVk/F34hSXHgaXSI7Y2lxeyCMkSbt0Q5cjHvt/OvKNU1TWLWNAlrf2AjbzPMjY4DDnhhzim3WqyahGtxqs0d1PjEczna+O/HftzWFbFNRacWmezkfC0FioYqNWNSEXrb8Px6HIw28kl8zSwSKYyWy3QL2r074H+AW8deI0+0rt0uCXzbxx/cXGE/4Ec/lXE3geR1htcNLKRGmO5PSvr34KaGvhXwbb6cDtdk3Sf7x6iuOhT9rNJ9D3+K8xeV4Jwpv356/I9DtY4IYIba2hEMMS7EjHRVHAA+lX4O1Z1schcDaAMYrUtugr29Oh+Lyd3qWYqlpkfWn0CCopgufmUkEHP0qQmoZnUHnvQB8s/EPwZq0Ws3M1lYyTWQmcZMRfp3IPJ69vSuY8HX7aL4nnbVtLgubHyghjZGZi5P8ArME9AOgzivqnV96TMVJBJGKx/EukaFq8Cpd6Xb3LPghgNrLx6iuN4RRnzxPqqHEtVYf6vVTta11v+J5Re+HvAHiq3VY1tDsyyiBvLmQnrhAET8fmrmtQ+CMMsqz6Bq0hkxujivEyc+8i7Rn6Ka9E1L4Y6aG+3aXqM9jOvTeu8L9K546L470OQ3Gl3z3sH8PktuGPYNyPwolRjL4o/cdWCzivRSWHxGnaWn53X4o8wez8YeHNfm0nVNQmtZYFDEifzAF/vKfT2PpWV4r8R6h4lmjhur6V7Kwz87YUH1YgcEnt9a7Dxc2qTTtcahY3hupjtmeSPYSMcY/yaqfDibw5c6tcR+K9LBsfK22yjnDnqzgDJ/SuJwnKfs4vQ+zoZlQpYf69Vpr2kV0t82tTjvCVnb3WqDULwNFaq5S2EnzZA6kjv6/pXuNrrUVvoUFjpMsczHEaLznPcn6f1qRPAPhPULeGbTppLZSAiS2zrMg5/uJu2++4iseb4SeI9Kurm+0LVLXUw2BmNihQehz8oP412U5zoe7y6HyWYvBZtUdZ1nGb25tv6+ZqwXky4+1oSvYuoIP5dKq+KPEOl6Zos97Kg3KAqRI3+sfsvqPrXOzanrGmX00OqtIuzIKSx7TwOv8AnrXn3inW5Nev2uOIbOAEDJyAP7xx3NXUzCPI+ValZVwZUr4qLrSTpLVtdfIzr/UtQ1XUXnkYz3tycIOwB9M/kPcivSvh94Ht7OxM2oSNBM5BfaMkn+7k9vX3yK5XwTohaRdUuJI4ZCcQB24Uen5frivQo9XuI7gWaEOIFDNsOevbB79/xq8FRUVzX1ZHGGcSxNRYalFxpw0Wlk/66GT4k8M213rn2fy0XcAV2OUznrzWfqvhO+igDQ39zG6vhXkiVwfwHX6mu2TUbWaYeZGpcZ5IwVz9aq+INTttH0mbUYrkq8Y2xxM20u56Ag5//VXZVhRcG6quj5jL8Tj1XhSwsndvRX/Q8l1e8uNH8yyuDGbreu54HJ8wnPLZxgcdMmsp9Ujv9ZjkupB9oiZQhk5jVB169+Ouak1GW51O7LHM17cttB2/dHr+temeDPA9vHZtDcNAfl+ZdoZi+ME5PYdK8fD4b20nKLslsfped5nHJ6MMPiEqlR25tLW7mcmvwrZFYBEsPBkkRySfp1x+ddBZ6vbiKCS1uXRSeEYncMjJya5uLwabqZ5baSeIB2DGHAU49VNR6tpOsW+FtbiCSX+HzUMZPvz1NdzpYymtGpHx3tMixiSlek+53EOrSSI11N5c1qoIDuvG3vyOSc5rybxlrFzrWs/bHjC20gKWsQXA2g9QPyqe61qfSUTT3EkLeYGdS/Erd8AZxVKwvBqPiRJ8wyyxPxCR/qYx6EdevpXFXxUqrUZKy6n1uQZV/ZEamMo2qNq0dVdafr2PUPh1pkOh6UpmWGSa4QvKSM44zjjkHtWtqGlxz6q0skebaRFYFOcN9a5Matbs0TTNNbwxDDEEAk9jweRXTWWpNDAPJu4njK/KQ3X8K9SjWo2/ds/PM0wOYKpKpiIO8m3fzDUNBs7mDyRJCV/55yoGB9ua4Tx1odv4dsV+xlbe8uASiRykKQOuQK786nBIPNu7dRFGNzypxwOprx7xfqr63rU12I2MTNst0OeEHTB9zk1OPrxjT5bas9zgjLKuKxzquTjThq9Wr+X6/IzdJ0vW5hNFZeWHDE4eTjB/hzg849q24dRudMWG3uNJvQkH3hCA6g+vqfyr0fwH4fttHsozdqrXrrvlbqFJHFXLTSLcSSyXkf2eQSH5wPvZ5B/WsqOApuGrszTM+L631qSpRUqS0V1ul19TiNK8VTeW/wBpaKWN2/ciUbXX2IP+Fa2neIldmhZ7i3bGS8D4X8QeK2dV8JWmpI++O1mGM9MMRXEeNdATwxpebSWeB5jtjhVwysMZY88jAzU1KNehHmjO6XczweKyvOKyoSw7jOel466lHxvJJqEsl7JcrJBCFittiDLtznIOPbpmuu+HnkaLZQpcI4lmj86TB5xngYryrTRrUy7YYWu5kfckRdRtX15P1rf0rxJ9gijS6N7bMFCF2iLKCO27B9K5KNSSk6043ufS5xhFVwkMso14xUbe67J+Vz2G3+xqn+iukgYlgGbDjPOMVUvLW1kk3TRYOckEY/UVxem+IRdwlpo4J8t8kiNg49OxzWrY+IIvMMEc0sEoXISUbxjNenSx9J6XsfB4vhvH0Yyk4Xiuq1/Aq+OEtbHSWuYWkiZ/kQYwDu4PIOTivH52kkvRGY8oDkMeg+grvPiLqk17qMcMjRhIlOGUgBmP+zn0xXIuscbPI33h8xHoK8vHV/aVdNkfqHCWT/Vsqg3o5vml8uh23wW0H+3vHltvQvbWX72RmGRu/hz+OK+s7GMIAi5wD3ryz9nHww2m+Dl1WWMG51FvOII58v8Ah/TBr2C3i3OD1zW+Dp2hzPdn59xdmf1/MZcr92OiNGyUsfXiti2TgVSsYcdu1aUKkD2rsPlWSLTqKKAGvVS66Z7irbjiq1wpOaAOf1vz2tpWt9vnhTsLD5fxrmrae4t0CzwurhPmdWBXJPOK7C9hyhXGc1z9xYlWO1eD1+Uc0FrYyru+DrsJbHscGpleZotq3LKO3nc/kadNp+T9yo0tJIvuYQeg6UXHoiyLS2u7XyryOOTd9/HesLxB8N/DOqq88NitpN3aHgZ9dvetnzWhwMCtK3ljeP1PpjmplCMt0a0cVWoO9OTXzPHbr4a69pV79p0m+M5AOFlOwY71SbxR4+8Oyia/tXNvH8qGaMtt/wB1+1e7OyvgMjLjsWzSRqCT+7BX6DH5VHsmvhl+p6Ec05/49NS87Wf3r/Jnyv4q8QnULt9Tvl86SUt9oXy9qKvOMd8has/DHwTpHjZJ76GZNO0+0kAjt3k+a5bqXyf4fb6+te/a14K8M6sG+1aXCrH+OH923vyuM1xmpfCNbeb7X4f1t7W4U7oxMOR9GXBrk+rNT5pI+hhxFTeD+r0W6b7vVW7afm0Y+u/CfWJZjdWj2N5bgYt1gfy9qjnAJ6niuOg07xR4dvWhv7WeNnk3iO7iJ47c/wAVd3/xcbQJGl1KO51CFVO2ZB5jA5/vjD4/Gr+mfFmyeA2fiLTHXcCsyKm5H9AVPJ/Emq9jFO9OVmZxzPEOnyVYRqQ8v+Bf8Uclogur3UJ5LuHFqP8AW7QMkjng9AP1rzjx/rMep6xJDbZWwiz5Y6Agcbvxr0nxn4t0GLQ7e0ggltLa/DCXyzhoUBGE29gD1/CuT8N/D+Dx3LfwaJrAisbMoJp5k+aZzg4AGPlGfzzXPWnUm/ZN3PocmhgcCpZlUp8nRdv+HMH4d2En9qLqHlqzSDKkniJf7x9/T6mvR9K15GTZkLEjsgZhwSDjINOm+E/ifSLQpaQpdxBQQ9s+TgdttcxpV5rmmsYNR0ffGzGNVmUxMgzx14JxXZRxSpLklGx81mWWVMzrSxFGspt9L2Z3izWPktJG/ksx64yHb8Oaoaxfro+mz6lcNb3SBcRqxDNu9Bjn3+grEtbu2mulNz5tosYKh2GBk+tcV8QNYXUNQjtYZ/Nt4c7Dt6n+9+WfwrerjoxpvkeplknCmIxWPjTxMXGC1b6W7fMwZmbVNSEoTzL65n2xDH3CT1x6V3On+AraLw5cTXFtbubU8uPvnPUE/XFZXw+tWiu31eaJRKUMduW/hGOW/DrXo2lala3ViE8pjE67WbIG5fU1OCoWi5T1udHF2cqtivYYZ2hDa2l33OHj8L3X2ceTMYYx86JImUP/AALtUGpRaxaRq0WnpMMEP5MnQnuB/FXqdvawLb7LGeJ16IpPPTuDwap38lpa2txe3+mpF9lQ5kU7dx7Y7V0VcFQmrtWPFwXEOZ0pxhCXNfo1e9zzC4157fTxazzyLDwJlljwzEnkAGqVtcwTeILS8aENDC+yG3XOUUYO5h06k1j62x1K9lvolkMu/KJ13knAHPpmuttfBRh0qG9ujcQXqLmR45CGYnopB4P5V5FKlOtN8j27n6FmlfDZZh4wxUOWdS11HTprfyWxvWWpxy37yteFIoyMISefXJ+tdNDq0yw7XRJo+oLcgD09a84fR9R+z+VbsJYWIZo5mMb8dt3T9KL7UL7SoPOlsr2OJRtyPn2/4j3rudbE0lepD7j45ZXlWMt9Vr8r7SPTILyxutu6J4Du/h5Gfx5ryX4i62+seIJDv3wWn7mE5POOp/PIrQh8TOmmNunjuGcZ3NztXuexH86yp49Ol1GxWA5sYWXzHQ7zI7c455wCcde1YYvGe2iqcdO9z6ThvJp5LVqYuvDmsvdtr8zufAugRw6CbiaMS3kqMxBPzDphR6f/AF61rHw/ZzRcxqkhA/duMk/1rN0K8ZLmWdbyNVLYRCcHOOtbK6plB9pCkEcFP8/0r1cPyxhyxeh+e5rVxGIxM8RWTUpN/wBL8jntc8CQTMyrbKGbn9ySGH5c1zGp6LeeHoneK+kwo5W4+ZsexPNenwaggIWO6lQHnDHj646VwHxc1VjNDYJcJM4HmSFRgA9hx9axxkaXs3KUVc9nhSpj8RmFOhCo1Hd63VlqcJJM8hZriQM3qW5NX/C2jz+IPE1jocHDXUq5yM7UHJJ9q52zEk0rNM33TlRgV7z+y14dNxqGoeJrmMHafs1szdB/e/DpXgRg5yUe5+tZzm/1PLqleKtuo+p77o1nFY2cFrbqFjiRUUD0AwK3LOIccd6pWkfIHbtWzZxjb3617iVlY/AZycm3Lcu264WrKdKjjHFSr0pkC0UUUABGaYy5GKfRQBUlhB//AFVVltlweP0rUxTGjFAGHJaLnp+lVZ9PRhwCK6JoQfSo3gHoKLDRyk+mjGP6Vm3GnupGHb8BjFdxJbKR0FVns1A+ZQaRSkcTuv7c/u5i2OzjNPTWGX5byCRf9pK6efT4nBDLx7VTudLRxjJA+lGocyKVvqVpOf3coHs/yn8qshuNxRSh6cdaz73RVYfNj69TWcbG7syWtbiVAOnOR+VA9zoQ7L91/LH1x+WKz9Y0PRdWUf2hpVpc+rNHg59cjBrPTVtQhJ+1QRzqPQYarEWvWMhG9mtv9mQUWTWpcJTg7xdjjfEHwf8ADt+j/YZp7EsD8vEi8/Xn9a43/hWnjDwqwn0G5F1EhJxC22THYEHg/jmvdYZUmTfEyyL/ALJz/KlZhkfvAMdFHNY+xV7x0Z6NPN8TGPs5tTj2kr/jueJaZ468V6PcNb67HLCVX5WlgMXI6YZPl/8AHDXT6P8AFLw3rii38SWyBSNpeaIS545IcDI/74Feg3EEF0Ct1bRSqeCJVBz+Fchrvw18J6kWZLFrGQjh7dsDPrihqot9TWOLwNT4oum+61X3b/ieQ+PG0KXXHXTHFnpMjHbNIDg46qM4PNcy3gzVNUv5NO0KSPVJ3TzJpIGG2CLPHPv29s16R4n+CuozW6x6fq63sMW4rFMCjDPfuPxJrnPDVj4w+GtzPNDolwiSMBNIE3pIg9WBOO1ee6H7z3tEfb4fOowwXs8LU5p2tZ6X+/Ugu9B1bQdMMU1hcwx+WI1d0JQjv84+UZ570aH4h02aJ7S5t2jmEhWKSIbkIH5V6doXxai1CQWt5ZLG23PLJLGR6YbDD8FNX7e0+GvimbzP7Os7S/3fKYZBE4fudjYb8lrrjGrDWnK6Pn62KwtROOPw9n3Wj/E85ivYbtvs1pdK0hbCpIwUDHUn0+lcv8SNYlitl0WOdlQMpm29CeeP8+orrPir4XOga1BDp1wt99qK7FK7HVycAH1x1rzPXdJ1Kw8681K1uIoFbZCsqnMrnoAT1PX8qxr4upyunI9/h/I8vhiIY2M7xWye90T+AbCGbUzqt8pa2sgSqZxulx1+gGa9OtZbXVrAWssrpuIYuy5we1cJ4bt5JdGW3ljIMaebKU5LY5256c11Gh3FrIskUN0lvMGXcsoKAZ6AFgBXXg6tKEVBaM+e4ow+PxuKnipRvHZW1sjqpLXEf+oiuUA6Bd3/AI8v9RVFNKsbsmPZLC+7IViNo+jHkVH591a3PlxyIcddjZIHttyCKz/F3iOXT9Eld2V5JQUj3Lz06g+tejKqowcux8nh8vq18RCjBe9J2R5h8RI4bnXJYLKRFVCVZgoUHHckDnp3pdL8K6y9lb6xDcJbrJzArrncp9sj65qpo1pJqmrpZ7mMU7fvWx/D1b+QH417TbwQ6haQQwzBfs20QwgdF6cfhXk4Wn7eo6k1ofpHE2N/sOjSwOClaSS5n6f5nmkdvrlrbySXdqLgZ4kt48FB9GPP4Vag1YQWsYF2cRIAyyxsjoPUg9voa9Ql0+xbC3EZjIHUcHPuO9ZVz4ZWaN/Ia3uVJ5Drg4PYe1dLy2C/huzPlqfFdeTSxVNVEu6OPsNaM1s01whmjDZVo+rL/n3rjPEu+TUJrhi5JbDAqAE9sgnP1rd8YabbaBLm3Q2027iOJvkJ9dvauUVmXOzkN1wchvevNxLqwfspyvY/S+E8JhKsP7Qw8OTnurf15kMcLzSRwW6ZmmYJGo6knivs74Z+H7fw/wCEbDSYxgxxgytjG5iMk183/Abw8Ne+IMV3LGTa6d++bjjd/CK+tbROVOMetVgYXbmz5bxAzJTrxwkdo6v1ZoWabiD61sW0eFqlZxgYx07Vqwr8or0kfnLJVX5acKKKYgooooAKKKKACiiigAxSFRS0UANKDFMaNe9S0GgCq0ANRPbj0q9gUhUUAZT2it94VVns1yV2git0xio3hU0DuctdaVHJzja3asm70Lcp3Yb3AGa7lrZcciq8trgZ25pWGpM80uNFe2ctas8beobFNS91ezGZsXC+jDn869ClslbrHWfdaZ5g+6PyoaKUjlrbxBbM2Ly0kgPr94VoQX1tcH93dRN6Ddz+VSXOhxndmEMT7Vi3Ph7ax+QITyCOT+fagdl3OgyF+8M57ZpWIMW3cG/2WPH5dK5bZq1j8sM7NGOz/MKki1+a2IW6syfUwmldAok2s+DvDOsB/t2lxCRuk0WI3H4jk1xOr/CFQS+i6y0XH+ruU3r9B/jXoFrrFhcPlJRG/wDdk4rQEnmfMCpJ/unIqXTgzspZjiqKtGbt2eq/E+ePEfgXxtZ6bJbPpwnRnDedbnfsXPJ45BrnfCGp3ejeI7G88QSXOoLYSN5VrcP+7QnHPzd+K+qldc46t6Z7fhzVHV9H0rVYzHqOn29yD93zIwXH/Auv61zywvv897+p7VHiSfsHh6kLRf8ALZP8n+FjlLfxh8PdaQQ31vaKHA+W4i8og9tsh4/KoL34ZeD9bDS6PqN1p8srgss3zox7YJ5P4UzV/hTobHz9HurvSbjO75DvjJ9wxJI9s1zGpeC/H+kXYvdNvYr187jLZt5EhPbKjCn8c1Uop/FEnD1lB3wuIs+0tP8ANfkR+OvAmqeGbRL5EE9mG/4+Ld8bT/eKnp9a8v8AFGo6lqCWy3UjXQZtsLMuCVBx1/iOc13fiLxb4oOmz6D4itruKzwdytCqkuOACyBQev0rjdL8TancyWmhahbacsEhCLdNDiS2jzgsMd8fjXDVSjJRg9D7bJcTUhT+sYmKc46302t0Zb8HWK29tPKqnzJT5KEDIx3Ge2f6V2GmbN32ax+dkG0qTggj+mK9A8PaD4Lv9Ds7Wy1zdCpLNtZdwftlTzx9O9JqPwjhvCJbPVUjnQ5V8BZCe3Tmu6nKtQSi1ofI5hVwOZVp1qknGUuvQ49L+a3ISZZFJ6AjK/rzU8Wo2g3SSRqRx91ttXZPAvjK3t1W51DzfLY7S8m8lf0x+OawPFirpWgZmtS13JIYkJ68A5Pp2rf66l8SaPMjkEqs4xo1FK7toeX/ABBvV1XxDKIZCqkbFOc4xWBN+6bb/q1RcEDn/OasyKxuJnC5PLZ/rWl4U0GXXPFOl6Mqs/nyrJLjrsHJrxKs3N36s/aY0Y5dTjJStTpwtb9fmfQH7N/hv+xfBMd9PGVudTYzv6heij8gDXsNlGKzdFtFgtIYIgEjiUIgHTaBit6yi9q9ijT9nBRPwXMMXLGYmdeX2mXrVMBfpV9BxxUECdKsjgVscQtFFFABRRRQAUUUUAFFFFABRRRQAUUUUAFFFFABSEUtFACFRTTGDT6KAIHhFQPair1JtoAy5LMGq0tihHzLn8K2mSmGLdQO5zFxpyEHbH+lZd3oqvn93XbNb5OKry2vOKVguzzi98PxlOImLep5rKbS7y1YtbSvCw6hSefwNepT2Aqjc6VEwLEcmlYvm7nnseq6tb8TQwzAeoKt/hV638SWxAWdZ7dv93I/Ot670VX5VM1j3egkgjyyP90Zp3YXRfguILhA0E6zg9cMCRSlvm2A5rlp9EmikLQSOGHOUbBFILvWLEf8fDTD0lXj86V0O1zp7q3huoTDd26Tx4xiVAVx+prj9e+G/hTVSrfYTaS8jzLaTbj8CD+laNv4j2YF9ashP8ULbh+XatK01KzuGxHeR8/wkYNKUIy3RtRxNeg70pNejPKdT+FOrWQE2i6rFcbc7VkUxSfgwzn8SPpVeTVfGnha1Xz7DVIpoWLOz/6UjgdywwQPxr2d3+fC88cGo/v587nHQVHs+X4Wd6zZy/jwUvPZ/hv8zz3QvjNbyQCPXtLN1n5Q1vIMLnvsbDflmuW+I/jXw1ceIlsLp5BYfZlVDB82wHBJIPIPavUNc8I+GdbU/bdJtpJD1ljwsg/EVw2ufBfSZt82k6gYnbC7LqMuCB23dawxEKk42sj1sox+W0K/tJc0dPl66fqctb6f4T1eFZNM1S1eJULNCzhJMD/ZPNb/AOzfoy6nquq+LnhARpDbWbEYCqDz/IVxevfCDxFa3DPDppkVjtWSzmGMH17ivoj4Y+HV8OeErDSViVDDH8/Ofn/i+tcmGw8nVvJbHq5/nNL6m6VCpzOf4Lc6+xRd4VgcgYGOma2rOOqFlFyv1rZtEr2D87J416VLTR1p1AgooooAKKKKACiiigAooooAKKKKACiiigAooooAKKKKACiiigAooooAKKKKACmstOooAiZKheHOat0hoAzntt1VZrLcMVtbaRo8joKAOXn07OQe9Zt3oqV2rQ57D8qryWoP8IP4UDuzzm+0Hhj5Qwe461h3ehtu+ROcdSvIr1eay6/KPyqnPp7N0FKxSmeUeTqVo2IbiZCOx5X8jUsevalajF3aJIB/HG2z+fB/Ku+u9I8zI2gHPXFY95oCnJ2gnHpzS1KTTMa21+wnx5k/kyHosibM/j3qeUyTziSBkcBABtb1Iz+maqX3h84Pytz1rMfS7y2DR2SSKzDgrxg5p3DlR1s67o7a0jU7pD5jgnPyr0H4810Wnx4TYeW4zWVoFncNKlxcKAwjVBx6f/XzXTWFqUyWGc0yGrFuyj4BrTiWobaPAFWVoJHUUUUAFFFFABRRRQAUUUUAFFFFABRRRQAUUUUAFFFFABRRRQAUUUUAFFFFABRRRQAUUUUAFFFFABRRRQAUEA0UUAMZAe1RtFx0qeigDPltww+6KqyWQJ+4M9q2CKaVBPSgDn5tP3fejB/Co00xN2REue3FdIY1PameWAeBQFzKt7PaMbe9X4YcdRxVhUHpTwOxoASNcCn0UUAFFFFABRRRQAUUUUAFFFFABRRRQAUUUUAFFFFABRRRQAUUUUAFFFFABRRRQAUUUUAFFFFABRRRQAUUUUAFFFFABRRRQAUUUUAFJRRQAoooooAKKKKACiiigAooooAKKKKAP//Z"/>
          <p:cNvSpPr>
            <a:spLocks noGrp="1" noChangeAspect="1" noChangeArrowheads="1"/>
          </p:cNvSpPr>
          <p:nvPr>
            <p:ph idx="1"/>
          </p:nvPr>
        </p:nvSpPr>
        <p:spPr bwMode="auto">
          <a:xfrm>
            <a:off x="838200" y="1825625"/>
            <a:ext cx="9789543" cy="40869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25000" lnSpcReduction="20000"/>
          </a:bodyPr>
          <a:lstStyle/>
          <a:p>
            <a:r>
              <a:rPr lang="sv-SE" sz="9600" dirty="0"/>
              <a:t>Administrering av läkemedel = att ge läkemedel eller överlämna läkemedel.</a:t>
            </a:r>
          </a:p>
          <a:p>
            <a:r>
              <a:rPr lang="sv-SE" sz="9600" dirty="0"/>
              <a:t>Stående läkemedel = läkemedlen som patienten tar regelbundet, till exempel varje dag eller en gång i veckan. </a:t>
            </a:r>
          </a:p>
          <a:p>
            <a:r>
              <a:rPr lang="sv-SE" sz="9600" dirty="0"/>
              <a:t>Vid behovsläkemedel = läkemedel som används ibland, till exempel extra smärtstillande eller läkemedel mot illamående.</a:t>
            </a:r>
          </a:p>
          <a:p>
            <a:pPr marL="0" indent="0" fontAlgn="base">
              <a:buNone/>
            </a:pPr>
            <a:endParaRPr lang="sv-SE" sz="3200" dirty="0"/>
          </a:p>
          <a:p>
            <a:pPr marL="0" indent="0" fontAlgn="base">
              <a:buNone/>
            </a:pPr>
            <a:endParaRPr lang="sv-SE" sz="3200" dirty="0"/>
          </a:p>
          <a:p>
            <a:pPr marL="0" indent="0" fontAlgn="base">
              <a:buNone/>
            </a:pPr>
            <a:endParaRPr lang="sv-SE" sz="3200" dirty="0"/>
          </a:p>
          <a:p>
            <a:pPr marL="0" indent="0" fontAlgn="base">
              <a:buNone/>
            </a:pPr>
            <a:r>
              <a:rPr lang="sv-SE" sz="3200" dirty="0"/>
              <a:t>Dokumentägare: Delegeringshuset</a:t>
            </a:r>
            <a:r>
              <a:rPr lang="en-US" sz="3200" dirty="0"/>
              <a:t>​</a:t>
            </a:r>
          </a:p>
          <a:p>
            <a:pPr marL="0" indent="0" fontAlgn="base">
              <a:buNone/>
            </a:pPr>
            <a:r>
              <a:rPr lang="sv-SE" sz="3200" dirty="0"/>
              <a:t>Beslutad av: Medicinskt ansvarig sjuksköterska</a:t>
            </a:r>
            <a:r>
              <a:rPr lang="en-US" sz="3200" dirty="0"/>
              <a:t>​</a:t>
            </a:r>
          </a:p>
          <a:p>
            <a:pPr marL="0" indent="0" fontAlgn="base">
              <a:buNone/>
            </a:pPr>
            <a:r>
              <a:rPr lang="sv-SE" sz="3200" dirty="0"/>
              <a:t>Gäller från och med  2023</a:t>
            </a:r>
            <a:endParaRPr lang="en-US" sz="3200" dirty="0"/>
          </a:p>
          <a:p>
            <a:endParaRPr lang="sv-SE" sz="11200" dirty="0"/>
          </a:p>
          <a:p>
            <a:endParaRPr lang="sv-SE" sz="8600" dirty="0"/>
          </a:p>
          <a:p>
            <a:pPr marL="0" indent="0" fontAlgn="base">
              <a:buNone/>
            </a:pPr>
            <a:endParaRPr lang="sv-SE" sz="1100" dirty="0"/>
          </a:p>
          <a:p>
            <a:pPr marL="0" indent="0" fontAlgn="base">
              <a:buNone/>
            </a:pPr>
            <a:endParaRPr lang="sv-SE" sz="1100" dirty="0"/>
          </a:p>
          <a:p>
            <a:pPr marL="0" indent="0" fontAlgn="base">
              <a:buNone/>
            </a:pPr>
            <a:endParaRPr lang="sv-SE" sz="1100" dirty="0"/>
          </a:p>
          <a:p>
            <a:pPr marL="0" indent="0" fontAlgn="base">
              <a:buNone/>
            </a:pPr>
            <a:endParaRPr lang="sv-SE" sz="1100" dirty="0"/>
          </a:p>
          <a:p>
            <a:pPr marL="0" indent="0">
              <a:buNone/>
            </a:pPr>
            <a:r>
              <a:rPr lang="sv-SE" dirty="0"/>
              <a:t>​</a:t>
            </a:r>
          </a:p>
          <a:p>
            <a:endParaRPr lang="sv-SE" dirty="0"/>
          </a:p>
        </p:txBody>
      </p:sp>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576" y="393390"/>
            <a:ext cx="2288583" cy="1144292"/>
          </a:xfrm>
          <a:prstGeom prst="rect">
            <a:avLst/>
          </a:prstGeom>
        </p:spPr>
      </p:pic>
    </p:spTree>
    <p:extLst>
      <p:ext uri="{BB962C8B-B14F-4D97-AF65-F5344CB8AC3E}">
        <p14:creationId xmlns:p14="http://schemas.microsoft.com/office/powerpoint/2010/main" val="59854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b="1" dirty="0">
                <a:latin typeface="Arial" panose="020B0604020202020204" pitchFamily="34" charset="0"/>
                <a:cs typeface="Arial" panose="020B0604020202020204" pitchFamily="34" charset="0"/>
              </a:rPr>
              <a:t>Läkemedel administreras/överlämnas från:</a:t>
            </a:r>
            <a:endParaRPr lang="sv-SE" sz="3600" dirty="0">
              <a:latin typeface="Arial" panose="020B0604020202020204" pitchFamily="34" charset="0"/>
              <a:cs typeface="Arial" panose="020B0604020202020204" pitchFamily="34" charset="0"/>
            </a:endParaRPr>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1769149385"/>
              </p:ext>
            </p:extLst>
          </p:nvPr>
        </p:nvGraphicFramePr>
        <p:xfrm>
          <a:off x="838200" y="1825625"/>
          <a:ext cx="9790113" cy="381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4038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Dospåsar</a:t>
            </a:r>
          </a:p>
        </p:txBody>
      </p:sp>
      <p:sp>
        <p:nvSpPr>
          <p:cNvPr id="3" name="Platshållare för innehåll 2"/>
          <p:cNvSpPr>
            <a:spLocks noGrp="1"/>
          </p:cNvSpPr>
          <p:nvPr>
            <p:ph idx="1"/>
          </p:nvPr>
        </p:nvSpPr>
        <p:spPr/>
        <p:txBody>
          <a:bodyPr>
            <a:normAutofit/>
          </a:bodyPr>
          <a:lstStyle/>
          <a:p>
            <a:r>
              <a:rPr lang="sv-SE" sz="2800" dirty="0"/>
              <a:t>Patienten får sina läkemedel förpackade (dispenserade) i små påsar för två veckor i taget. Varje påse innehåller de läkemedel som ska tas vid ett och samma tillfälle.</a:t>
            </a:r>
          </a:p>
          <a:p>
            <a:r>
              <a:rPr lang="sv-SE" sz="2800" dirty="0"/>
              <a:t>Dospåsar är märkta med patientens namn, personnummer, datum och tid. På påsen framgår även vilka läkemedel som finns i påsen.</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4407" y="365125"/>
            <a:ext cx="1101753" cy="1101753"/>
          </a:xfrm>
          <a:prstGeom prst="rect">
            <a:avLst/>
          </a:prstGeom>
        </p:spPr>
      </p:pic>
    </p:spTree>
    <p:extLst>
      <p:ext uri="{BB962C8B-B14F-4D97-AF65-F5344CB8AC3E}">
        <p14:creationId xmlns:p14="http://schemas.microsoft.com/office/powerpoint/2010/main" val="33238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Dosett</a:t>
            </a:r>
            <a:r>
              <a:rPr lang="sv-SE" dirty="0"/>
              <a:t> </a:t>
            </a:r>
          </a:p>
        </p:txBody>
      </p:sp>
      <p:sp>
        <p:nvSpPr>
          <p:cNvPr id="6" name="Platshållare för innehåll 5"/>
          <p:cNvSpPr>
            <a:spLocks noGrp="1"/>
          </p:cNvSpPr>
          <p:nvPr>
            <p:ph idx="1"/>
          </p:nvPr>
        </p:nvSpPr>
        <p:spPr/>
        <p:txBody>
          <a:bodyPr>
            <a:normAutofit/>
          </a:bodyPr>
          <a:lstStyle/>
          <a:p>
            <a:r>
              <a:rPr lang="sv-SE" sz="3300" dirty="0"/>
              <a:t>Läkemedel delas i dosett av sjuksköterskan. Ibland delas två dosetter för två veckor i taget. </a:t>
            </a:r>
          </a:p>
          <a:p>
            <a:r>
              <a:rPr lang="sv-SE" sz="3300" dirty="0"/>
              <a:t>Dosetter är märkta med patientens namn, personnummer och giltighetsdatum.</a:t>
            </a:r>
          </a:p>
          <a:p>
            <a:r>
              <a:rPr lang="sv-SE" sz="3300" dirty="0"/>
              <a:t>En vid behovsdosett ska vara märkt ”Vid behov”</a:t>
            </a:r>
          </a:p>
          <a:p>
            <a:endParaRPr lang="sv-SE" dirty="0"/>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2674" y="271947"/>
            <a:ext cx="1728709" cy="1418741"/>
          </a:xfrm>
          <a:prstGeom prst="rect">
            <a:avLst/>
          </a:prstGeom>
        </p:spPr>
      </p:pic>
    </p:spTree>
    <p:extLst>
      <p:ext uri="{BB962C8B-B14F-4D97-AF65-F5344CB8AC3E}">
        <p14:creationId xmlns:p14="http://schemas.microsoft.com/office/powerpoint/2010/main" val="882904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Originalförpackning</a:t>
            </a:r>
          </a:p>
        </p:txBody>
      </p:sp>
      <p:sp>
        <p:nvSpPr>
          <p:cNvPr id="3" name="Platshållare för innehåll 2"/>
          <p:cNvSpPr>
            <a:spLocks noGrp="1"/>
          </p:cNvSpPr>
          <p:nvPr>
            <p:ph idx="1"/>
          </p:nvPr>
        </p:nvSpPr>
        <p:spPr/>
        <p:txBody>
          <a:bodyPr>
            <a:normAutofit/>
          </a:bodyPr>
          <a:lstStyle/>
          <a:p>
            <a:pPr marL="0" indent="0">
              <a:buNone/>
            </a:pPr>
            <a:r>
              <a:rPr lang="sv-SE" sz="2800" dirty="0"/>
              <a:t>Kontrollera alltid läkemedelsnamn, styrka och bäst före-datum på förpackningen innan du överlämnar läkemedel! </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6386" y="507976"/>
            <a:ext cx="1782305" cy="1195479"/>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804" y="3237002"/>
            <a:ext cx="2143125" cy="214312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5874" y="3221373"/>
            <a:ext cx="1131428" cy="2107439"/>
          </a:xfrm>
          <a:prstGeom prst="rect">
            <a:avLst/>
          </a:prstGeom>
        </p:spPr>
      </p:pic>
      <p:pic>
        <p:nvPicPr>
          <p:cNvPr id="7" name="Bildobjekt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0851" y="3499467"/>
            <a:ext cx="2524125" cy="1809750"/>
          </a:xfrm>
          <a:prstGeom prst="rect">
            <a:avLst/>
          </a:prstGeom>
        </p:spPr>
      </p:pic>
      <p:pic>
        <p:nvPicPr>
          <p:cNvPr id="8" name="Bildobjekt 7"/>
          <p:cNvPicPr>
            <a:picLocks noChangeAspect="1"/>
          </p:cNvPicPr>
          <p:nvPr/>
        </p:nvPicPr>
        <p:blipFill>
          <a:blip r:embed="rId6"/>
          <a:stretch>
            <a:fillRect/>
          </a:stretch>
        </p:blipFill>
        <p:spPr>
          <a:xfrm>
            <a:off x="7284976" y="3499468"/>
            <a:ext cx="3619500" cy="1809750"/>
          </a:xfrm>
          <a:prstGeom prst="rect">
            <a:avLst/>
          </a:prstGeom>
        </p:spPr>
      </p:pic>
    </p:spTree>
    <p:extLst>
      <p:ext uri="{BB962C8B-B14F-4D97-AF65-F5344CB8AC3E}">
        <p14:creationId xmlns:p14="http://schemas.microsoft.com/office/powerpoint/2010/main" val="3002519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br>
              <a:rPr lang="sv-SE" dirty="0"/>
            </a:br>
            <a:r>
              <a:rPr lang="sv-SE" sz="4800" b="1" dirty="0">
                <a:latin typeface="Arial" panose="020B0604020202020204" pitchFamily="34" charset="0"/>
                <a:cs typeface="Arial" panose="020B0604020202020204" pitchFamily="34" charset="0"/>
              </a:rPr>
              <a:t>Vid behovspåse (</a:t>
            </a:r>
            <a:r>
              <a:rPr lang="sv-SE" sz="4800" b="1" dirty="0" err="1">
                <a:latin typeface="Arial" panose="020B0604020202020204" pitchFamily="34" charset="0"/>
                <a:cs typeface="Arial" panose="020B0604020202020204" pitchFamily="34" charset="0"/>
              </a:rPr>
              <a:t>vb</a:t>
            </a:r>
            <a:r>
              <a:rPr lang="sv-SE" sz="4800" b="1" dirty="0">
                <a:latin typeface="Arial" panose="020B0604020202020204" pitchFamily="34" charset="0"/>
                <a:cs typeface="Arial" panose="020B0604020202020204" pitchFamily="34" charset="0"/>
              </a:rPr>
              <a:t> påse)</a:t>
            </a:r>
            <a:br>
              <a:rPr lang="sv-SE" dirty="0"/>
            </a:br>
            <a:endParaRPr lang="sv-SE" dirty="0"/>
          </a:p>
        </p:txBody>
      </p:sp>
      <p:sp>
        <p:nvSpPr>
          <p:cNvPr id="3" name="Platshållare för innehåll 2"/>
          <p:cNvSpPr>
            <a:spLocks noGrp="1"/>
          </p:cNvSpPr>
          <p:nvPr>
            <p:ph idx="1"/>
          </p:nvPr>
        </p:nvSpPr>
        <p:spPr/>
        <p:txBody>
          <a:bodyPr>
            <a:normAutofit/>
          </a:bodyPr>
          <a:lstStyle/>
          <a:p>
            <a:r>
              <a:rPr lang="sv-SE" sz="2800" dirty="0"/>
              <a:t>Oftast används vid behovspåsar för narkotikaklassade läkemedel. </a:t>
            </a:r>
          </a:p>
          <a:p>
            <a:r>
              <a:rPr lang="sv-SE" sz="2800" dirty="0"/>
              <a:t>Vid behovspåsar är märkta med patientens namn, personnummer, läkemedelsnamn och datum.</a:t>
            </a:r>
          </a:p>
          <a:p>
            <a:pPr marL="0" indent="0">
              <a:buNone/>
            </a:pPr>
            <a:endParaRPr lang="sv-SE" dirty="0"/>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9136757" y="2840871"/>
            <a:ext cx="2270796" cy="1827486"/>
          </a:xfrm>
          <a:prstGeom prst="rect">
            <a:avLst/>
          </a:prstGeom>
        </p:spPr>
      </p:pic>
    </p:spTree>
    <p:extLst>
      <p:ext uri="{BB962C8B-B14F-4D97-AF65-F5344CB8AC3E}">
        <p14:creationId xmlns:p14="http://schemas.microsoft.com/office/powerpoint/2010/main" val="2222932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Säker förvaring</a:t>
            </a:r>
          </a:p>
        </p:txBody>
      </p:sp>
      <p:sp>
        <p:nvSpPr>
          <p:cNvPr id="3" name="Platshållare för innehåll 2"/>
          <p:cNvSpPr>
            <a:spLocks noGrp="1"/>
          </p:cNvSpPr>
          <p:nvPr>
            <p:ph idx="1"/>
          </p:nvPr>
        </p:nvSpPr>
        <p:spPr>
          <a:xfrm>
            <a:off x="946688" y="1902545"/>
            <a:ext cx="9789543" cy="3816050"/>
          </a:xfrm>
        </p:spPr>
        <p:txBody>
          <a:bodyPr>
            <a:normAutofit/>
          </a:bodyPr>
          <a:lstStyle/>
          <a:p>
            <a:r>
              <a:rPr lang="sv-SE" sz="2800" dirty="0"/>
              <a:t>Upptäcker du att förvaringen är osäker, det vill säga om det finns risk att till exempel obehöriga kommer åt läkemedel bör du kontakta sjuksköterska. </a:t>
            </a:r>
            <a:endParaRPr lang="sv-SE" sz="2800" dirty="0">
              <a:solidFill>
                <a:schemeClr val="tx1"/>
              </a:solidFill>
            </a:endParaRPr>
          </a:p>
          <a:p>
            <a:r>
              <a:rPr lang="sv-SE" sz="2800" dirty="0">
                <a:solidFill>
                  <a:schemeClr val="tx1"/>
                </a:solidFill>
              </a:rPr>
              <a:t>Låst medicinskrin/skåp kan användas för att säkra läkemedelsförvaring enligt arbetsplatsens rutiner. </a:t>
            </a:r>
          </a:p>
          <a:p>
            <a:pPr marL="0" indent="0">
              <a:buNone/>
            </a:pPr>
            <a:endParaRPr lang="sv-SE" dirty="0">
              <a:solidFill>
                <a:srgbClr val="FFC000"/>
              </a:solidFill>
            </a:endParaRP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31059" y="492383"/>
            <a:ext cx="2240307" cy="1265773"/>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4722" y="405513"/>
            <a:ext cx="1679053" cy="1634147"/>
          </a:xfrm>
          <a:prstGeom prst="rect">
            <a:avLst/>
          </a:prstGeom>
        </p:spPr>
      </p:pic>
    </p:spTree>
    <p:extLst>
      <p:ext uri="{BB962C8B-B14F-4D97-AF65-F5344CB8AC3E}">
        <p14:creationId xmlns:p14="http://schemas.microsoft.com/office/powerpoint/2010/main" val="4140132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Arial" panose="020B0604020202020204" pitchFamily="34" charset="0"/>
                <a:cs typeface="Arial" panose="020B0604020202020204" pitchFamily="34" charset="0"/>
              </a:rPr>
              <a:t> </a:t>
            </a:r>
            <a:r>
              <a:rPr lang="sv-SE" sz="3200" b="1" dirty="0">
                <a:latin typeface="Arial" panose="020B0604020202020204" pitchFamily="34" charset="0"/>
                <a:cs typeface="Arial" panose="020B0604020202020204" pitchFamily="34" charset="0"/>
              </a:rPr>
              <a:t>Kontroller innan administrering av läkemedel</a:t>
            </a:r>
            <a:endParaRPr lang="sv-SE" sz="32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a:xfrm>
            <a:off x="942703" y="1755956"/>
            <a:ext cx="9789543" cy="3816050"/>
          </a:xfrm>
        </p:spPr>
        <p:txBody>
          <a:bodyPr>
            <a:normAutofit fontScale="62500" lnSpcReduction="20000"/>
          </a:bodyPr>
          <a:lstStyle/>
          <a:p>
            <a:pPr marL="742950" indent="-742950" fontAlgn="base">
              <a:buFont typeface="+mj-lt"/>
              <a:buAutoNum type="arabicPeriod"/>
            </a:pPr>
            <a:r>
              <a:rPr lang="sv-SE" dirty="0">
                <a:solidFill>
                  <a:schemeClr val="tx1"/>
                </a:solidFill>
              </a:rPr>
              <a:t>Identitet</a:t>
            </a:r>
            <a:r>
              <a:rPr lang="en-US" dirty="0">
                <a:solidFill>
                  <a:schemeClr val="tx1"/>
                </a:solidFill>
              </a:rPr>
              <a:t>​</a:t>
            </a:r>
          </a:p>
          <a:p>
            <a:pPr marL="742950" indent="-742950" fontAlgn="base">
              <a:buFont typeface="+mj-lt"/>
              <a:buAutoNum type="arabicPeriod"/>
            </a:pPr>
            <a:r>
              <a:rPr lang="sv-SE" dirty="0">
                <a:solidFill>
                  <a:schemeClr val="tx1"/>
                </a:solidFill>
              </a:rPr>
              <a:t>Allmäntillstånd</a:t>
            </a:r>
            <a:r>
              <a:rPr lang="en-US" dirty="0">
                <a:solidFill>
                  <a:schemeClr val="tx1"/>
                </a:solidFill>
              </a:rPr>
              <a:t>​</a:t>
            </a:r>
          </a:p>
          <a:p>
            <a:pPr marL="742950" indent="-742950" fontAlgn="base">
              <a:buFont typeface="+mj-lt"/>
              <a:buAutoNum type="arabicPeriod"/>
            </a:pPr>
            <a:r>
              <a:rPr lang="sv-SE" dirty="0">
                <a:solidFill>
                  <a:schemeClr val="tx1"/>
                </a:solidFill>
              </a:rPr>
              <a:t>Rätt tidpunkt/plats</a:t>
            </a:r>
            <a:r>
              <a:rPr lang="en-US" dirty="0">
                <a:solidFill>
                  <a:schemeClr val="tx1"/>
                </a:solidFill>
              </a:rPr>
              <a:t>​</a:t>
            </a:r>
          </a:p>
          <a:p>
            <a:pPr marL="742950" indent="-742950" fontAlgn="base">
              <a:buFont typeface="+mj-lt"/>
              <a:buAutoNum type="arabicPeriod"/>
            </a:pPr>
            <a:r>
              <a:rPr lang="sv-SE" dirty="0">
                <a:solidFill>
                  <a:schemeClr val="tx1"/>
                </a:solidFill>
              </a:rPr>
              <a:t>Signeringslista</a:t>
            </a:r>
          </a:p>
          <a:p>
            <a:pPr marL="742950" indent="-742950" fontAlgn="base">
              <a:buFont typeface="+mj-lt"/>
              <a:buAutoNum type="arabicPeriod"/>
            </a:pPr>
            <a:r>
              <a:rPr lang="en-US" dirty="0">
                <a:solidFill>
                  <a:schemeClr val="tx1"/>
                </a:solidFill>
              </a:rPr>
              <a:t>​</a:t>
            </a:r>
            <a:r>
              <a:rPr lang="sv-SE" dirty="0">
                <a:solidFill>
                  <a:schemeClr val="tx1"/>
                </a:solidFill>
              </a:rPr>
              <a:t>Läs sjuksköterskans instruktion hur läkemedel ska överlämnas</a:t>
            </a:r>
          </a:p>
          <a:p>
            <a:pPr marL="742950" indent="-742950" fontAlgn="base">
              <a:buFont typeface="+mj-lt"/>
              <a:buAutoNum type="arabicPeriod"/>
            </a:pPr>
            <a:r>
              <a:rPr lang="sv-SE" dirty="0">
                <a:solidFill>
                  <a:schemeClr val="tx1"/>
                </a:solidFill>
              </a:rPr>
              <a:t>Räkna antal läkemedel på läkemedelslistan</a:t>
            </a:r>
            <a:r>
              <a:rPr lang="en-US" dirty="0">
                <a:solidFill>
                  <a:schemeClr val="tx1"/>
                </a:solidFill>
              </a:rPr>
              <a:t>​</a:t>
            </a:r>
          </a:p>
          <a:p>
            <a:pPr marL="742950" indent="-742950" fontAlgn="base">
              <a:buFont typeface="+mj-lt"/>
              <a:buAutoNum type="arabicPeriod"/>
            </a:pPr>
            <a:r>
              <a:rPr lang="sv-SE" dirty="0">
                <a:solidFill>
                  <a:schemeClr val="tx1"/>
                </a:solidFill>
              </a:rPr>
              <a:t>Räkna antal läkemedel i dospåse/dosett/originalförpackning </a:t>
            </a:r>
            <a:endParaRPr lang="en-US" dirty="0">
              <a:solidFill>
                <a:schemeClr val="tx1"/>
              </a:solidFill>
            </a:endParaRPr>
          </a:p>
          <a:p>
            <a:pPr marL="0" indent="0" fontAlgn="base">
              <a:buNone/>
            </a:pPr>
            <a:endParaRPr lang="en-US" dirty="0"/>
          </a:p>
          <a:p>
            <a:endParaRPr lang="sv-SE" dirty="0"/>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5115" y="417200"/>
            <a:ext cx="1714262" cy="1221412"/>
          </a:xfrm>
          <a:prstGeom prst="rect">
            <a:avLst/>
          </a:prstGeom>
        </p:spPr>
      </p:pic>
    </p:spTree>
    <p:extLst>
      <p:ext uri="{BB962C8B-B14F-4D97-AF65-F5344CB8AC3E}">
        <p14:creationId xmlns:p14="http://schemas.microsoft.com/office/powerpoint/2010/main" val="2482293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Identitet</a:t>
            </a:r>
            <a:endParaRPr lang="sv-SE" sz="48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fontScale="92500" lnSpcReduction="20000"/>
          </a:bodyPr>
          <a:lstStyle/>
          <a:p>
            <a:pPr fontAlgn="base"/>
            <a:r>
              <a:rPr lang="sv-SE" dirty="0"/>
              <a:t>Patientens identitet ska stämma överens med namn och personnummer på läkemedelslistan. </a:t>
            </a:r>
          </a:p>
          <a:p>
            <a:pPr fontAlgn="base"/>
            <a:r>
              <a:rPr lang="sv-SE" dirty="0"/>
              <a:t>Om inte patienten själv kan uppge sitt namn och personnummer måste du kontrollera med en kollega. ​</a:t>
            </a:r>
          </a:p>
          <a:p>
            <a:endParaRPr lang="sv-SE" dirty="0"/>
          </a:p>
        </p:txBody>
      </p:sp>
    </p:spTree>
    <p:extLst>
      <p:ext uri="{BB962C8B-B14F-4D97-AF65-F5344CB8AC3E}">
        <p14:creationId xmlns:p14="http://schemas.microsoft.com/office/powerpoint/2010/main" val="3006868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Allmäntillstånd</a:t>
            </a:r>
          </a:p>
        </p:txBody>
      </p:sp>
      <p:sp>
        <p:nvSpPr>
          <p:cNvPr id="3" name="Platshållare för innehåll 2"/>
          <p:cNvSpPr>
            <a:spLocks noGrp="1"/>
          </p:cNvSpPr>
          <p:nvPr>
            <p:ph idx="1"/>
          </p:nvPr>
        </p:nvSpPr>
        <p:spPr/>
        <p:txBody>
          <a:bodyPr>
            <a:normAutofit fontScale="85000" lnSpcReduction="10000"/>
          </a:bodyPr>
          <a:lstStyle/>
          <a:p>
            <a:pPr fontAlgn="base"/>
            <a:r>
              <a:rPr lang="sv-SE" dirty="0"/>
              <a:t>Hur mår patienten? Om du noterar något som avviker i allmäntillståndet, ring sjuksköterskan innan du överlämnar läkemedel. </a:t>
            </a:r>
          </a:p>
          <a:p>
            <a:pPr fontAlgn="base"/>
            <a:r>
              <a:rPr lang="sv-SE" dirty="0"/>
              <a:t>Vid symtom som tex yrsel, nedsatt rörlighet, smärta eller illamående ska patienten kanske inte ha sina läkemedel. </a:t>
            </a:r>
          </a:p>
          <a:p>
            <a:endParaRPr lang="sv-SE" dirty="0"/>
          </a:p>
        </p:txBody>
      </p:sp>
    </p:spTree>
    <p:extLst>
      <p:ext uri="{BB962C8B-B14F-4D97-AF65-F5344CB8AC3E}">
        <p14:creationId xmlns:p14="http://schemas.microsoft.com/office/powerpoint/2010/main" val="429322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Rätt tidpunkt och plats</a:t>
            </a:r>
          </a:p>
        </p:txBody>
      </p:sp>
      <p:sp>
        <p:nvSpPr>
          <p:cNvPr id="3" name="Platshållare för innehåll 2"/>
          <p:cNvSpPr>
            <a:spLocks noGrp="1"/>
          </p:cNvSpPr>
          <p:nvPr>
            <p:ph idx="1"/>
          </p:nvPr>
        </p:nvSpPr>
        <p:spPr/>
        <p:txBody>
          <a:bodyPr>
            <a:normAutofit/>
          </a:bodyPr>
          <a:lstStyle/>
          <a:p>
            <a:r>
              <a:rPr lang="sv-SE" dirty="0"/>
              <a:t>Viktigt att läkemedel överlämnas på rätt plats och vid rätt tidpunkt. </a:t>
            </a:r>
          </a:p>
          <a:p>
            <a:r>
              <a:rPr lang="sv-SE" dirty="0"/>
              <a:t>På särskilt boende överlämnas läkemedel i patientens rum/lägenhet.​</a:t>
            </a:r>
          </a:p>
          <a:p>
            <a:endParaRPr lang="sv-SE" dirty="0"/>
          </a:p>
        </p:txBody>
      </p:sp>
    </p:spTree>
    <p:extLst>
      <p:ext uri="{BB962C8B-B14F-4D97-AF65-F5344CB8AC3E}">
        <p14:creationId xmlns:p14="http://schemas.microsoft.com/office/powerpoint/2010/main" val="3071364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b="1" dirty="0">
                <a:latin typeface="Arial" panose="020B0604020202020204" pitchFamily="34" charset="0"/>
                <a:cs typeface="Arial" panose="020B0604020202020204" pitchFamily="34" charset="0"/>
              </a:rPr>
              <a:t> Signeringslista</a:t>
            </a:r>
          </a:p>
        </p:txBody>
      </p:sp>
      <p:sp>
        <p:nvSpPr>
          <p:cNvPr id="3" name="Platshållare för innehåll 2"/>
          <p:cNvSpPr>
            <a:spLocks noGrp="1"/>
          </p:cNvSpPr>
          <p:nvPr>
            <p:ph idx="1"/>
          </p:nvPr>
        </p:nvSpPr>
        <p:spPr/>
        <p:txBody>
          <a:bodyPr>
            <a:normAutofit/>
          </a:bodyPr>
          <a:lstStyle/>
          <a:p>
            <a:pPr marL="0" indent="0">
              <a:buNone/>
            </a:pPr>
            <a:r>
              <a:rPr lang="sv-SE" dirty="0"/>
              <a:t>Kontrollera signeringslista.</a:t>
            </a:r>
            <a:r>
              <a:rPr lang="en-US" dirty="0"/>
              <a:t>​ </a:t>
            </a:r>
            <a:r>
              <a:rPr lang="sv-SE" dirty="0">
                <a:solidFill>
                  <a:schemeClr val="tx1"/>
                </a:solidFill>
              </a:rPr>
              <a:t>Om insatsen redan är signerad så kan läkemedelsdosen redan vara given av din kollega.</a:t>
            </a:r>
          </a:p>
          <a:p>
            <a:endParaRPr lang="sv-SE" dirty="0"/>
          </a:p>
        </p:txBody>
      </p:sp>
    </p:spTree>
    <p:extLst>
      <p:ext uri="{BB962C8B-B14F-4D97-AF65-F5344CB8AC3E}">
        <p14:creationId xmlns:p14="http://schemas.microsoft.com/office/powerpoint/2010/main" val="93466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Läs sjuksköterskans instruktion</a:t>
            </a:r>
            <a:endParaRPr lang="sv-SE" sz="48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fontScale="92500" lnSpcReduction="10000"/>
          </a:bodyPr>
          <a:lstStyle/>
          <a:p>
            <a:pPr marL="0" indent="0">
              <a:buNone/>
            </a:pPr>
            <a:r>
              <a:rPr lang="sv-SE" dirty="0"/>
              <a:t>Vid överlämnade av läkemedel är det viktigt att du läser sjuksköterskans instruktion så att du vet hur läkemedlet ska administreras, till exempel om du ska överlämna och övervaka intag av läkemedel eller lägga fram läkemedel för en hel dag​.</a:t>
            </a:r>
          </a:p>
        </p:txBody>
      </p:sp>
    </p:spTree>
    <p:extLst>
      <p:ext uri="{BB962C8B-B14F-4D97-AF65-F5344CB8AC3E}">
        <p14:creationId xmlns:p14="http://schemas.microsoft.com/office/powerpoint/2010/main" val="1690129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365125"/>
            <a:ext cx="10023088" cy="1325563"/>
          </a:xfrm>
        </p:spPr>
        <p:txBody>
          <a:bodyPr/>
          <a:lstStyle/>
          <a:p>
            <a:pPr fontAlgn="base"/>
            <a:r>
              <a:rPr lang="sv-SE" b="1" dirty="0">
                <a:latin typeface="Arial" panose="020B0604020202020204" pitchFamily="34" charset="0"/>
                <a:cs typeface="Arial" panose="020B0604020202020204" pitchFamily="34" charset="0"/>
              </a:rPr>
              <a:t> </a:t>
            </a:r>
            <a:r>
              <a:rPr lang="sv-SE" sz="3600" b="1" dirty="0">
                <a:solidFill>
                  <a:schemeClr val="tx1"/>
                </a:solidFill>
                <a:latin typeface="Arial" panose="020B0604020202020204" pitchFamily="34" charset="0"/>
                <a:cs typeface="Arial" panose="020B0604020202020204" pitchFamily="34" charset="0"/>
              </a:rPr>
              <a:t>Räkna antal läkemedel på läkemedelslistan</a:t>
            </a:r>
            <a:r>
              <a:rPr lang="en-US" sz="3600" b="1" dirty="0">
                <a:solidFill>
                  <a:schemeClr val="tx1"/>
                </a:solidFill>
                <a:latin typeface="Arial" panose="020B0604020202020204" pitchFamily="34" charset="0"/>
                <a:cs typeface="Arial" panose="020B0604020202020204" pitchFamily="34" charset="0"/>
              </a:rPr>
              <a:t>​</a:t>
            </a:r>
          </a:p>
        </p:txBody>
      </p:sp>
      <p:sp>
        <p:nvSpPr>
          <p:cNvPr id="3" name="Platshållare för innehåll 2"/>
          <p:cNvSpPr>
            <a:spLocks noGrp="1"/>
          </p:cNvSpPr>
          <p:nvPr>
            <p:ph idx="1"/>
          </p:nvPr>
        </p:nvSpPr>
        <p:spPr/>
        <p:txBody>
          <a:bodyPr>
            <a:normAutofit fontScale="70000" lnSpcReduction="20000"/>
          </a:bodyPr>
          <a:lstStyle/>
          <a:p>
            <a:r>
              <a:rPr lang="sv-SE" dirty="0"/>
              <a:t>Räkna antal tabletter på läkemedelslistan och jämför antalet med det som finns i dospåse, dosett och/eller originalförpackning. </a:t>
            </a:r>
          </a:p>
          <a:p>
            <a:r>
              <a:rPr lang="sv-SE" dirty="0"/>
              <a:t>Kontakta sjuksköterskan om antalet tabletter inte stämmer </a:t>
            </a:r>
            <a:r>
              <a:rPr lang="sv-SE" b="1" dirty="0"/>
              <a:t>INNAN</a:t>
            </a:r>
            <a:r>
              <a:rPr lang="sv-SE" dirty="0"/>
              <a:t> du överlämnar dem till patienten. </a:t>
            </a:r>
          </a:p>
          <a:p>
            <a:r>
              <a:rPr lang="sv-SE" dirty="0"/>
              <a:t>Tänk på att ibland har patienten läkemedel ur både dospåse, dosett och/eller originalförpackning vid samma tidpunkt.​</a:t>
            </a:r>
          </a:p>
          <a:p>
            <a:endParaRPr lang="sv-SE" dirty="0"/>
          </a:p>
        </p:txBody>
      </p:sp>
    </p:spTree>
    <p:extLst>
      <p:ext uri="{BB962C8B-B14F-4D97-AF65-F5344CB8AC3E}">
        <p14:creationId xmlns:p14="http://schemas.microsoft.com/office/powerpoint/2010/main" val="1774347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Signera utförd insats</a:t>
            </a:r>
          </a:p>
        </p:txBody>
      </p:sp>
      <p:sp>
        <p:nvSpPr>
          <p:cNvPr id="3" name="Platshållare för innehåll 2"/>
          <p:cNvSpPr>
            <a:spLocks noGrp="1"/>
          </p:cNvSpPr>
          <p:nvPr>
            <p:ph idx="1"/>
          </p:nvPr>
        </p:nvSpPr>
        <p:spPr/>
        <p:txBody>
          <a:bodyPr>
            <a:normAutofit/>
          </a:bodyPr>
          <a:lstStyle/>
          <a:p>
            <a:r>
              <a:rPr lang="sv-SE" dirty="0">
                <a:solidFill>
                  <a:schemeClr val="tx1"/>
                </a:solidFill>
              </a:rPr>
              <a:t>Signera alltid EFTER att dosen är given. </a:t>
            </a:r>
          </a:p>
          <a:p>
            <a:r>
              <a:rPr lang="sv-SE" dirty="0">
                <a:solidFill>
                  <a:schemeClr val="tx1"/>
                </a:solidFill>
              </a:rPr>
              <a:t>Om något avviker, till exempel om patienten inte mår bra eller inte är hemma, kontakta sjuksköterskan.  </a:t>
            </a:r>
          </a:p>
        </p:txBody>
      </p:sp>
    </p:spTree>
    <p:extLst>
      <p:ext uri="{BB962C8B-B14F-4D97-AF65-F5344CB8AC3E}">
        <p14:creationId xmlns:p14="http://schemas.microsoft.com/office/powerpoint/2010/main" val="2177355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b="1" dirty="0">
                <a:latin typeface="Arial" panose="020B0604020202020204" pitchFamily="34" charset="0"/>
                <a:cs typeface="Arial" panose="020B0604020202020204" pitchFamily="34" charset="0"/>
              </a:rPr>
              <a:t>Administrering av vid behovsläkemedel (</a:t>
            </a:r>
            <a:r>
              <a:rPr lang="sv-SE" sz="3200" b="1" dirty="0" err="1">
                <a:latin typeface="Arial" panose="020B0604020202020204" pitchFamily="34" charset="0"/>
                <a:cs typeface="Arial" panose="020B0604020202020204" pitchFamily="34" charset="0"/>
              </a:rPr>
              <a:t>vb</a:t>
            </a:r>
            <a:r>
              <a:rPr lang="sv-SE" sz="3200" b="1">
                <a:latin typeface="Arial" panose="020B0604020202020204" pitchFamily="34" charset="0"/>
                <a:cs typeface="Arial" panose="020B0604020202020204" pitchFamily="34" charset="0"/>
              </a:rPr>
              <a:t> läkemedel)</a:t>
            </a:r>
            <a:endParaRPr lang="sv-SE" sz="32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fontScale="55000" lnSpcReduction="20000"/>
          </a:bodyPr>
          <a:lstStyle/>
          <a:p>
            <a:pPr fontAlgn="base"/>
            <a:r>
              <a:rPr lang="sv-SE" dirty="0"/>
              <a:t>Vissa läkemedel behövs bara ibland. Dessa kallas för vid behovsläkemedel.</a:t>
            </a:r>
          </a:p>
          <a:p>
            <a:pPr fontAlgn="base"/>
            <a:r>
              <a:rPr lang="sv-SE" dirty="0"/>
              <a:t>Vid behovsläkemedel tas oftast ur sin originalförpackning i samband med överlämnandet.​</a:t>
            </a:r>
          </a:p>
          <a:p>
            <a:pPr fontAlgn="base"/>
            <a:r>
              <a:rPr lang="sv-SE" dirty="0"/>
              <a:t>Narkotiska läkemedel som ges vid behov kan vara uppdelade i vid behovspåsar.</a:t>
            </a:r>
            <a:endParaRPr lang="en-US" dirty="0">
              <a:solidFill>
                <a:srgbClr val="FFC000"/>
              </a:solidFill>
            </a:endParaRPr>
          </a:p>
          <a:p>
            <a:pPr fontAlgn="base"/>
            <a:r>
              <a:rPr lang="sv-SE" dirty="0"/>
              <a:t>Narkotiska läkemedel måste du räkna av på en förbrukningsjournal. ​</a:t>
            </a:r>
          </a:p>
          <a:p>
            <a:pPr fontAlgn="base"/>
            <a:r>
              <a:rPr lang="sv-SE" dirty="0"/>
              <a:t>Signera given dos på signeringslista.</a:t>
            </a:r>
            <a:r>
              <a:rPr lang="en-US" dirty="0"/>
              <a:t>​</a:t>
            </a:r>
          </a:p>
          <a:p>
            <a:pPr fontAlgn="base"/>
            <a:r>
              <a:rPr lang="sv-SE" dirty="0"/>
              <a:t>Efter att du givit ett vid behovsläkemedel är det viktigt att utvärdera effekten och dokumentera den.</a:t>
            </a:r>
            <a:r>
              <a:rPr lang="en-US" dirty="0"/>
              <a:t>​</a:t>
            </a:r>
            <a:r>
              <a:rPr lang="sv-SE" dirty="0"/>
              <a:t>​</a:t>
            </a:r>
          </a:p>
          <a:p>
            <a:endParaRPr lang="sv-SE" dirty="0"/>
          </a:p>
        </p:txBody>
      </p:sp>
    </p:spTree>
    <p:extLst>
      <p:ext uri="{BB962C8B-B14F-4D97-AF65-F5344CB8AC3E}">
        <p14:creationId xmlns:p14="http://schemas.microsoft.com/office/powerpoint/2010/main" val="3966555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b="1" dirty="0">
                <a:latin typeface="Arial" panose="020B0604020202020204" pitchFamily="34" charset="0"/>
                <a:cs typeface="Arial" panose="020B0604020202020204" pitchFamily="34" charset="0"/>
              </a:rPr>
              <a:t>Administrering av vid behovsläkemedel  </a:t>
            </a:r>
            <a:endParaRPr lang="sv-SE" sz="3200" dirty="0"/>
          </a:p>
        </p:txBody>
      </p:sp>
      <p:sp>
        <p:nvSpPr>
          <p:cNvPr id="3" name="Platshållare för innehåll 2"/>
          <p:cNvSpPr>
            <a:spLocks noGrp="1"/>
          </p:cNvSpPr>
          <p:nvPr>
            <p:ph idx="1"/>
          </p:nvPr>
        </p:nvSpPr>
        <p:spPr/>
        <p:txBody>
          <a:bodyPr>
            <a:normAutofit fontScale="92500" lnSpcReduction="20000"/>
          </a:bodyPr>
          <a:lstStyle/>
          <a:p>
            <a:r>
              <a:rPr lang="sv-SE" dirty="0"/>
              <a:t>På vardagar mellan klockan 7-16 ska du alltid kontakta sjuksköterska innan du överlämnar ett vid behovsläkemedel.</a:t>
            </a:r>
          </a:p>
          <a:p>
            <a:r>
              <a:rPr lang="sv-SE" dirty="0"/>
              <a:t> Under jourtid kan du i vissa fall överlämna vid behovsläkemedel utan kontakt med sjuksköterska. Läs instruktionen noga. ​</a:t>
            </a: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0014" y="294099"/>
            <a:ext cx="2054817" cy="1464057"/>
          </a:xfrm>
          <a:prstGeom prst="rect">
            <a:avLst/>
          </a:prstGeom>
        </p:spPr>
      </p:pic>
    </p:spTree>
    <p:extLst>
      <p:ext uri="{BB962C8B-B14F-4D97-AF65-F5344CB8AC3E}">
        <p14:creationId xmlns:p14="http://schemas.microsoft.com/office/powerpoint/2010/main" val="3171296166"/>
      </p:ext>
    </p:extLst>
  </p:cSld>
  <p:clrMapOvr>
    <a:masterClrMapping/>
  </p:clrMapOvr>
</p:sld>
</file>

<file path=ppt/theme/theme1.xml><?xml version="1.0" encoding="utf-8"?>
<a:theme xmlns:a="http://schemas.openxmlformats.org/drawingml/2006/main" name="VOF Rododendron vit">
  <a:themeElements>
    <a:clrScheme name="VOF Rhododendron">
      <a:dk1>
        <a:srgbClr val="1A355C"/>
      </a:dk1>
      <a:lt1>
        <a:srgbClr val="FEFFFF"/>
      </a:lt1>
      <a:dk2>
        <a:srgbClr val="75222E"/>
      </a:dk2>
      <a:lt2>
        <a:srgbClr val="FCDDE5"/>
      </a:lt2>
      <a:accent1>
        <a:srgbClr val="F57395"/>
      </a:accent1>
      <a:accent2>
        <a:srgbClr val="76232F"/>
      </a:accent2>
      <a:accent3>
        <a:srgbClr val="D6D2C4"/>
      </a:accent3>
      <a:accent4>
        <a:srgbClr val="DA291C"/>
      </a:accent4>
      <a:accent5>
        <a:srgbClr val="C5B9AC"/>
      </a:accent5>
      <a:accent6>
        <a:srgbClr val="E35205"/>
      </a:accent6>
      <a:hlink>
        <a:srgbClr val="75222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1A447AFA-09E2-4458-B9B4-5C7F8D382189}" vid="{9811BE49-C810-48AE-9F3B-12D0CF8EDCC3}"/>
    </a:ext>
  </a:extLst>
</a:theme>
</file>

<file path=ppt/theme/theme2.xml><?xml version="1.0" encoding="utf-8"?>
<a:theme xmlns:a="http://schemas.openxmlformats.org/drawingml/2006/main" name="VOF Rododendon ljus">
  <a:themeElements>
    <a:clrScheme name="VOF Rhododendron">
      <a:dk1>
        <a:srgbClr val="1A355C"/>
      </a:dk1>
      <a:lt1>
        <a:srgbClr val="FEFFFF"/>
      </a:lt1>
      <a:dk2>
        <a:srgbClr val="75222E"/>
      </a:dk2>
      <a:lt2>
        <a:srgbClr val="FCDDE5"/>
      </a:lt2>
      <a:accent1>
        <a:srgbClr val="F57395"/>
      </a:accent1>
      <a:accent2>
        <a:srgbClr val="76232F"/>
      </a:accent2>
      <a:accent3>
        <a:srgbClr val="D6D2C4"/>
      </a:accent3>
      <a:accent4>
        <a:srgbClr val="DA291C"/>
      </a:accent4>
      <a:accent5>
        <a:srgbClr val="C5B9AC"/>
      </a:accent5>
      <a:accent6>
        <a:srgbClr val="E35205"/>
      </a:accent6>
      <a:hlink>
        <a:srgbClr val="75222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1A447AFA-09E2-4458-B9B4-5C7F8D382189}" vid="{1D90EDC5-20E2-467D-9B99-ABEB2EB095E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BEF273B6CC0F45428786346B5D4129F4" ma:contentTypeVersion="17" ma:contentTypeDescription="Organisation Team Document Content Type" ma:contentTypeScope="" ma:versionID="ee49514d3e4a220e532a08c243606091">
  <xsd:schema xmlns:xsd="http://www.w3.org/2001/XMLSchema" xmlns:xs="http://www.w3.org/2001/XMLSchema" xmlns:p="http://schemas.microsoft.com/office/2006/metadata/properties" xmlns:ns2="32f93408-7717-4e1a-bb71-82c6671a0072" xmlns:ns3="7b2ba3d5-ae7e-4872-ab6d-f5dc97d22469" xmlns:ns4="54371d82-adad-4d36-9bca-165bd8527952" targetNamespace="http://schemas.microsoft.com/office/2006/metadata/properties" ma:root="true" ma:fieldsID="857b307f3134e54888a5fd7f44d8a3a8" ns2:_="" ns3:_="" ns4:_="">
    <xsd:import namespace="32f93408-7717-4e1a-bb71-82c6671a0072"/>
    <xsd:import namespace="7b2ba3d5-ae7e-4872-ab6d-f5dc97d22469"/>
    <xsd:import namespace="54371d82-adad-4d36-9bca-165bd8527952"/>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Metadata" minOccurs="0"/>
                <xsd:element ref="ns4:MediaServiceFastMetadata" minOccurs="0"/>
                <xsd:element ref="ns4:MediaServiceDateTaken" minOccurs="0"/>
                <xsd:element ref="ns4:MediaServiceAutoTags" minOccurs="0"/>
                <xsd:element ref="ns4:MediaLengthInSeconds" minOccurs="0"/>
                <xsd:element ref="ns4:MediaServiceGenerationTime" minOccurs="0"/>
                <xsd:element ref="ns4:MediaServiceEventHashCode" minOccurs="0"/>
                <xsd:element ref="ns2:SharedWithUsers" minOccurs="0"/>
                <xsd:element ref="ns2:SharedWithDetails" minOccurs="0"/>
                <xsd:element ref="ns4:lcf76f155ced4ddcb4097134ff3c332f" minOccurs="0"/>
                <xsd:element ref="ns4:MediaServiceOCR"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f93408-7717-4e1a-bb71-82c6671a0072"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Vård- och omsorgsförvaltningen|aa3bba68-e3f9-47dc-afaa-fb13ac220017"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4e60a26-389b-4fb0-9df8-3a1816fd9124}" ma:internalName="TaxCatchAll" ma:showField="CatchAllData" ma:web="32f93408-7717-4e1a-bb71-82c6671a0072">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a4e60a26-389b-4fb0-9df8-3a1816fd9124}" ma:internalName="TaxCatchAllLabel" ma:readOnly="true" ma:showField="CatchAllDataLabel" ma:web="32f93408-7717-4e1a-bb71-82c6671a007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371d82-adad-4d36-9bca-165bd8527952"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4"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b89223313b284f2a879bf9c1e2dff829 xmlns="32f93408-7717-4e1a-bb71-82c6671a0072">
      <Terms xmlns="http://schemas.microsoft.com/office/infopath/2007/PartnerControls"/>
    </b89223313b284f2a879bf9c1e2dff829>
    <kf5321c52a534cb6a765f3faf36eabeb xmlns="32f93408-7717-4e1a-bb71-82c6671a0072">
      <Terms xmlns="http://schemas.microsoft.com/office/infopath/2007/PartnerControls">
        <TermInfo xmlns="http://schemas.microsoft.com/office/infopath/2007/PartnerControls">
          <TermName xmlns="http://schemas.microsoft.com/office/infopath/2007/PartnerControls">Vård- och omsorgsförvaltningen</TermName>
          <TermId xmlns="http://schemas.microsoft.com/office/infopath/2007/PartnerControls">aa3bba68-e3f9-47dc-afaa-fb13ac220017</TermId>
        </TermInfo>
      </Terms>
    </kf5321c52a534cb6a765f3faf36eabeb>
    <lcf76f155ced4ddcb4097134ff3c332f xmlns="54371d82-adad-4d36-9bca-165bd852795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70AE1F0-2246-4B8D-907B-75BEE4CFAF3D}">
  <ds:schemaRefs>
    <ds:schemaRef ds:uri="http://schemas.microsoft.com/sharepoint/v3/contenttype/forms"/>
  </ds:schemaRefs>
</ds:datastoreItem>
</file>

<file path=customXml/itemProps2.xml><?xml version="1.0" encoding="utf-8"?>
<ds:datastoreItem xmlns:ds="http://schemas.openxmlformats.org/officeDocument/2006/customXml" ds:itemID="{9667DF71-15AF-44DA-ACD9-ED65A7B260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f93408-7717-4e1a-bb71-82c6671a0072"/>
    <ds:schemaRef ds:uri="7b2ba3d5-ae7e-4872-ab6d-f5dc97d22469"/>
    <ds:schemaRef ds:uri="54371d82-adad-4d36-9bca-165bd85279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F341C4-346C-4195-86C5-B041285FC0B2}">
  <ds:schemaRefs>
    <ds:schemaRef ds:uri="http://purl.org/dc/terms/"/>
    <ds:schemaRef ds:uri="http://schemas.microsoft.com/office/2006/documentManagement/types"/>
    <ds:schemaRef ds:uri="54371d82-adad-4d36-9bca-165bd8527952"/>
    <ds:schemaRef ds:uri="7b2ba3d5-ae7e-4872-ab6d-f5dc97d22469"/>
    <ds:schemaRef ds:uri="32f93408-7717-4e1a-bb71-82c6671a0072"/>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vof-rhododendron (2)</Template>
  <TotalTime>504</TotalTime>
  <Words>735</Words>
  <Application>Microsoft Office PowerPoint</Application>
  <PresentationFormat>Bredbild</PresentationFormat>
  <Paragraphs>82</Paragraphs>
  <Slides>18</Slides>
  <Notes>0</Notes>
  <HiddenSlides>0</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18</vt:i4>
      </vt:variant>
    </vt:vector>
  </HeadingPairs>
  <TitlesOfParts>
    <vt:vector size="23" baseType="lpstr">
      <vt:lpstr>Arial</vt:lpstr>
      <vt:lpstr>Helsingborg Sans Bold</vt:lpstr>
      <vt:lpstr>Roboto Light</vt:lpstr>
      <vt:lpstr>VOF Rododendron vit</vt:lpstr>
      <vt:lpstr>VOF Rododendon ljus</vt:lpstr>
      <vt:lpstr>Kapitel 2 Administrering av läkemedel </vt:lpstr>
      <vt:lpstr>Ord att kunna   </vt:lpstr>
      <vt:lpstr>Läkemedel administreras/överlämnas från:</vt:lpstr>
      <vt:lpstr>Dospåsar</vt:lpstr>
      <vt:lpstr>Dosett </vt:lpstr>
      <vt:lpstr>Originalförpackning</vt:lpstr>
      <vt:lpstr> Vid behovspåse (vb påse) </vt:lpstr>
      <vt:lpstr>Säker förvaring</vt:lpstr>
      <vt:lpstr> Kontroller innan administrering av läkemedel</vt:lpstr>
      <vt:lpstr>Identitet</vt:lpstr>
      <vt:lpstr>Allmäntillstånd</vt:lpstr>
      <vt:lpstr>Rätt tidpunkt och plats</vt:lpstr>
      <vt:lpstr> Signeringslista</vt:lpstr>
      <vt:lpstr>Läs sjuksköterskans instruktion</vt:lpstr>
      <vt:lpstr> Räkna antal läkemedel på läkemedelslistan​</vt:lpstr>
      <vt:lpstr>Signera utförd insats</vt:lpstr>
      <vt:lpstr>Administrering av vid behovsläkemedel (vb läkemedel)</vt:lpstr>
      <vt:lpstr>Administrering av vid behovsläkemedel  </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Ivanova Kira - VOF</dc:creator>
  <cp:lastModifiedBy>Ivanova Kira - VOF</cp:lastModifiedBy>
  <cp:revision>94</cp:revision>
  <dcterms:created xsi:type="dcterms:W3CDTF">2023-04-21T13:18:04Z</dcterms:created>
  <dcterms:modified xsi:type="dcterms:W3CDTF">2024-01-29T07:08:43Z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0x010100B16161C1156749828247A73D71908800003688C1375AB3496E9D965A30C48E069100BEF273B6CC0F45428786346B5D4129F4</vt:lpwstr>
  </property>
</Properties>
</file>