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4"/>
    <p:sldMasterId id="2147483660" r:id="rId5"/>
  </p:sldMasterIdLst>
  <p:sldIdLst>
    <p:sldId id="256" r:id="rId6"/>
    <p:sldId id="266" r:id="rId7"/>
    <p:sldId id="258" r:id="rId8"/>
    <p:sldId id="259" r:id="rId9"/>
    <p:sldId id="260" r:id="rId10"/>
    <p:sldId id="261" r:id="rId11"/>
    <p:sldId id="262" r:id="rId1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E1D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27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3427200"/>
            <a:ext cx="12192000" cy="3430800"/>
          </a:xfrm>
          <a:prstGeom prst="rect">
            <a:avLst/>
          </a:prstGeom>
          <a:solidFill>
            <a:srgbClr val="FABBCB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38200" y="1122362"/>
            <a:ext cx="9829800" cy="2233313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rgbClr val="1A355C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838200" y="3717985"/>
            <a:ext cx="9829800" cy="2444675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1A355C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5D898B2-B8C0-4BCA-9A58-E698EE7A3BA5}" type="datetimeFigureOut">
              <a:rPr lang="sv-SE" smtClean="0"/>
              <a:pPr/>
              <a:t>2024-01-29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4FFC407-8B31-4174-B39C-882D8633BC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4600" y="2971800"/>
            <a:ext cx="910800" cy="91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17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A355C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898B2-B8C0-4BCA-9A58-E698EE7A3BA5}" type="datetimeFigureOut">
              <a:rPr lang="sv-SE" smtClean="0"/>
              <a:t>2024-01-29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FC407-8B31-4174-B39C-882D8633BC75}" type="slidenum">
              <a:rPr lang="sv-SE" smtClean="0"/>
              <a:t>‹#›</a:t>
            </a:fld>
            <a:endParaRPr lang="sv-SE"/>
          </a:p>
        </p:txBody>
      </p:sp>
      <p:sp>
        <p:nvSpPr>
          <p:cNvPr id="10" name="Rektangel 9"/>
          <p:cNvSpPr/>
          <p:nvPr userDrawn="1"/>
        </p:nvSpPr>
        <p:spPr>
          <a:xfrm>
            <a:off x="0" y="5945400"/>
            <a:ext cx="12192000" cy="911999"/>
          </a:xfrm>
          <a:prstGeom prst="rect">
            <a:avLst/>
          </a:prstGeom>
          <a:solidFill>
            <a:srgbClr val="FAB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1" name="Bildobjekt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1188" y="5490600"/>
            <a:ext cx="910800" cy="910800"/>
          </a:xfrm>
          <a:prstGeom prst="rect">
            <a:avLst/>
          </a:prstGeom>
        </p:spPr>
      </p:pic>
      <p:sp>
        <p:nvSpPr>
          <p:cNvPr id="12" name="Platshållare för innehåll 2"/>
          <p:cNvSpPr>
            <a:spLocks noGrp="1"/>
          </p:cNvSpPr>
          <p:nvPr>
            <p:ph idx="1"/>
          </p:nvPr>
        </p:nvSpPr>
        <p:spPr>
          <a:xfrm>
            <a:off x="838200" y="1825625"/>
            <a:ext cx="9789543" cy="3816050"/>
          </a:xfrm>
        </p:spPr>
        <p:txBody>
          <a:bodyPr/>
          <a:lstStyle>
            <a:lvl1pPr>
              <a:defRPr>
                <a:solidFill>
                  <a:srgbClr val="1A355C"/>
                </a:solidFill>
              </a:defRPr>
            </a:lvl1pPr>
            <a:lvl2pPr>
              <a:defRPr>
                <a:solidFill>
                  <a:srgbClr val="1A355C"/>
                </a:solidFill>
              </a:defRPr>
            </a:lvl2pPr>
            <a:lvl3pPr>
              <a:defRPr>
                <a:solidFill>
                  <a:srgbClr val="1A355C"/>
                </a:solidFill>
              </a:defRPr>
            </a:lvl3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3748377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FAB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D31428F-86E1-0391-F9E2-E1F94088D3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29884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3427200"/>
            <a:ext cx="12192000" cy="3430800"/>
          </a:xfrm>
          <a:prstGeom prst="rect">
            <a:avLst/>
          </a:prstGeom>
          <a:solidFill>
            <a:srgbClr val="FABBCB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76232F"/>
              </a:solidFill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38200" y="1122362"/>
            <a:ext cx="9829800" cy="2233313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838200" y="3717985"/>
            <a:ext cx="9829800" cy="244467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om du vill redigera mall för underrubrikformat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45D898B2-B8C0-4BCA-9A58-E698EE7A3BA5}" type="datetimeFigureOut">
              <a:rPr lang="sv-SE" smtClean="0"/>
              <a:pPr/>
              <a:t>2024-01-29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14FFC407-8B31-4174-B39C-882D8633BC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4600" y="2971800"/>
            <a:ext cx="910800" cy="91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820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898B2-B8C0-4BCA-9A58-E698EE7A3BA5}" type="datetimeFigureOut">
              <a:rPr lang="sv-SE" smtClean="0"/>
              <a:t>2024-01-29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FC407-8B31-4174-B39C-882D8633BC75}" type="slidenum">
              <a:rPr lang="sv-SE" smtClean="0"/>
              <a:t>‹#›</a:t>
            </a:fld>
            <a:endParaRPr lang="sv-SE"/>
          </a:p>
        </p:txBody>
      </p:sp>
      <p:sp>
        <p:nvSpPr>
          <p:cNvPr id="10" name="Rektangel 9"/>
          <p:cNvSpPr/>
          <p:nvPr userDrawn="1"/>
        </p:nvSpPr>
        <p:spPr>
          <a:xfrm>
            <a:off x="0" y="5945400"/>
            <a:ext cx="12192000" cy="911999"/>
          </a:xfrm>
          <a:prstGeom prst="rect">
            <a:avLst/>
          </a:prstGeom>
          <a:solidFill>
            <a:srgbClr val="FAB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1" name="Bildobjekt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1188" y="5490600"/>
            <a:ext cx="910800" cy="910800"/>
          </a:xfrm>
          <a:prstGeom prst="rect">
            <a:avLst/>
          </a:prstGeom>
        </p:spPr>
      </p:pic>
      <p:sp>
        <p:nvSpPr>
          <p:cNvPr id="12" name="Platshållare för innehåll 2"/>
          <p:cNvSpPr>
            <a:spLocks noGrp="1"/>
          </p:cNvSpPr>
          <p:nvPr>
            <p:ph idx="1"/>
          </p:nvPr>
        </p:nvSpPr>
        <p:spPr>
          <a:xfrm>
            <a:off x="838200" y="1825625"/>
            <a:ext cx="9789543" cy="3816050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50000"/>
                  </a:schemeClr>
                </a:solidFill>
              </a:defRPr>
            </a:lvl3pPr>
          </a:lstStyle>
          <a:p>
            <a:r>
              <a:rPr lang="sv-SE" dirty="0"/>
              <a:t>Punktnivå 1</a:t>
            </a:r>
          </a:p>
          <a:p>
            <a:pPr lvl="1"/>
            <a:r>
              <a:rPr lang="sv-SE" dirty="0"/>
              <a:t>Punktnivå 2</a:t>
            </a:r>
          </a:p>
          <a:p>
            <a:pPr lvl="2"/>
            <a:r>
              <a:rPr lang="sv-SE" dirty="0"/>
              <a:t>Punktnivå 3</a:t>
            </a:r>
          </a:p>
        </p:txBody>
      </p:sp>
    </p:spTree>
    <p:extLst>
      <p:ext uri="{BB962C8B-B14F-4D97-AF65-F5344CB8AC3E}">
        <p14:creationId xmlns:p14="http://schemas.microsoft.com/office/powerpoint/2010/main" val="3766972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accent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5764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accent2">
                    <a:lumMod val="50000"/>
                  </a:schemeClr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FAB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D31428F-86E1-0391-F9E2-E1F94088D3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44793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45D898B2-B8C0-4BCA-9A58-E698EE7A3BA5}" type="datetimeFigureOut">
              <a:rPr lang="sv-SE" smtClean="0"/>
              <a:pPr/>
              <a:t>2024-01-29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14FFC407-8B31-4174-B39C-882D8633BC7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21006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>
          <a:solidFill>
            <a:srgbClr val="1A355C"/>
          </a:solidFill>
          <a:latin typeface="+mj-lt"/>
          <a:ea typeface="+mj-ea"/>
          <a:cs typeface="+mj-cs"/>
        </a:defRPr>
      </a:lvl1pPr>
    </p:titleStyle>
    <p:bodyStyle>
      <a:lvl1pPr marL="444500" indent="-4445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rgbClr val="1A355C"/>
          </a:solidFill>
          <a:latin typeface="+mn-lt"/>
          <a:ea typeface="+mn-ea"/>
          <a:cs typeface="+mn-cs"/>
        </a:defRPr>
      </a:lvl1pPr>
      <a:lvl2pPr marL="896938" indent="-439738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3600" kern="1200">
          <a:solidFill>
            <a:srgbClr val="1A355C"/>
          </a:solidFill>
          <a:latin typeface="+mn-lt"/>
          <a:ea typeface="+mn-ea"/>
          <a:cs typeface="+mn-cs"/>
        </a:defRPr>
      </a:lvl2pPr>
      <a:lvl3pPr marL="1341438" indent="-427038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rgbClr val="1A355C"/>
          </a:solidFill>
          <a:latin typeface="+mn-lt"/>
          <a:ea typeface="+mn-ea"/>
          <a:cs typeface="+mn-cs"/>
        </a:defRPr>
      </a:lvl3pPr>
      <a:lvl4pPr marL="1793875" indent="-422275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rgbClr val="1A355C"/>
          </a:solidFill>
          <a:latin typeface="+mn-lt"/>
          <a:ea typeface="+mn-ea"/>
          <a:cs typeface="+mn-cs"/>
        </a:defRPr>
      </a:lvl4pPr>
      <a:lvl5pPr marL="2238375" indent="-409575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rgbClr val="1A355C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ABBCB">
            <a:alpha val="24706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45D898B2-B8C0-4BCA-9A58-E698EE7A3BA5}" type="datetimeFigureOut">
              <a:rPr lang="sv-SE" smtClean="0"/>
              <a:pPr/>
              <a:t>2024-01-29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14FFC407-8B31-4174-B39C-882D8633BC7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66186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444500" indent="-4445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1pPr>
      <a:lvl2pPr marL="896938" indent="-439738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36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2pPr>
      <a:lvl3pPr marL="1341438" indent="-427038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3pPr>
      <a:lvl4pPr marL="1793875" indent="-422275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4pPr>
      <a:lvl5pPr marL="2238375" indent="-409575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v-SE" sz="4400" dirty="0">
                <a:latin typeface="Arial" panose="020B0604020202020204" pitchFamily="34" charset="0"/>
                <a:cs typeface="Arial" panose="020B0604020202020204" pitchFamily="34" charset="0"/>
              </a:rPr>
              <a:t>Kapitel 4</a:t>
            </a:r>
            <a:br>
              <a:rPr lang="sv-SE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v-SE" sz="4400" dirty="0">
                <a:latin typeface="Arial" panose="020B0604020202020204" pitchFamily="34" charset="0"/>
                <a:cs typeface="Arial" panose="020B0604020202020204" pitchFamily="34" charset="0"/>
              </a:rPr>
              <a:t>Läkemedel och åldrandet</a:t>
            </a:r>
            <a:br>
              <a:rPr lang="sv-SE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v-SE" sz="4400" dirty="0">
                <a:latin typeface="Arial" panose="020B0604020202020204" pitchFamily="34" charset="0"/>
                <a:cs typeface="Arial" panose="020B0604020202020204" pitchFamily="34" charset="0"/>
              </a:rPr>
              <a:t>Biverkningar av vanliga läkemedel</a:t>
            </a:r>
          </a:p>
        </p:txBody>
      </p:sp>
      <p:sp>
        <p:nvSpPr>
          <p:cNvPr id="5" name="Underrubrik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fontAlgn="base"/>
            <a:endParaRPr lang="sv-SE" sz="2000" b="1" dirty="0"/>
          </a:p>
          <a:p>
            <a:pPr fontAlgn="base"/>
            <a:endParaRPr lang="sv-SE" sz="2000" b="1" dirty="0"/>
          </a:p>
          <a:p>
            <a:pPr fontAlgn="base"/>
            <a:endParaRPr lang="sv-SE" sz="2000" b="1" dirty="0"/>
          </a:p>
          <a:p>
            <a:pPr fontAlgn="base"/>
            <a:r>
              <a:rPr lang="sv-SE" sz="2000" b="1" dirty="0"/>
              <a:t>Utbildning i läkemedelshantering för omvårdnadspersonal i Helsingborgs stad</a:t>
            </a:r>
            <a:r>
              <a:rPr lang="en-US" sz="2000" dirty="0"/>
              <a:t>​</a:t>
            </a:r>
          </a:p>
          <a:p>
            <a:pPr fontAlgn="base"/>
            <a:r>
              <a:rPr lang="sv-SE" sz="2000" b="1" dirty="0"/>
              <a:t>Sammanställt av Delegeringshuset 2023</a:t>
            </a:r>
            <a:r>
              <a:rPr lang="en-US" sz="2000" dirty="0"/>
              <a:t>​</a:t>
            </a:r>
          </a:p>
          <a:p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692314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64000" y="864000"/>
            <a:ext cx="4419200" cy="1107996"/>
          </a:xfrm>
        </p:spPr>
        <p:txBody>
          <a:bodyPr/>
          <a:lstStyle/>
          <a:p>
            <a:r>
              <a:rPr lang="sv-SE" b="1" dirty="0">
                <a:latin typeface="Arial" panose="020B0604020202020204" pitchFamily="34" charset="0"/>
                <a:cs typeface="Arial" panose="020B0604020202020204" pitchFamily="34" charset="0"/>
              </a:rPr>
              <a:t>Läkemedel och åldrandet​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half" idx="2"/>
          </p:nvPr>
        </p:nvSpPr>
        <p:spPr>
          <a:xfrm>
            <a:off x="635431" y="1971996"/>
            <a:ext cx="4647769" cy="500844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sv-SE" dirty="0"/>
              <a:t>Kroppen förändras vid åldrandet och då även känsligheten för läkemedel​.</a:t>
            </a:r>
          </a:p>
          <a:p>
            <a:pPr>
              <a:lnSpc>
                <a:spcPct val="150000"/>
              </a:lnSpc>
            </a:pPr>
            <a:r>
              <a:rPr lang="sv-SE" dirty="0"/>
              <a:t>Åldrandet medför naturliga förändringar i kroppens funktioner och ökad känslighet för läkemedelsbiverkningar. Dessa förändringar kan påverka hur läkemedel absorberas, distribueras och utsöndras från kroppen.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pPr fontAlgn="base"/>
            <a:r>
              <a:rPr lang="sv-SE" sz="800" dirty="0"/>
              <a:t>Dokumentägare: Delegeringshuset</a:t>
            </a:r>
            <a:r>
              <a:rPr lang="en-US" sz="800" dirty="0"/>
              <a:t>​</a:t>
            </a:r>
          </a:p>
          <a:p>
            <a:pPr fontAlgn="base"/>
            <a:r>
              <a:rPr lang="sv-SE" sz="800" dirty="0"/>
              <a:t>Beslutad av: Medicinskt ansvarig sjuksköterska</a:t>
            </a:r>
            <a:r>
              <a:rPr lang="en-US" sz="800" dirty="0"/>
              <a:t>​</a:t>
            </a:r>
          </a:p>
          <a:p>
            <a:pPr fontAlgn="base"/>
            <a:r>
              <a:rPr lang="sv-SE" sz="800" dirty="0"/>
              <a:t>Gäller från och </a:t>
            </a:r>
            <a:r>
              <a:rPr lang="sv-SE" sz="800"/>
              <a:t>med 2023</a:t>
            </a:r>
            <a:endParaRPr lang="en-US" sz="800" dirty="0"/>
          </a:p>
          <a:p>
            <a:endParaRPr lang="sv-SE" dirty="0"/>
          </a:p>
        </p:txBody>
      </p:sp>
      <p:pic>
        <p:nvPicPr>
          <p:cNvPr id="11" name="Platshållare för bild 10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6" r="1421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90984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400" b="1" dirty="0">
                <a:latin typeface="Arial" panose="020B0604020202020204" pitchFamily="34" charset="0"/>
                <a:cs typeface="Arial" panose="020B0604020202020204" pitchFamily="34" charset="0"/>
              </a:rPr>
              <a:t>Organ som påverkas av åldrandet</a:t>
            </a:r>
            <a:endParaRPr lang="sv-SE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fontAlgn="base"/>
            <a:r>
              <a:rPr lang="sv-SE" dirty="0"/>
              <a:t>Hjärnan </a:t>
            </a:r>
            <a:r>
              <a:rPr lang="en-US" dirty="0"/>
              <a:t>​</a:t>
            </a:r>
          </a:p>
          <a:p>
            <a:pPr fontAlgn="base"/>
            <a:r>
              <a:rPr lang="sv-SE" dirty="0"/>
              <a:t>Njurar</a:t>
            </a:r>
            <a:r>
              <a:rPr lang="en-US" dirty="0"/>
              <a:t>​</a:t>
            </a:r>
          </a:p>
          <a:p>
            <a:pPr fontAlgn="base"/>
            <a:r>
              <a:rPr lang="sv-SE" dirty="0"/>
              <a:t>Mun och matstrupe </a:t>
            </a:r>
            <a:r>
              <a:rPr lang="en-US" dirty="0"/>
              <a:t>​</a:t>
            </a:r>
          </a:p>
          <a:p>
            <a:pPr fontAlgn="base"/>
            <a:r>
              <a:rPr lang="sv-SE" dirty="0"/>
              <a:t>Hjärtat </a:t>
            </a:r>
            <a:r>
              <a:rPr lang="en-US" dirty="0"/>
              <a:t>​</a:t>
            </a:r>
          </a:p>
          <a:p>
            <a:pPr fontAlgn="base"/>
            <a:r>
              <a:rPr lang="sv-SE" dirty="0"/>
              <a:t>Magsäck och tarmar</a:t>
            </a:r>
            <a:r>
              <a:rPr lang="en-US" dirty="0"/>
              <a:t>​</a:t>
            </a:r>
          </a:p>
          <a:p>
            <a:pPr fontAlgn="base"/>
            <a:r>
              <a:rPr lang="sv-SE" dirty="0"/>
              <a:t>Lever</a:t>
            </a:r>
            <a:r>
              <a:rPr lang="en-US" dirty="0"/>
              <a:t>​</a:t>
            </a:r>
          </a:p>
          <a:p>
            <a:endParaRPr lang="sv-SE" dirty="0"/>
          </a:p>
        </p:txBody>
      </p:sp>
      <p:pic>
        <p:nvPicPr>
          <p:cNvPr id="10" name="Bildobjekt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5419" y="1205379"/>
            <a:ext cx="2169763" cy="2603715"/>
          </a:xfrm>
          <a:prstGeom prst="rect">
            <a:avLst/>
          </a:prstGeom>
        </p:spPr>
      </p:pic>
      <p:pic>
        <p:nvPicPr>
          <p:cNvPr id="11" name="Bildobjekt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0949" y="1503335"/>
            <a:ext cx="1322851" cy="2007805"/>
          </a:xfrm>
          <a:prstGeom prst="rect">
            <a:avLst/>
          </a:prstGeom>
        </p:spPr>
      </p:pic>
      <p:pic>
        <p:nvPicPr>
          <p:cNvPr id="13" name="Bildobjekt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6436" y="1503335"/>
            <a:ext cx="2409452" cy="1731794"/>
          </a:xfrm>
          <a:prstGeom prst="rect">
            <a:avLst/>
          </a:prstGeom>
        </p:spPr>
      </p:pic>
      <p:pic>
        <p:nvPicPr>
          <p:cNvPr id="17" name="Bildobjekt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5077" y="3529975"/>
            <a:ext cx="1934414" cy="1816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502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000" b="1" dirty="0">
                <a:latin typeface="Arial" panose="020B0604020202020204" pitchFamily="34" charset="0"/>
                <a:cs typeface="Arial" panose="020B0604020202020204" pitchFamily="34" charset="0"/>
              </a:rPr>
              <a:t>Organ som påverkas av åldrandet</a:t>
            </a:r>
            <a:endParaRPr lang="sv-SE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fontAlgn="base"/>
            <a:r>
              <a:rPr lang="sv-SE" dirty="0"/>
              <a:t>Många läkemedel lämnar kroppen via urinen. Njurarnas funktion avtar och då stannar läkemedel kvar längre i kroppen.</a:t>
            </a:r>
            <a:r>
              <a:rPr lang="en-US" dirty="0"/>
              <a:t>​</a:t>
            </a:r>
          </a:p>
          <a:p>
            <a:pPr fontAlgn="base"/>
            <a:r>
              <a:rPr lang="sv-SE" dirty="0"/>
              <a:t>Magsäcken blir mer känslig och kan lättare blöda eller få sår.</a:t>
            </a:r>
            <a:r>
              <a:rPr lang="en-US" dirty="0"/>
              <a:t>​</a:t>
            </a:r>
          </a:p>
          <a:p>
            <a:pPr fontAlgn="base"/>
            <a:r>
              <a:rPr lang="sv-SE" dirty="0"/>
              <a:t>Muskulaturen och kroppsvattnet minskar, men kroppsfettet ökar. Det gör att läkemedel som är fettlösliga tex sömntabletter och lugnande stannar kvar längre i kroppen.</a:t>
            </a:r>
            <a:r>
              <a:rPr lang="en-US" dirty="0"/>
              <a:t>​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88920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000" b="1" dirty="0">
                <a:latin typeface="Arial" panose="020B0604020202020204" pitchFamily="34" charset="0"/>
                <a:cs typeface="Arial" panose="020B0604020202020204" pitchFamily="34" charset="0"/>
              </a:rPr>
              <a:t>Funktioner som påverkas av åldrandet</a:t>
            </a:r>
            <a:endParaRPr lang="sv-SE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fontAlgn="base"/>
            <a:r>
              <a:rPr lang="sv-SE" sz="3100" dirty="0"/>
              <a:t>Hjärnan blir känsligare för olika läkemedel, till exempel lugnande, sömnmedel och smärtstillande. Det kan leda till dåsighet och yrsel.</a:t>
            </a:r>
            <a:r>
              <a:rPr lang="en-US" sz="3100" dirty="0"/>
              <a:t>​</a:t>
            </a:r>
          </a:p>
          <a:p>
            <a:pPr fontAlgn="base"/>
            <a:r>
              <a:rPr lang="sv-SE" sz="3100" dirty="0"/>
              <a:t>Salivproduktionen minskar och muskulaturen blir stelare och svagare. Detta kan leda till att läkemedlen kan fastna i munnen och matstrupen. </a:t>
            </a:r>
            <a:r>
              <a:rPr lang="en-US" sz="3100" dirty="0"/>
              <a:t>​</a:t>
            </a:r>
          </a:p>
          <a:p>
            <a:pPr fontAlgn="base"/>
            <a:r>
              <a:rPr lang="sv-SE" sz="3100" dirty="0"/>
              <a:t>Blodtillförsel minskar till levern och även förmågan att bryta ner läkemedel. Detta kan då leda till att läkemedel stannar kvar i kroppen för länge.</a:t>
            </a:r>
            <a:r>
              <a:rPr lang="en-US" sz="3100" dirty="0"/>
              <a:t>​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93756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400" b="1" dirty="0">
                <a:latin typeface="Arial" panose="020B0604020202020204" pitchFamily="34" charset="0"/>
                <a:cs typeface="Arial" panose="020B0604020202020204" pitchFamily="34" charset="0"/>
              </a:rPr>
              <a:t>Biverkningar av vanliga läkemedel</a:t>
            </a:r>
            <a:endParaRPr lang="sv-SE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fontAlgn="base"/>
            <a:r>
              <a:rPr lang="sv-SE" dirty="0"/>
              <a:t>Läkemedel vid hjärtsvikt kan ge vätskebrist. Vätskebrist kan göra att patienten får lågt blodtryck, yrsel eller huvudvärk. Det är viktigt att dricka mycket!​</a:t>
            </a:r>
          </a:p>
          <a:p>
            <a:pPr fontAlgn="base"/>
            <a:r>
              <a:rPr lang="sv-SE" dirty="0"/>
              <a:t>Blodtryckssänkande läkemedel ökar risken för blodtrycksfall och det i sin tur ökar risken för fall.​</a:t>
            </a:r>
          </a:p>
          <a:p>
            <a:pPr fontAlgn="base"/>
            <a:r>
              <a:rPr lang="sv-SE" dirty="0"/>
              <a:t>Sömnmedel och läkemedel mot oro kan orsaka dåsighet, yrsel och balansproblem. Läkemedlen kan också försämra minnet och orsaka förvirring. Dessa typer av läkemedel finns ofta kvar längre i kroppen hos äldre.​</a:t>
            </a:r>
          </a:p>
          <a:p>
            <a:pPr fontAlgn="base"/>
            <a:r>
              <a:rPr lang="sv-SE" dirty="0"/>
              <a:t>Antidepressiva läkemedel ger biverkningar som magbesvär, trötthet, yrsel, huvudvärk och sömnbesvär. Kan också sänka blodtrycket och öka risken för fall.</a:t>
            </a:r>
            <a:r>
              <a:rPr lang="en-US" dirty="0"/>
              <a:t>​</a:t>
            </a:r>
          </a:p>
          <a:p>
            <a:pPr marL="0" indent="0" fontAlgn="base">
              <a:buNone/>
            </a:pPr>
            <a:r>
              <a:rPr lang="sv-SE" dirty="0"/>
              <a:t>​</a:t>
            </a:r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39389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3200" b="1" dirty="0">
                <a:latin typeface="Arial" panose="020B0604020202020204" pitchFamily="34" charset="0"/>
                <a:cs typeface="Arial" panose="020B0604020202020204" pitchFamily="34" charset="0"/>
              </a:rPr>
              <a:t>Biverkningar av koagulationshämmande läkemedel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38201" y="1690688"/>
            <a:ext cx="10064858" cy="3950987"/>
          </a:xfrm>
        </p:spPr>
        <p:txBody>
          <a:bodyPr>
            <a:normAutofit fontScale="62500" lnSpcReduction="20000"/>
          </a:bodyPr>
          <a:lstStyle/>
          <a:p>
            <a:pPr marL="0" indent="0" fontAlgn="base">
              <a:buNone/>
            </a:pPr>
            <a:r>
              <a:rPr lang="sv-SE" dirty="0" err="1"/>
              <a:t>Waran</a:t>
            </a:r>
            <a:r>
              <a:rPr lang="sv-SE" dirty="0"/>
              <a:t>, </a:t>
            </a:r>
            <a:r>
              <a:rPr lang="sv-SE" dirty="0" err="1"/>
              <a:t>Xarelto</a:t>
            </a:r>
            <a:r>
              <a:rPr lang="sv-SE" dirty="0"/>
              <a:t>, </a:t>
            </a:r>
            <a:r>
              <a:rPr lang="sv-SE" dirty="0" err="1"/>
              <a:t>Eliquis</a:t>
            </a:r>
            <a:r>
              <a:rPr lang="sv-SE" dirty="0"/>
              <a:t> och </a:t>
            </a:r>
            <a:r>
              <a:rPr lang="sv-SE" dirty="0" err="1"/>
              <a:t>Pradaxa</a:t>
            </a:r>
            <a:r>
              <a:rPr lang="sv-SE" dirty="0"/>
              <a:t> är exempel på koagulationshämmande läkemedel som förebygger blodproppar.</a:t>
            </a:r>
            <a:r>
              <a:rPr lang="en-US" dirty="0"/>
              <a:t>​</a:t>
            </a:r>
            <a:r>
              <a:rPr lang="sv-SE" dirty="0"/>
              <a:t>​</a:t>
            </a:r>
          </a:p>
          <a:p>
            <a:pPr marL="0" indent="0" fontAlgn="base">
              <a:buNone/>
            </a:pPr>
            <a:r>
              <a:rPr lang="sv-SE" dirty="0"/>
              <a:t>Dessa läkemedel ger en ökad blödningsrisk och därför är det viktigt att vara uppmärksam på:​</a:t>
            </a:r>
          </a:p>
          <a:p>
            <a:pPr fontAlgn="base"/>
            <a:r>
              <a:rPr lang="sv-SE" dirty="0"/>
              <a:t>Blod i urin, avföring, blåmärken och blödande tandkött.</a:t>
            </a:r>
            <a:r>
              <a:rPr lang="en-US" dirty="0"/>
              <a:t>​</a:t>
            </a:r>
          </a:p>
          <a:p>
            <a:pPr fontAlgn="base"/>
            <a:r>
              <a:rPr lang="sv-SE" dirty="0"/>
              <a:t>Sjunkande blodtryck, stigande puls, magsmärtor och eventuellt sänkt medvetande kan vara tecken på inre blödning. ​</a:t>
            </a: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9770" y="3016251"/>
            <a:ext cx="1094030" cy="1658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410996"/>
      </p:ext>
    </p:extLst>
  </p:cSld>
  <p:clrMapOvr>
    <a:masterClrMapping/>
  </p:clrMapOvr>
</p:sld>
</file>

<file path=ppt/theme/theme1.xml><?xml version="1.0" encoding="utf-8"?>
<a:theme xmlns:a="http://schemas.openxmlformats.org/drawingml/2006/main" name="VOF Rododendron vit">
  <a:themeElements>
    <a:clrScheme name="VOF Rhododendron">
      <a:dk1>
        <a:srgbClr val="1A355C"/>
      </a:dk1>
      <a:lt1>
        <a:srgbClr val="FEFFFF"/>
      </a:lt1>
      <a:dk2>
        <a:srgbClr val="75222E"/>
      </a:dk2>
      <a:lt2>
        <a:srgbClr val="FCDDE5"/>
      </a:lt2>
      <a:accent1>
        <a:srgbClr val="F57395"/>
      </a:accent1>
      <a:accent2>
        <a:srgbClr val="76232F"/>
      </a:accent2>
      <a:accent3>
        <a:srgbClr val="D6D2C4"/>
      </a:accent3>
      <a:accent4>
        <a:srgbClr val="DA291C"/>
      </a:accent4>
      <a:accent5>
        <a:srgbClr val="C5B9AC"/>
      </a:accent5>
      <a:accent6>
        <a:srgbClr val="E35205"/>
      </a:accent6>
      <a:hlink>
        <a:srgbClr val="75222E"/>
      </a:hlink>
      <a:folHlink>
        <a:srgbClr val="1A355C"/>
      </a:folHlink>
    </a:clrScheme>
    <a:fontScheme name="VOF Sommarsund">
      <a:majorFont>
        <a:latin typeface="Helsingborg Sans Bold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6" id="{1A447AFA-09E2-4458-B9B4-5C7F8D382189}" vid="{9811BE49-C810-48AE-9F3B-12D0CF8EDCC3}"/>
    </a:ext>
  </a:extLst>
</a:theme>
</file>

<file path=ppt/theme/theme2.xml><?xml version="1.0" encoding="utf-8"?>
<a:theme xmlns:a="http://schemas.openxmlformats.org/drawingml/2006/main" name="VOF Rododendon ljus">
  <a:themeElements>
    <a:clrScheme name="VOF Rhododendron">
      <a:dk1>
        <a:srgbClr val="1A355C"/>
      </a:dk1>
      <a:lt1>
        <a:srgbClr val="FEFFFF"/>
      </a:lt1>
      <a:dk2>
        <a:srgbClr val="75222E"/>
      </a:dk2>
      <a:lt2>
        <a:srgbClr val="FCDDE5"/>
      </a:lt2>
      <a:accent1>
        <a:srgbClr val="F57395"/>
      </a:accent1>
      <a:accent2>
        <a:srgbClr val="76232F"/>
      </a:accent2>
      <a:accent3>
        <a:srgbClr val="D6D2C4"/>
      </a:accent3>
      <a:accent4>
        <a:srgbClr val="DA291C"/>
      </a:accent4>
      <a:accent5>
        <a:srgbClr val="C5B9AC"/>
      </a:accent5>
      <a:accent6>
        <a:srgbClr val="E35205"/>
      </a:accent6>
      <a:hlink>
        <a:srgbClr val="75222E"/>
      </a:hlink>
      <a:folHlink>
        <a:srgbClr val="1A355C"/>
      </a:folHlink>
    </a:clrScheme>
    <a:fontScheme name="VOF Sommarsund">
      <a:majorFont>
        <a:latin typeface="Helsingborg Sans Bold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6" id="{1A447AFA-09E2-4458-B9B4-5C7F8D382189}" vid="{1D90EDC5-20E2-467D-9B99-ABEB2EB095E3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b2ba3d5-ae7e-4872-ab6d-f5dc97d22469">
      <Value>1</Value>
    </TaxCatchAll>
    <b89223313b284f2a879bf9c1e2dff829 xmlns="32f93408-7717-4e1a-bb71-82c6671a0072">
      <Terms xmlns="http://schemas.microsoft.com/office/infopath/2007/PartnerControls"/>
    </b89223313b284f2a879bf9c1e2dff829>
    <kf5321c52a534cb6a765f3faf36eabeb xmlns="32f93408-7717-4e1a-bb71-82c6671a0072">
      <Terms xmlns="http://schemas.microsoft.com/office/infopath/2007/PartnerControls">
        <TermInfo xmlns="http://schemas.microsoft.com/office/infopath/2007/PartnerControls">
          <TermName xmlns="http://schemas.microsoft.com/office/infopath/2007/PartnerControls">Vård- och omsorgsförvaltningen</TermName>
          <TermId xmlns="http://schemas.microsoft.com/office/infopath/2007/PartnerControls">aa3bba68-e3f9-47dc-afaa-fb13ac220017</TermId>
        </TermInfo>
      </Terms>
    </kf5321c52a534cb6a765f3faf36eabeb>
    <lcf76f155ced4ddcb4097134ff3c332f xmlns="54371d82-adad-4d36-9bca-165bd852795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Organisation Team Document" ma:contentTypeID="0x010100B16161C1156749828247A73D71908800003688C1375AB3496E9D965A30C48E069100BEF273B6CC0F45428786346B5D4129F4" ma:contentTypeVersion="17" ma:contentTypeDescription="Organisation Team Document Content Type" ma:contentTypeScope="" ma:versionID="ee49514d3e4a220e532a08c243606091">
  <xsd:schema xmlns:xsd="http://www.w3.org/2001/XMLSchema" xmlns:xs="http://www.w3.org/2001/XMLSchema" xmlns:p="http://schemas.microsoft.com/office/2006/metadata/properties" xmlns:ns2="32f93408-7717-4e1a-bb71-82c6671a0072" xmlns:ns3="7b2ba3d5-ae7e-4872-ab6d-f5dc97d22469" xmlns:ns4="54371d82-adad-4d36-9bca-165bd8527952" targetNamespace="http://schemas.microsoft.com/office/2006/metadata/properties" ma:root="true" ma:fieldsID="857b307f3134e54888a5fd7f44d8a3a8" ns2:_="" ns3:_="" ns4:_="">
    <xsd:import namespace="32f93408-7717-4e1a-bb71-82c6671a0072"/>
    <xsd:import namespace="7b2ba3d5-ae7e-4872-ab6d-f5dc97d22469"/>
    <xsd:import namespace="54371d82-adad-4d36-9bca-165bd8527952"/>
    <xsd:element name="properties">
      <xsd:complexType>
        <xsd:sequence>
          <xsd:element name="documentManagement">
            <xsd:complexType>
              <xsd:all>
                <xsd:element ref="ns2:kf5321c52a534cb6a765f3faf36eabeb" minOccurs="0"/>
                <xsd:element ref="ns3:TaxCatchAll" minOccurs="0"/>
                <xsd:element ref="ns3:TaxCatchAllLabel" minOccurs="0"/>
                <xsd:element ref="ns2:b89223313b284f2a879bf9c1e2dff829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LengthInSeconds" minOccurs="0"/>
                <xsd:element ref="ns4:MediaServiceGenerationTime" minOccurs="0"/>
                <xsd:element ref="ns4:MediaServiceEventHashCode" minOccurs="0"/>
                <xsd:element ref="ns2:SharedWithUsers" minOccurs="0"/>
                <xsd:element ref="ns2:SharedWithDetails" minOccurs="0"/>
                <xsd:element ref="ns4:lcf76f155ced4ddcb4097134ff3c332f" minOccurs="0"/>
                <xsd:element ref="ns4:MediaServiceOCR" minOccurs="0"/>
                <xsd:element ref="ns4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f93408-7717-4e1a-bb71-82c6671a0072" elementFormDefault="qualified">
    <xsd:import namespace="http://schemas.microsoft.com/office/2006/documentManagement/types"/>
    <xsd:import namespace="http://schemas.microsoft.com/office/infopath/2007/PartnerControls"/>
    <xsd:element name="kf5321c52a534cb6a765f3faf36eabeb" ma:index="8" nillable="true" ma:taxonomy="true" ma:internalName="kf5321c52a534cb6a765f3faf36eabeb" ma:taxonomyFieldName="DWDivision" ma:displayName="Förvaltning/bolag" ma:default="1;#Vård- och omsorgsförvaltningen|aa3bba68-e3f9-47dc-afaa-fb13ac220017" ma:fieldId="{4f5321c5-2a53-4cb6-a765-f3faf36eabeb}" ma:sspId="754130b2-2ff3-49ba-9a00-32ff45e7998b" ma:termSetId="575a2405-2654-44ea-af94-f4d16c8f5d4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89223313b284f2a879bf9c1e2dff829" ma:index="12" nillable="true" ma:taxonomy="true" ma:internalName="b89223313b284f2a879bf9c1e2dff829" ma:taxonomyFieldName="DWTaxonomyDocumentType" ma:displayName="Dokumenttyp (taggar)" ma:fieldId="{b8922331-3b28-4f2a-879b-f9c1e2dff829}" ma:sspId="754130b2-2ff3-49ba-9a00-32ff45e7998b" ma:termSetId="8d307d21-41b6-4f7d-a6c8-085fb531d5a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21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2ba3d5-ae7e-4872-ab6d-f5dc97d22469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a4e60a26-389b-4fb0-9df8-3a1816fd9124}" ma:internalName="TaxCatchAll" ma:showField="CatchAllData" ma:web="32f93408-7717-4e1a-bb71-82c6671a00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a4e60a26-389b-4fb0-9df8-3a1816fd9124}" ma:internalName="TaxCatchAllLabel" ma:readOnly="true" ma:showField="CatchAllDataLabel" ma:web="32f93408-7717-4e1a-bb71-82c6671a00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371d82-adad-4d36-9bca-165bd85279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4" nillable="true" ma:taxonomy="true" ma:internalName="lcf76f155ced4ddcb4097134ff3c332f" ma:taxonomyFieldName="MediaServiceImageTags" ma:displayName="Bildmarkeringar" ma:readOnly="false" ma:fieldId="{5cf76f15-5ced-4ddc-b409-7134ff3c332f}" ma:taxonomyMulti="true" ma:sspId="754130b2-2ff3-49ba-9a00-32ff45e7998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40BCF21-D762-483D-A3F8-5374DC6BD4DF}">
  <ds:schemaRefs>
    <ds:schemaRef ds:uri="7b2ba3d5-ae7e-4872-ab6d-f5dc97d22469"/>
    <ds:schemaRef ds:uri="http://schemas.microsoft.com/office/2006/documentManagement/types"/>
    <ds:schemaRef ds:uri="54371d82-adad-4d36-9bca-165bd8527952"/>
    <ds:schemaRef ds:uri="http://purl.org/dc/terms/"/>
    <ds:schemaRef ds:uri="32f93408-7717-4e1a-bb71-82c6671a0072"/>
    <ds:schemaRef ds:uri="http://schemas.microsoft.com/office/2006/metadata/properties"/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7C87EB4-A902-44F5-8819-490C967F1A6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3683406-6207-4F7B-B1A4-4395A6EA32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2f93408-7717-4e1a-bb71-82c6671a0072"/>
    <ds:schemaRef ds:uri="7b2ba3d5-ae7e-4872-ab6d-f5dc97d22469"/>
    <ds:schemaRef ds:uri="54371d82-adad-4d36-9bca-165bd85279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vof-rhododendron (3)</Template>
  <TotalTime>220</TotalTime>
  <Words>456</Words>
  <Application>Microsoft Office PowerPoint</Application>
  <PresentationFormat>Bredbild</PresentationFormat>
  <Paragraphs>41</Paragraphs>
  <Slides>7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7</vt:i4>
      </vt:variant>
    </vt:vector>
  </HeadingPairs>
  <TitlesOfParts>
    <vt:vector size="12" baseType="lpstr">
      <vt:lpstr>Arial</vt:lpstr>
      <vt:lpstr>Helsingborg Sans Bold</vt:lpstr>
      <vt:lpstr>Roboto Light</vt:lpstr>
      <vt:lpstr>VOF Rododendron vit</vt:lpstr>
      <vt:lpstr>VOF Rododendon ljus</vt:lpstr>
      <vt:lpstr>Kapitel 4 Läkemedel och åldrandet Biverkningar av vanliga läkemedel</vt:lpstr>
      <vt:lpstr>Läkemedel och åldrandet​</vt:lpstr>
      <vt:lpstr>Organ som påverkas av åldrandet</vt:lpstr>
      <vt:lpstr>Organ som påverkas av åldrandet</vt:lpstr>
      <vt:lpstr>Funktioner som påverkas av åldrandet</vt:lpstr>
      <vt:lpstr>Biverkningar av vanliga läkemedel</vt:lpstr>
      <vt:lpstr>Biverkningar av koagulationshämmande läkemedel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Kapitel 3</dc:title>
  <dc:creator>Ivanova Kira - VOF</dc:creator>
  <cp:lastModifiedBy>Ivanova Kira - VOF</cp:lastModifiedBy>
  <cp:revision>34</cp:revision>
  <dcterms:created xsi:type="dcterms:W3CDTF">2023-04-24T11:46:16Z</dcterms:created>
  <dcterms:modified xsi:type="dcterms:W3CDTF">2024-01-29T07:09:42Z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0x010100B16161C1156749828247A73D71908800003688C1375AB3496E9D965A30C48E069100BEF273B6CC0F45428786346B5D4129F4</vt:lpwstr>
  </property>
</Properties>
</file>