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4"/>
    <p:sldMasterId id="2147483660" r:id="rId5"/>
  </p:sldMasterIdLst>
  <p:sldIdLst>
    <p:sldId id="256" r:id="rId6"/>
    <p:sldId id="259" r:id="rId7"/>
    <p:sldId id="261" r:id="rId8"/>
    <p:sldId id="266" r:id="rId9"/>
    <p:sldId id="262" r:id="rId10"/>
    <p:sldId id="264" r:id="rId11"/>
    <p:sldId id="265" r:id="rId12"/>
    <p:sldId id="267" r:id="rId13"/>
    <p:sldId id="258" r:id="rId1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E1D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3427200"/>
            <a:ext cx="12192000" cy="3430800"/>
          </a:xfrm>
          <a:prstGeom prst="rect">
            <a:avLst/>
          </a:prstGeom>
          <a:solidFill>
            <a:srgbClr val="FABBCB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38200" y="1122362"/>
            <a:ext cx="9829800" cy="2233313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rgbClr val="1A355C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838200" y="3717985"/>
            <a:ext cx="9829800" cy="2444675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1A355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5D898B2-B8C0-4BCA-9A58-E698EE7A3BA5}" type="datetimeFigureOut">
              <a:rPr lang="sv-SE" smtClean="0"/>
              <a:pPr/>
              <a:t>2024-01-29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4FFC407-8B31-4174-B39C-882D8633BC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4600" y="2971800"/>
            <a:ext cx="910800" cy="91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17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A355C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898B2-B8C0-4BCA-9A58-E698EE7A3BA5}" type="datetimeFigureOut">
              <a:rPr lang="sv-SE" smtClean="0"/>
              <a:t>2024-01-29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FC407-8B31-4174-B39C-882D8633BC75}" type="slidenum">
              <a:rPr lang="sv-SE" smtClean="0"/>
              <a:t>‹#›</a:t>
            </a:fld>
            <a:endParaRPr lang="sv-SE"/>
          </a:p>
        </p:txBody>
      </p:sp>
      <p:sp>
        <p:nvSpPr>
          <p:cNvPr id="10" name="Rektangel 9"/>
          <p:cNvSpPr/>
          <p:nvPr userDrawn="1"/>
        </p:nvSpPr>
        <p:spPr>
          <a:xfrm>
            <a:off x="0" y="5945400"/>
            <a:ext cx="12192000" cy="911999"/>
          </a:xfrm>
          <a:prstGeom prst="rect">
            <a:avLst/>
          </a:prstGeom>
          <a:solidFill>
            <a:srgbClr val="FAB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1" name="Bildobjekt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1188" y="5490600"/>
            <a:ext cx="910800" cy="910800"/>
          </a:xfrm>
          <a:prstGeom prst="rect">
            <a:avLst/>
          </a:prstGeom>
        </p:spPr>
      </p:pic>
      <p:sp>
        <p:nvSpPr>
          <p:cNvPr id="12" name="Platshållare för innehåll 2"/>
          <p:cNvSpPr>
            <a:spLocks noGrp="1"/>
          </p:cNvSpPr>
          <p:nvPr>
            <p:ph idx="1"/>
          </p:nvPr>
        </p:nvSpPr>
        <p:spPr>
          <a:xfrm>
            <a:off x="838200" y="1825625"/>
            <a:ext cx="9789543" cy="3816050"/>
          </a:xfrm>
        </p:spPr>
        <p:txBody>
          <a:bodyPr/>
          <a:lstStyle>
            <a:lvl1pPr>
              <a:defRPr>
                <a:solidFill>
                  <a:srgbClr val="1A355C"/>
                </a:solidFill>
              </a:defRPr>
            </a:lvl1pPr>
            <a:lvl2pPr>
              <a:defRPr>
                <a:solidFill>
                  <a:srgbClr val="1A355C"/>
                </a:solidFill>
              </a:defRPr>
            </a:lvl2pPr>
            <a:lvl3pPr>
              <a:defRPr>
                <a:solidFill>
                  <a:srgbClr val="1A355C"/>
                </a:solidFill>
              </a:defRPr>
            </a:lvl3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3748377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FAB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D31428F-86E1-0391-F9E2-E1F94088D3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29884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3427200"/>
            <a:ext cx="12192000" cy="3430800"/>
          </a:xfrm>
          <a:prstGeom prst="rect">
            <a:avLst/>
          </a:prstGeom>
          <a:solidFill>
            <a:srgbClr val="FABBCB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76232F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38200" y="1122362"/>
            <a:ext cx="9829800" cy="2233313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838200" y="3717985"/>
            <a:ext cx="9829800" cy="244467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om du vill redigera mall för underrubrikformat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45D898B2-B8C0-4BCA-9A58-E698EE7A3BA5}" type="datetimeFigureOut">
              <a:rPr lang="sv-SE" smtClean="0"/>
              <a:pPr/>
              <a:t>2024-01-29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14FFC407-8B31-4174-B39C-882D8633BC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4600" y="2971800"/>
            <a:ext cx="910800" cy="91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820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898B2-B8C0-4BCA-9A58-E698EE7A3BA5}" type="datetimeFigureOut">
              <a:rPr lang="sv-SE" smtClean="0"/>
              <a:t>2024-01-29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FC407-8B31-4174-B39C-882D8633BC75}" type="slidenum">
              <a:rPr lang="sv-SE" smtClean="0"/>
              <a:t>‹#›</a:t>
            </a:fld>
            <a:endParaRPr lang="sv-SE"/>
          </a:p>
        </p:txBody>
      </p:sp>
      <p:sp>
        <p:nvSpPr>
          <p:cNvPr id="10" name="Rektangel 9"/>
          <p:cNvSpPr/>
          <p:nvPr userDrawn="1"/>
        </p:nvSpPr>
        <p:spPr>
          <a:xfrm>
            <a:off x="0" y="5945400"/>
            <a:ext cx="12192000" cy="911999"/>
          </a:xfrm>
          <a:prstGeom prst="rect">
            <a:avLst/>
          </a:prstGeom>
          <a:solidFill>
            <a:srgbClr val="FAB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1" name="Bildobjekt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1188" y="5490600"/>
            <a:ext cx="910800" cy="910800"/>
          </a:xfrm>
          <a:prstGeom prst="rect">
            <a:avLst/>
          </a:prstGeom>
        </p:spPr>
      </p:pic>
      <p:sp>
        <p:nvSpPr>
          <p:cNvPr id="12" name="Platshållare för innehåll 2"/>
          <p:cNvSpPr>
            <a:spLocks noGrp="1"/>
          </p:cNvSpPr>
          <p:nvPr>
            <p:ph idx="1"/>
          </p:nvPr>
        </p:nvSpPr>
        <p:spPr>
          <a:xfrm>
            <a:off x="838200" y="1825625"/>
            <a:ext cx="9789543" cy="3816050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50000"/>
                  </a:schemeClr>
                </a:solidFill>
              </a:defRPr>
            </a:lvl3pPr>
          </a:lstStyle>
          <a:p>
            <a:r>
              <a:rPr lang="sv-SE" dirty="0"/>
              <a:t>Punktnivå 1</a:t>
            </a:r>
          </a:p>
          <a:p>
            <a:pPr lvl="1"/>
            <a:r>
              <a:rPr lang="sv-SE" dirty="0"/>
              <a:t>Punktnivå 2</a:t>
            </a:r>
          </a:p>
          <a:p>
            <a:pPr lvl="2"/>
            <a:r>
              <a:rPr lang="sv-SE" dirty="0"/>
              <a:t>Punktnivå 3</a:t>
            </a:r>
          </a:p>
        </p:txBody>
      </p:sp>
    </p:spTree>
    <p:extLst>
      <p:ext uri="{BB962C8B-B14F-4D97-AF65-F5344CB8AC3E}">
        <p14:creationId xmlns:p14="http://schemas.microsoft.com/office/powerpoint/2010/main" val="3766972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accent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5764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accent2">
                    <a:lumMod val="50000"/>
                  </a:schemeClr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FAB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D31428F-86E1-0391-F9E2-E1F94088D3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44793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45D898B2-B8C0-4BCA-9A58-E698EE7A3BA5}" type="datetimeFigureOut">
              <a:rPr lang="sv-SE" smtClean="0"/>
              <a:pPr/>
              <a:t>2024-01-29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14FFC407-8B31-4174-B39C-882D8633BC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1006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rgbClr val="1A355C"/>
          </a:solidFill>
          <a:latin typeface="+mj-lt"/>
          <a:ea typeface="+mj-ea"/>
          <a:cs typeface="+mj-cs"/>
        </a:defRPr>
      </a:lvl1pPr>
    </p:titleStyle>
    <p:bodyStyle>
      <a:lvl1pPr marL="444500" indent="-4445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rgbClr val="1A355C"/>
          </a:solidFill>
          <a:latin typeface="+mn-lt"/>
          <a:ea typeface="+mn-ea"/>
          <a:cs typeface="+mn-cs"/>
        </a:defRPr>
      </a:lvl1pPr>
      <a:lvl2pPr marL="896938" indent="-439738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rgbClr val="1A355C"/>
          </a:solidFill>
          <a:latin typeface="+mn-lt"/>
          <a:ea typeface="+mn-ea"/>
          <a:cs typeface="+mn-cs"/>
        </a:defRPr>
      </a:lvl2pPr>
      <a:lvl3pPr marL="1341438" indent="-427038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rgbClr val="1A355C"/>
          </a:solidFill>
          <a:latin typeface="+mn-lt"/>
          <a:ea typeface="+mn-ea"/>
          <a:cs typeface="+mn-cs"/>
        </a:defRPr>
      </a:lvl3pPr>
      <a:lvl4pPr marL="1793875" indent="-422275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rgbClr val="1A355C"/>
          </a:solidFill>
          <a:latin typeface="+mn-lt"/>
          <a:ea typeface="+mn-ea"/>
          <a:cs typeface="+mn-cs"/>
        </a:defRPr>
      </a:lvl4pPr>
      <a:lvl5pPr marL="2238375" indent="-409575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rgbClr val="1A355C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ABBCB">
            <a:alpha val="2470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45D898B2-B8C0-4BCA-9A58-E698EE7A3BA5}" type="datetimeFigureOut">
              <a:rPr lang="sv-SE" smtClean="0"/>
              <a:pPr/>
              <a:t>2024-01-29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14FFC407-8B31-4174-B39C-882D8633BC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6186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444500" indent="-4445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1pPr>
      <a:lvl2pPr marL="896938" indent="-439738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2pPr>
      <a:lvl3pPr marL="1341438" indent="-427038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1793875" indent="-422275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4pPr>
      <a:lvl5pPr marL="2238375" indent="-409575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mailto:delegeringshusetvof@helsingborg.se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6600" dirty="0">
                <a:latin typeface="Arial" panose="020B0604020202020204" pitchFamily="34" charset="0"/>
                <a:cs typeface="Arial" panose="020B0604020202020204" pitchFamily="34" charset="0"/>
              </a:rPr>
              <a:t> Slutprov information</a:t>
            </a:r>
          </a:p>
        </p:txBody>
      </p:sp>
      <p:sp>
        <p:nvSpPr>
          <p:cNvPr id="5" name="Underrubrik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fontAlgn="base"/>
            <a:endParaRPr lang="sv-SE" sz="1200" b="1" dirty="0"/>
          </a:p>
          <a:p>
            <a:pPr fontAlgn="base"/>
            <a:endParaRPr lang="sv-SE" sz="1200" b="1" dirty="0"/>
          </a:p>
          <a:p>
            <a:pPr fontAlgn="base"/>
            <a:endParaRPr lang="sv-SE" sz="1200" b="1" dirty="0"/>
          </a:p>
          <a:p>
            <a:pPr fontAlgn="base"/>
            <a:endParaRPr lang="sv-SE" sz="1200" b="1" dirty="0"/>
          </a:p>
          <a:p>
            <a:pPr fontAlgn="base"/>
            <a:endParaRPr lang="sv-SE" sz="1200" b="1" dirty="0"/>
          </a:p>
          <a:p>
            <a:pPr fontAlgn="base"/>
            <a:r>
              <a:rPr lang="sv-SE" sz="1200" b="1" dirty="0"/>
              <a:t>Utbildning i läkemedelshantering för omvårdnadspersonal i Helsingborgs stad</a:t>
            </a:r>
            <a:r>
              <a:rPr lang="en-US" sz="1200" dirty="0"/>
              <a:t>​</a:t>
            </a:r>
          </a:p>
          <a:p>
            <a:pPr fontAlgn="base"/>
            <a:r>
              <a:rPr lang="sv-SE" sz="1200" b="1" dirty="0"/>
              <a:t>Sammanställt av Delegeringshuset 2023</a:t>
            </a:r>
            <a:endParaRPr lang="en-US" sz="120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92314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864000"/>
            <a:ext cx="4419200" cy="553998"/>
          </a:xfrm>
        </p:spPr>
        <p:txBody>
          <a:bodyPr/>
          <a:lstStyle/>
          <a:p>
            <a:r>
              <a:rPr lang="sv-SE" b="1" dirty="0">
                <a:latin typeface="Arial" panose="020B0604020202020204" pitchFamily="34" charset="0"/>
                <a:cs typeface="Arial" panose="020B0604020202020204" pitchFamily="34" charset="0"/>
              </a:rPr>
              <a:t>Viktigt!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half" idx="2"/>
          </p:nvPr>
        </p:nvSpPr>
        <p:spPr>
          <a:xfrm>
            <a:off x="738337" y="1980016"/>
            <a:ext cx="4651810" cy="2066102"/>
          </a:xfrm>
        </p:spPr>
        <p:txBody>
          <a:bodyPr/>
          <a:lstStyle/>
          <a:p>
            <a:r>
              <a:rPr lang="sv-SE" sz="2400" dirty="0"/>
              <a:t>Skriv ut dokumentet </a:t>
            </a:r>
            <a:r>
              <a:rPr lang="sv-SE" sz="2400" b="1"/>
              <a:t>”Bilagor </a:t>
            </a:r>
            <a:r>
              <a:rPr lang="sv-SE" sz="2400" b="1" dirty="0"/>
              <a:t>till utbildning i läkemedelshantering” </a:t>
            </a:r>
            <a:r>
              <a:rPr lang="sv-SE" sz="2400" dirty="0"/>
              <a:t>och ha den till hands </a:t>
            </a:r>
            <a:r>
              <a:rPr lang="sv-SE" sz="2400" b="1" dirty="0"/>
              <a:t>INNAN</a:t>
            </a:r>
            <a:r>
              <a:rPr lang="sv-SE" sz="2400" dirty="0"/>
              <a:t> du börjar med slutprovet.</a:t>
            </a:r>
          </a:p>
        </p:txBody>
      </p:sp>
      <p:pic>
        <p:nvPicPr>
          <p:cNvPr id="5" name="Platshållare för bild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6" b="29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56070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864000"/>
            <a:ext cx="4419200" cy="553998"/>
          </a:xfrm>
        </p:spPr>
        <p:txBody>
          <a:bodyPr/>
          <a:lstStyle/>
          <a:p>
            <a:r>
              <a:rPr lang="sv-SE" b="1" dirty="0">
                <a:latin typeface="Arial" panose="020B0604020202020204" pitchFamily="34" charset="0"/>
                <a:cs typeface="Arial" panose="020B0604020202020204" pitchFamily="34" charset="0"/>
              </a:rPr>
              <a:t>Observera!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half" idx="2"/>
          </p:nvPr>
        </p:nvSpPr>
        <p:spPr>
          <a:xfrm>
            <a:off x="280737" y="2200020"/>
            <a:ext cx="6184231" cy="1545959"/>
          </a:xfrm>
        </p:spPr>
        <p:txBody>
          <a:bodyPr/>
          <a:lstStyle/>
          <a:p>
            <a:r>
              <a:rPr lang="sv-SE" sz="2400" dirty="0"/>
              <a:t>Du får </a:t>
            </a:r>
            <a:r>
              <a:rPr lang="sv-SE" sz="2400" b="1" dirty="0"/>
              <a:t>FEM</a:t>
            </a:r>
            <a:r>
              <a:rPr lang="sv-SE" sz="2400" dirty="0"/>
              <a:t> försök att göra slutprovet. </a:t>
            </a:r>
          </a:p>
          <a:p>
            <a:endParaRPr lang="sv-SE" sz="2400" dirty="0"/>
          </a:p>
          <a:p>
            <a:endParaRPr lang="sv-SE" dirty="0"/>
          </a:p>
        </p:txBody>
      </p:sp>
      <p:pic>
        <p:nvPicPr>
          <p:cNvPr id="7" name="Platshållare för bild 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6" b="29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09748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864000"/>
            <a:ext cx="4419200" cy="553998"/>
          </a:xfrm>
        </p:spPr>
        <p:txBody>
          <a:bodyPr/>
          <a:lstStyle/>
          <a:p>
            <a:r>
              <a:rPr lang="sv-SE" b="1" dirty="0">
                <a:latin typeface="Arial" panose="020B0604020202020204" pitchFamily="34" charset="0"/>
                <a:cs typeface="Arial" panose="020B0604020202020204" pitchFamily="34" charset="0"/>
              </a:rPr>
              <a:t>Observera!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half" idx="2"/>
          </p:nvPr>
        </p:nvSpPr>
        <p:spPr>
          <a:xfrm>
            <a:off x="864000" y="2489715"/>
            <a:ext cx="4539516" cy="1668300"/>
          </a:xfrm>
        </p:spPr>
        <p:txBody>
          <a:bodyPr/>
          <a:lstStyle/>
          <a:p>
            <a:r>
              <a:rPr lang="sv-SE" sz="2800" dirty="0"/>
              <a:t>Du måste ha </a:t>
            </a:r>
            <a:r>
              <a:rPr lang="sv-SE" sz="2800" b="1" dirty="0"/>
              <a:t>ALLA</a:t>
            </a:r>
            <a:r>
              <a:rPr lang="sv-SE" sz="2800" dirty="0"/>
              <a:t> rätt för att bli godkänd.</a:t>
            </a:r>
          </a:p>
          <a:p>
            <a:endParaRPr lang="sv-SE" dirty="0"/>
          </a:p>
        </p:txBody>
      </p:sp>
      <p:pic>
        <p:nvPicPr>
          <p:cNvPr id="5" name="Platshållare för bild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4" b="122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46318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864001"/>
            <a:ext cx="4838968" cy="1107996"/>
          </a:xfrm>
        </p:spPr>
        <p:txBody>
          <a:bodyPr/>
          <a:lstStyle/>
          <a:p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Ha koll på tiden men stressa inte!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half" idx="2"/>
          </p:nvPr>
        </p:nvSpPr>
        <p:spPr>
          <a:xfrm>
            <a:off x="727643" y="2767263"/>
            <a:ext cx="4526146" cy="1361293"/>
          </a:xfrm>
        </p:spPr>
        <p:txBody>
          <a:bodyPr/>
          <a:lstStyle/>
          <a:p>
            <a:r>
              <a:rPr lang="sv-SE" sz="2800" dirty="0"/>
              <a:t>Du har 25 minuter på dig att göra slutprovet. Du hinner! </a:t>
            </a:r>
          </a:p>
        </p:txBody>
      </p:sp>
      <p:pic>
        <p:nvPicPr>
          <p:cNvPr id="5" name="Platshållare för bild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6" b="118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56677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454927"/>
            <a:ext cx="4301558" cy="1157306"/>
          </a:xfrm>
        </p:spPr>
        <p:txBody>
          <a:bodyPr/>
          <a:lstStyle/>
          <a:p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När du klarat slutprovet</a:t>
            </a:r>
            <a:b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sv-SE" dirty="0">
                <a:cs typeface="Arial" panose="020B0604020202020204" pitchFamily="34" charset="0"/>
              </a:rPr>
            </a:b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half" idx="2"/>
          </p:nvPr>
        </p:nvSpPr>
        <p:spPr>
          <a:xfrm>
            <a:off x="617621" y="1700465"/>
            <a:ext cx="5598695" cy="3838895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sv-SE" sz="2400" dirty="0">
                <a:cs typeface="Arial" panose="020B0604020202020204" pitchFamily="34" charset="0"/>
              </a:rPr>
              <a:t>Skriv ut ditt utbildningsbevis/certifikat.</a:t>
            </a:r>
          </a:p>
          <a:p>
            <a:endParaRPr lang="sv-SE" sz="2400" dirty="0">
              <a:cs typeface="Arial" panose="020B0604020202020204" pitchFamily="34" charset="0"/>
            </a:endParaRPr>
          </a:p>
          <a:p>
            <a:r>
              <a:rPr lang="sv-SE" sz="2400" dirty="0">
                <a:cs typeface="Arial" panose="020B0604020202020204" pitchFamily="34" charset="0"/>
              </a:rPr>
              <a:t>2.   Boka ett möte med sjuksköterskan på din arbetsplats för praktisk genomgång och delegeringssamtal. Du behöver visa ditt utbildningsbevis/certifikat för sjuksköterskan. </a:t>
            </a:r>
            <a:br>
              <a:rPr lang="sv-SE" sz="2400" dirty="0">
                <a:cs typeface="Arial" panose="020B0604020202020204" pitchFamily="34" charset="0"/>
              </a:rPr>
            </a:br>
            <a:endParaRPr lang="sv-SE" sz="2400" dirty="0"/>
          </a:p>
        </p:txBody>
      </p:sp>
      <p:pic>
        <p:nvPicPr>
          <p:cNvPr id="5" name="Platshållare för bild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0" r="2830"/>
          <a:stretch>
            <a:fillRect/>
          </a:stretch>
        </p:blipFill>
        <p:spPr>
          <a:xfrm>
            <a:off x="6096000" y="-17417"/>
            <a:ext cx="6096000" cy="5946000"/>
          </a:xfrm>
        </p:spPr>
      </p:pic>
    </p:spTree>
    <p:extLst>
      <p:ext uri="{BB962C8B-B14F-4D97-AF65-F5344CB8AC3E}">
        <p14:creationId xmlns:p14="http://schemas.microsoft.com/office/powerpoint/2010/main" val="168734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43158" y="366694"/>
            <a:ext cx="4419200" cy="1107996"/>
          </a:xfrm>
        </p:spPr>
        <p:txBody>
          <a:bodyPr/>
          <a:lstStyle/>
          <a:p>
            <a:r>
              <a:rPr lang="sv-SE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Om du inte klarar slutprovet</a:t>
            </a:r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half" idx="2"/>
          </p:nvPr>
        </p:nvSpPr>
        <p:spPr>
          <a:xfrm>
            <a:off x="864000" y="1971996"/>
            <a:ext cx="4419200" cy="966570"/>
          </a:xfrm>
        </p:spPr>
        <p:txBody>
          <a:bodyPr/>
          <a:lstStyle/>
          <a:p>
            <a:br>
              <a:rPr lang="sv-SE" dirty="0">
                <a:cs typeface="Arial" panose="020B0604020202020204" pitchFamily="34" charset="0"/>
              </a:rPr>
            </a:br>
            <a:endParaRPr lang="sv-SE" dirty="0"/>
          </a:p>
        </p:txBody>
      </p:sp>
      <p:pic>
        <p:nvPicPr>
          <p:cNvPr id="5" name="Platshållare för bild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4" r="15844"/>
          <a:stretch>
            <a:fillRect/>
          </a:stretch>
        </p:blipFill>
        <p:spPr/>
      </p:pic>
      <p:sp>
        <p:nvSpPr>
          <p:cNvPr id="6" name="Rektangel 5"/>
          <p:cNvSpPr/>
          <p:nvPr/>
        </p:nvSpPr>
        <p:spPr>
          <a:xfrm>
            <a:off x="425116" y="1791016"/>
            <a:ext cx="5606716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000" dirty="0">
                <a:ea typeface="Calibri" panose="020F0502020204030204" pitchFamily="34" charset="0"/>
                <a:cs typeface="Times New Roman" panose="02020603050405020304" pitchFamily="18" charset="0"/>
              </a:rPr>
              <a:t>1. Kontakta koordinator/planerare/administratör på din arbetsplats som bokar dig till läkemedel repetition på Delegeringshuset.</a:t>
            </a:r>
          </a:p>
          <a:p>
            <a:endParaRPr lang="sv-SE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v-SE" sz="2000" dirty="0">
                <a:ea typeface="Calibri" panose="020F0502020204030204" pitchFamily="34" charset="0"/>
                <a:cs typeface="Times New Roman" panose="02020603050405020304" pitchFamily="18" charset="0"/>
              </a:rPr>
              <a:t>2. Klarar du omprovet på Delegeringshuset får du ett utbildningsbevis/certifikat.</a:t>
            </a:r>
          </a:p>
          <a:p>
            <a:endParaRPr lang="sv-SE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v-SE" sz="2000" dirty="0">
                <a:ea typeface="Calibri" panose="020F0502020204030204" pitchFamily="34" charset="0"/>
                <a:cs typeface="Times New Roman" panose="02020603050405020304" pitchFamily="18" charset="0"/>
              </a:rPr>
              <a:t>3. Boka sedan ett möte med sjuksköterskan på din arbetsplats för praktisk genomgång och delegeringssamtal. Du behöver visa ditt </a:t>
            </a:r>
            <a:r>
              <a:rPr lang="sv-SE" sz="2000" dirty="0">
                <a:cs typeface="Arial" panose="020B0604020202020204" pitchFamily="34" charset="0"/>
              </a:rPr>
              <a:t>utbildningsbevis/</a:t>
            </a:r>
            <a:r>
              <a:rPr lang="sv-SE" sz="2000" dirty="0">
                <a:ea typeface="Calibri" panose="020F0502020204030204" pitchFamily="34" charset="0"/>
                <a:cs typeface="Times New Roman" panose="02020603050405020304" pitchFamily="18" charset="0"/>
              </a:rPr>
              <a:t>certifikat för sjuksköterskan.</a:t>
            </a:r>
          </a:p>
          <a:p>
            <a:endParaRPr lang="sv-S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225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57143" y="750788"/>
            <a:ext cx="4419200" cy="553998"/>
          </a:xfrm>
        </p:spPr>
        <p:txBody>
          <a:bodyPr/>
          <a:lstStyle/>
          <a:p>
            <a:r>
              <a:rPr lang="sv-SE" b="1" dirty="0">
                <a:latin typeface="+mn-lt"/>
              </a:rPr>
              <a:t>Sista kontroll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half" idx="2"/>
          </p:nvPr>
        </p:nvSpPr>
        <p:spPr>
          <a:xfrm>
            <a:off x="918103" y="2098765"/>
            <a:ext cx="4419200" cy="1741714"/>
          </a:xfrm>
        </p:spPr>
        <p:txBody>
          <a:bodyPr/>
          <a:lstStyle/>
          <a:p>
            <a:r>
              <a:rPr lang="sv-SE" sz="2800" dirty="0"/>
              <a:t>Har du skrivit ut bilagor och har dessa till hands?</a:t>
            </a:r>
          </a:p>
        </p:txBody>
      </p:sp>
      <p:pic>
        <p:nvPicPr>
          <p:cNvPr id="9" name="Platshållare för bild 8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06" b="11706"/>
          <a:stretch>
            <a:fillRect/>
          </a:stretch>
        </p:blipFill>
        <p:spPr>
          <a:xfrm>
            <a:off x="6096000" y="-17417"/>
            <a:ext cx="6096000" cy="5946000"/>
          </a:xfr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3805" y="2090056"/>
            <a:ext cx="2231299" cy="241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994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80737" y="2723701"/>
            <a:ext cx="5630779" cy="498598"/>
          </a:xfrm>
        </p:spPr>
        <p:txBody>
          <a:bodyPr/>
          <a:lstStyle/>
          <a:p>
            <a:r>
              <a:rPr lang="sv-SE" sz="3600" b="1" dirty="0">
                <a:latin typeface="Arial" panose="020B0604020202020204" pitchFamily="34" charset="0"/>
                <a:cs typeface="Arial" panose="020B0604020202020204" pitchFamily="34" charset="0"/>
              </a:rPr>
              <a:t>Lycka till </a:t>
            </a:r>
            <a:r>
              <a:rPr lang="sv-SE" sz="3600" b="1">
                <a:latin typeface="Arial" panose="020B0604020202020204" pitchFamily="34" charset="0"/>
                <a:cs typeface="Arial" panose="020B0604020202020204" pitchFamily="34" charset="0"/>
              </a:rPr>
              <a:t>med slutprovet!</a:t>
            </a:r>
            <a:endParaRPr lang="sv-SE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half" idx="2"/>
          </p:nvPr>
        </p:nvSpPr>
        <p:spPr>
          <a:xfrm>
            <a:off x="85958" y="5380942"/>
            <a:ext cx="3459347" cy="497724"/>
          </a:xfrm>
        </p:spPr>
        <p:txBody>
          <a:bodyPr/>
          <a:lstStyle/>
          <a:p>
            <a:r>
              <a:rPr lang="sv-SE" sz="1000" dirty="0"/>
              <a:t>Innehållsansvarig: </a:t>
            </a:r>
            <a:r>
              <a:rPr lang="sv-SE" sz="1000" u="sng" dirty="0">
                <a:hlinkClick r:id="rId2"/>
              </a:rPr>
              <a:t>delegeringshusetvof@helsingborg.se</a:t>
            </a:r>
            <a:endParaRPr lang="sv-SE" sz="1000" dirty="0"/>
          </a:p>
        </p:txBody>
      </p:sp>
      <p:pic>
        <p:nvPicPr>
          <p:cNvPr id="11" name="Platshållare för bild 10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9" r="2116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35949829"/>
      </p:ext>
    </p:extLst>
  </p:cSld>
  <p:clrMapOvr>
    <a:masterClrMapping/>
  </p:clrMapOvr>
</p:sld>
</file>

<file path=ppt/theme/theme1.xml><?xml version="1.0" encoding="utf-8"?>
<a:theme xmlns:a="http://schemas.openxmlformats.org/drawingml/2006/main" name="VOF Rododendron vit">
  <a:themeElements>
    <a:clrScheme name="VOF Rhododendron">
      <a:dk1>
        <a:srgbClr val="1A355C"/>
      </a:dk1>
      <a:lt1>
        <a:srgbClr val="FEFFFF"/>
      </a:lt1>
      <a:dk2>
        <a:srgbClr val="75222E"/>
      </a:dk2>
      <a:lt2>
        <a:srgbClr val="FCDDE5"/>
      </a:lt2>
      <a:accent1>
        <a:srgbClr val="F57395"/>
      </a:accent1>
      <a:accent2>
        <a:srgbClr val="76232F"/>
      </a:accent2>
      <a:accent3>
        <a:srgbClr val="D6D2C4"/>
      </a:accent3>
      <a:accent4>
        <a:srgbClr val="DA291C"/>
      </a:accent4>
      <a:accent5>
        <a:srgbClr val="C5B9AC"/>
      </a:accent5>
      <a:accent6>
        <a:srgbClr val="E35205"/>
      </a:accent6>
      <a:hlink>
        <a:srgbClr val="75222E"/>
      </a:hlink>
      <a:folHlink>
        <a:srgbClr val="1A355C"/>
      </a:folHlink>
    </a:clrScheme>
    <a:fontScheme name="VOF Sommarsund">
      <a:majorFont>
        <a:latin typeface="Helsingborg Sans Bold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6" id="{1A447AFA-09E2-4458-B9B4-5C7F8D382189}" vid="{9811BE49-C810-48AE-9F3B-12D0CF8EDCC3}"/>
    </a:ext>
  </a:extLst>
</a:theme>
</file>

<file path=ppt/theme/theme2.xml><?xml version="1.0" encoding="utf-8"?>
<a:theme xmlns:a="http://schemas.openxmlformats.org/drawingml/2006/main" name="VOF Rododendon ljus">
  <a:themeElements>
    <a:clrScheme name="VOF Rhododendron">
      <a:dk1>
        <a:srgbClr val="1A355C"/>
      </a:dk1>
      <a:lt1>
        <a:srgbClr val="FEFFFF"/>
      </a:lt1>
      <a:dk2>
        <a:srgbClr val="75222E"/>
      </a:dk2>
      <a:lt2>
        <a:srgbClr val="FCDDE5"/>
      </a:lt2>
      <a:accent1>
        <a:srgbClr val="F57395"/>
      </a:accent1>
      <a:accent2>
        <a:srgbClr val="76232F"/>
      </a:accent2>
      <a:accent3>
        <a:srgbClr val="D6D2C4"/>
      </a:accent3>
      <a:accent4>
        <a:srgbClr val="DA291C"/>
      </a:accent4>
      <a:accent5>
        <a:srgbClr val="C5B9AC"/>
      </a:accent5>
      <a:accent6>
        <a:srgbClr val="E35205"/>
      </a:accent6>
      <a:hlink>
        <a:srgbClr val="75222E"/>
      </a:hlink>
      <a:folHlink>
        <a:srgbClr val="1A355C"/>
      </a:folHlink>
    </a:clrScheme>
    <a:fontScheme name="VOF Sommarsund">
      <a:majorFont>
        <a:latin typeface="Helsingborg Sans Bold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6" id="{1A447AFA-09E2-4458-B9B4-5C7F8D382189}" vid="{1D90EDC5-20E2-467D-9B99-ABEB2EB095E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b2ba3d5-ae7e-4872-ab6d-f5dc97d22469">
      <Value>1</Value>
    </TaxCatchAll>
    <b89223313b284f2a879bf9c1e2dff829 xmlns="32f93408-7717-4e1a-bb71-82c6671a0072">
      <Terms xmlns="http://schemas.microsoft.com/office/infopath/2007/PartnerControls"/>
    </b89223313b284f2a879bf9c1e2dff829>
    <kf5321c52a534cb6a765f3faf36eabeb xmlns="32f93408-7717-4e1a-bb71-82c6671a0072">
      <Terms xmlns="http://schemas.microsoft.com/office/infopath/2007/PartnerControls">
        <TermInfo xmlns="http://schemas.microsoft.com/office/infopath/2007/PartnerControls">
          <TermName xmlns="http://schemas.microsoft.com/office/infopath/2007/PartnerControls">Vård- och omsorgsförvaltningen</TermName>
          <TermId xmlns="http://schemas.microsoft.com/office/infopath/2007/PartnerControls">aa3bba68-e3f9-47dc-afaa-fb13ac220017</TermId>
        </TermInfo>
      </Terms>
    </kf5321c52a534cb6a765f3faf36eabeb>
    <lcf76f155ced4ddcb4097134ff3c332f xmlns="54371d82-adad-4d36-9bca-165bd852795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Organisation Team Document" ma:contentTypeID="0x010100B16161C1156749828247A73D71908800003688C1375AB3496E9D965A30C48E069100BEF273B6CC0F45428786346B5D4129F4" ma:contentTypeVersion="17" ma:contentTypeDescription="Organisation Team Document Content Type" ma:contentTypeScope="" ma:versionID="ee49514d3e4a220e532a08c243606091">
  <xsd:schema xmlns:xsd="http://www.w3.org/2001/XMLSchema" xmlns:xs="http://www.w3.org/2001/XMLSchema" xmlns:p="http://schemas.microsoft.com/office/2006/metadata/properties" xmlns:ns2="32f93408-7717-4e1a-bb71-82c6671a0072" xmlns:ns3="7b2ba3d5-ae7e-4872-ab6d-f5dc97d22469" xmlns:ns4="54371d82-adad-4d36-9bca-165bd8527952" targetNamespace="http://schemas.microsoft.com/office/2006/metadata/properties" ma:root="true" ma:fieldsID="857b307f3134e54888a5fd7f44d8a3a8" ns2:_="" ns3:_="" ns4:_="">
    <xsd:import namespace="32f93408-7717-4e1a-bb71-82c6671a0072"/>
    <xsd:import namespace="7b2ba3d5-ae7e-4872-ab6d-f5dc97d22469"/>
    <xsd:import namespace="54371d82-adad-4d36-9bca-165bd8527952"/>
    <xsd:element name="properties">
      <xsd:complexType>
        <xsd:sequence>
          <xsd:element name="documentManagement">
            <xsd:complexType>
              <xsd:all>
                <xsd:element ref="ns2:kf5321c52a534cb6a765f3faf36eabeb" minOccurs="0"/>
                <xsd:element ref="ns3:TaxCatchAll" minOccurs="0"/>
                <xsd:element ref="ns3:TaxCatchAllLabel" minOccurs="0"/>
                <xsd:element ref="ns2:b89223313b284f2a879bf9c1e2dff829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LengthInSeconds" minOccurs="0"/>
                <xsd:element ref="ns4:MediaServiceGenerationTime" minOccurs="0"/>
                <xsd:element ref="ns4:MediaServiceEventHashCode" minOccurs="0"/>
                <xsd:element ref="ns2:SharedWithUsers" minOccurs="0"/>
                <xsd:element ref="ns2:SharedWithDetails" minOccurs="0"/>
                <xsd:element ref="ns4:lcf76f155ced4ddcb4097134ff3c332f" minOccurs="0"/>
                <xsd:element ref="ns4:MediaServiceOCR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f93408-7717-4e1a-bb71-82c6671a0072" elementFormDefault="qualified">
    <xsd:import namespace="http://schemas.microsoft.com/office/2006/documentManagement/types"/>
    <xsd:import namespace="http://schemas.microsoft.com/office/infopath/2007/PartnerControls"/>
    <xsd:element name="kf5321c52a534cb6a765f3faf36eabeb" ma:index="8" nillable="true" ma:taxonomy="true" ma:internalName="kf5321c52a534cb6a765f3faf36eabeb" ma:taxonomyFieldName="DWDivision" ma:displayName="Förvaltning/bolag" ma:default="1;#Vård- och omsorgsförvaltningen|aa3bba68-e3f9-47dc-afaa-fb13ac220017" ma:fieldId="{4f5321c5-2a53-4cb6-a765-f3faf36eabeb}" ma:sspId="754130b2-2ff3-49ba-9a00-32ff45e7998b" ma:termSetId="575a2405-2654-44ea-af94-f4d16c8f5d4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89223313b284f2a879bf9c1e2dff829" ma:index="12" nillable="true" ma:taxonomy="true" ma:internalName="b89223313b284f2a879bf9c1e2dff829" ma:taxonomyFieldName="DWTaxonomyDocumentType" ma:displayName="Dokumenttyp (taggar)" ma:fieldId="{b8922331-3b28-4f2a-879b-f9c1e2dff829}" ma:sspId="754130b2-2ff3-49ba-9a00-32ff45e7998b" ma:termSetId="8d307d21-41b6-4f7d-a6c8-085fb531d5a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2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2ba3d5-ae7e-4872-ab6d-f5dc97d22469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a4e60a26-389b-4fb0-9df8-3a1816fd9124}" ma:internalName="TaxCatchAll" ma:showField="CatchAllData" ma:web="32f93408-7717-4e1a-bb71-82c6671a00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a4e60a26-389b-4fb0-9df8-3a1816fd9124}" ma:internalName="TaxCatchAllLabel" ma:readOnly="true" ma:showField="CatchAllDataLabel" ma:web="32f93408-7717-4e1a-bb71-82c6671a00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371d82-adad-4d36-9bca-165bd85279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Bildmarkeringar" ma:readOnly="false" ma:fieldId="{5cf76f15-5ced-4ddc-b409-7134ff3c332f}" ma:taxonomyMulti="true" ma:sspId="754130b2-2ff3-49ba-9a00-32ff45e799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54C3885-89E1-409A-A11D-6C7C38BD1A20}">
  <ds:schemaRefs>
    <ds:schemaRef ds:uri="7b2ba3d5-ae7e-4872-ab6d-f5dc97d22469"/>
    <ds:schemaRef ds:uri="http://purl.org/dc/elements/1.1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32f93408-7717-4e1a-bb71-82c6671a0072"/>
    <ds:schemaRef ds:uri="http://schemas.microsoft.com/office/2006/metadata/properties"/>
    <ds:schemaRef ds:uri="http://purl.org/dc/terms/"/>
    <ds:schemaRef ds:uri="54371d82-adad-4d36-9bca-165bd8527952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E6AFBD9-9586-4DD4-8EC0-F3E8232F3F1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21C0A7-C08E-468A-9F2E-42EF763916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2f93408-7717-4e1a-bb71-82c6671a0072"/>
    <ds:schemaRef ds:uri="7b2ba3d5-ae7e-4872-ab6d-f5dc97d22469"/>
    <ds:schemaRef ds:uri="54371d82-adad-4d36-9bca-165bd85279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vof-rhododendron (3)</Template>
  <TotalTime>163</TotalTime>
  <Words>214</Words>
  <Application>Microsoft Office PowerPoint</Application>
  <PresentationFormat>Bredbild</PresentationFormat>
  <Paragraphs>31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9</vt:i4>
      </vt:variant>
    </vt:vector>
  </HeadingPairs>
  <TitlesOfParts>
    <vt:vector size="16" baseType="lpstr">
      <vt:lpstr>Arial</vt:lpstr>
      <vt:lpstr>Calibri</vt:lpstr>
      <vt:lpstr>Helsingborg Sans Bold</vt:lpstr>
      <vt:lpstr>Roboto Light</vt:lpstr>
      <vt:lpstr>Times New Roman</vt:lpstr>
      <vt:lpstr>VOF Rododendron vit</vt:lpstr>
      <vt:lpstr>VOF Rododendon ljus</vt:lpstr>
      <vt:lpstr> Slutprov information</vt:lpstr>
      <vt:lpstr>Viktigt!</vt:lpstr>
      <vt:lpstr>Observera!</vt:lpstr>
      <vt:lpstr>Observera!</vt:lpstr>
      <vt:lpstr>Ha koll på tiden men stressa inte!</vt:lpstr>
      <vt:lpstr>När du klarat slutprovet  </vt:lpstr>
      <vt:lpstr>Om du inte klarar slutprovet</vt:lpstr>
      <vt:lpstr>Sista kontroll</vt:lpstr>
      <vt:lpstr>Lycka till med slutprovet!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Slutprov läkemedel</dc:title>
  <dc:creator>Ivanova Kira - VOF</dc:creator>
  <cp:lastModifiedBy>Ivanova Kira - VOF</cp:lastModifiedBy>
  <cp:revision>30</cp:revision>
  <dcterms:created xsi:type="dcterms:W3CDTF">2023-05-08T10:54:25Z</dcterms:created>
  <dcterms:modified xsi:type="dcterms:W3CDTF">2024-01-29T07:13:59Z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0x010100B16161C1156749828247A73D71908800003688C1375AB3496E9D965A30C48E069100BEF273B6CC0F45428786346B5D4129F4</vt:lpwstr>
  </property>
  <property fmtid="{D5CDD505-2E9C-101B-9397-08002B2CF9AE}" pid="3" name="DWDivision">
    <vt:i4>1</vt:i4>
  </property>
</Properties>
</file>