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68" r:id="rId5"/>
  </p:sldMasterIdLst>
  <p:sldIdLst>
    <p:sldId id="256" r:id="rId6"/>
    <p:sldId id="261" r:id="rId7"/>
    <p:sldId id="271" r:id="rId8"/>
    <p:sldId id="263" r:id="rId9"/>
    <p:sldId id="278" r:id="rId10"/>
    <p:sldId id="273" r:id="rId11"/>
    <p:sldId id="275" r:id="rId12"/>
    <p:sldId id="272" r:id="rId13"/>
    <p:sldId id="287" r:id="rId14"/>
    <p:sldId id="277" r:id="rId15"/>
    <p:sldId id="286" r:id="rId16"/>
    <p:sldId id="282" r:id="rId17"/>
    <p:sldId id="284" r:id="rId18"/>
    <p:sldId id="283" r:id="rId19"/>
    <p:sldId id="288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1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2060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1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2024-02-01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  <a:lvl2pPr>
              <a:defRPr>
                <a:solidFill>
                  <a:srgbClr val="1A355C"/>
                </a:solidFill>
              </a:defRPr>
            </a:lvl2pPr>
            <a:lvl3pPr>
              <a:defRPr>
                <a:solidFill>
                  <a:srgbClr val="1A355C"/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863968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C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C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>
                <a:solidFill>
                  <a:srgbClr val="1A355C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471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4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2024-02-01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791119"/>
            <a:ext cx="9789543" cy="3816050"/>
          </a:xfrm>
        </p:spPr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  <a:lvl2pPr>
              <a:defRPr>
                <a:solidFill>
                  <a:srgbClr val="1A355C"/>
                </a:solidFill>
              </a:defRPr>
            </a:lvl2pPr>
            <a:lvl3pPr>
              <a:defRPr>
                <a:solidFill>
                  <a:srgbClr val="1A355C"/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9039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>
              <a:solidFill>
                <a:srgbClr val="76232F"/>
              </a:solidFill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598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t>2024-02-01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958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rgbClr val="1A355C"/>
          </a:solidFill>
          <a:latin typeface="+mn-lt"/>
          <a:ea typeface="+mn-ea"/>
          <a:cs typeface="+mn-cs"/>
        </a:defRPr>
      </a:lvl1pPr>
      <a:lvl2pPr marL="809625" indent="-35242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rgbClr val="1A355C"/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1A355C"/>
          </a:solidFill>
          <a:latin typeface="+mn-lt"/>
          <a:ea typeface="+mn-ea"/>
          <a:cs typeface="+mn-cs"/>
        </a:defRPr>
      </a:lvl3pPr>
      <a:lvl4pPr marL="1706563" indent="-33496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4pPr>
      <a:lvl5pPr marL="2151063" indent="-32226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BBCB">
            <a:alpha val="2509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t>2024-02-01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67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tabLst/>
        <a:defRPr sz="4000" kern="1200">
          <a:solidFill>
            <a:srgbClr val="1A355C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rgbClr val="1A355C"/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1A355C"/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4pPr>
      <a:lvl5pPr marL="2151063" indent="-32226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cininstruktioner.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>
                <a:latin typeface="Arial" panose="020B0604020202020204" pitchFamily="34" charset="0"/>
                <a:cs typeface="Arial" panose="020B0604020202020204" pitchFamily="34" charset="0"/>
              </a:rPr>
              <a:t>Subkutana injektioner </a:t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med förfyllda sprutor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endParaRPr lang="sv-SE" b="1" dirty="0"/>
          </a:p>
          <a:p>
            <a:pPr fontAlgn="base"/>
            <a:endParaRPr lang="sv-SE" b="1" dirty="0"/>
          </a:p>
          <a:p>
            <a:pPr fontAlgn="base"/>
            <a:endParaRPr lang="sv-SE" b="1" dirty="0"/>
          </a:p>
          <a:p>
            <a:pPr fontAlgn="base"/>
            <a:r>
              <a:rPr lang="sv-SE" b="1" dirty="0"/>
              <a:t>Sammanställt av Delegeringshuset 2023</a:t>
            </a:r>
            <a:r>
              <a:rPr lang="en-US" dirty="0"/>
              <a:t>​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231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01053" y="551179"/>
            <a:ext cx="4922253" cy="1107996"/>
          </a:xfrm>
        </p:spPr>
        <p:txBody>
          <a:bodyPr/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Subkutana injektioner</a:t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injektioner)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401053" y="2133922"/>
            <a:ext cx="5106735" cy="2066102"/>
          </a:xfrm>
        </p:spPr>
        <p:txBody>
          <a:bodyPr/>
          <a:lstStyle/>
          <a:p>
            <a:r>
              <a:rPr lang="sv-SE" dirty="0"/>
              <a:t> </a:t>
            </a:r>
            <a:r>
              <a:rPr lang="sv-SE" sz="2400" dirty="0"/>
              <a:t>En subkutan injektion innebär att läkemedlet sprutas under huden, in i underhudsfettet. Därifrån tas det verksamma substansen upp i blodet.</a:t>
            </a:r>
          </a:p>
        </p:txBody>
      </p:sp>
      <p:pic>
        <p:nvPicPr>
          <p:cNvPr id="13" name="Platshållare för bild 1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30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553998"/>
          </a:xfrm>
        </p:spPr>
        <p:txBody>
          <a:bodyPr/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Viktigt!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556126" y="2285149"/>
            <a:ext cx="5133474" cy="2287701"/>
          </a:xfrm>
        </p:spPr>
        <p:txBody>
          <a:bodyPr/>
          <a:lstStyle/>
          <a:p>
            <a:r>
              <a:rPr lang="sv-SE" sz="2800" dirty="0"/>
              <a:t>För att säkerställa att du hanterar förfyllda sprutor korrekt se tillverkarens anvisningar!</a:t>
            </a:r>
          </a:p>
          <a:p>
            <a:endParaRPr lang="sv-SE" sz="2400" dirty="0"/>
          </a:p>
        </p:txBody>
      </p:sp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B5677AA9-0B50-4639-872F-EEAFC531B5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r="158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270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86326" y="389188"/>
            <a:ext cx="10575758" cy="942306"/>
          </a:xfrm>
        </p:spPr>
        <p:txBody>
          <a:bodyPr/>
          <a:lstStyle/>
          <a:p>
            <a:b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Val av injektionsställe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45695" y="1520975"/>
            <a:ext cx="9789543" cy="3816050"/>
          </a:xfrm>
        </p:spPr>
        <p:txBody>
          <a:bodyPr>
            <a:normAutofit/>
          </a:bodyPr>
          <a:lstStyle/>
          <a:p>
            <a:pPr marL="342900" indent="-342900"/>
            <a:r>
              <a:rPr lang="sv-SE" sz="3200" dirty="0"/>
              <a:t>Lämpliga injektionsområde är på framsidan eller yttersida av låret, i sätesregionen, yttersidan av överarmarna samt i buken. Det vanligaste injektionsstället är buken och låret.</a:t>
            </a:r>
          </a:p>
          <a:p>
            <a:r>
              <a:rPr lang="sv-SE" sz="3200" dirty="0"/>
              <a:t>Injektionsområde ska framgå tydligt i instruktion från sjuksköterska samt i vårdplan.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16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716A8F-DD70-443A-9DA7-DE3B9FB4E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3970"/>
          </a:xfrm>
        </p:spPr>
        <p:txBody>
          <a:bodyPr/>
          <a:lstStyle/>
          <a:p>
            <a:b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Val av injektionsställe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80A4D2-7989-451A-8441-AEB4B79C7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524417"/>
          </a:xfrm>
        </p:spPr>
        <p:txBody>
          <a:bodyPr>
            <a:normAutofit fontScale="92500"/>
          </a:bodyPr>
          <a:lstStyle/>
          <a:p>
            <a:r>
              <a:rPr lang="sv-SE" sz="3000" dirty="0"/>
              <a:t>Du bör byta injektionsställe från gång till gång, kanske med några centimeter. Du kan variera mellan höger och vänster sida av till exempel magen. Detta är för att undvika </a:t>
            </a:r>
            <a:r>
              <a:rPr lang="sv-SE" sz="3000" dirty="0" err="1"/>
              <a:t>lipohypertrofi</a:t>
            </a:r>
            <a:r>
              <a:rPr lang="sv-SE" sz="3000" dirty="0"/>
              <a:t> av fettvävnad, så kallade fettkuddar.</a:t>
            </a:r>
          </a:p>
          <a:p>
            <a:r>
              <a:rPr lang="sv-SE" sz="3000" dirty="0"/>
              <a:t>Inspektera huden. Ge aldrig injektion i skadad hud. Injicera inte runt befintliga ärr eller blåmärken.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690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2A6750-E3F2-4EF6-9DFD-2739F428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Injektion i låret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5DC2EE-91FF-49B0-BECC-43190E42A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5945"/>
            <a:ext cx="9893968" cy="410910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På bilderna nedan ser du lämpliga injektionsställen på låret. Observera att det är riskfyllt att ge injektionen på lårets insida, eftersom det löper stora blodkärl och nervbanor där.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B376018-0BEE-41D5-ABEB-9EFED736C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244" y="3256779"/>
            <a:ext cx="2831837" cy="2272055"/>
          </a:xfrm>
          <a:prstGeom prst="rect">
            <a:avLst/>
          </a:prstGeom>
        </p:spPr>
      </p:pic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BA68E23-E6F5-4D1B-ADEA-11BEE0DFD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590" y="3256778"/>
            <a:ext cx="3029407" cy="22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9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B57041-0769-42B2-841F-1B2F8CF6D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23368"/>
            <a:ext cx="4826000" cy="988863"/>
          </a:xfrm>
        </p:spPr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Injektion i buken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1808387-B08E-4F53-9643-9178BBA59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336317"/>
            <a:ext cx="4938295" cy="2185365"/>
          </a:xfrm>
        </p:spPr>
        <p:txBody>
          <a:bodyPr/>
          <a:lstStyle/>
          <a:p>
            <a:r>
              <a:rPr lang="sv-SE" sz="2800" dirty="0"/>
              <a:t>Subkutan injektion i buken ges ett par centimeter utanför navelområdet.</a:t>
            </a:r>
          </a:p>
          <a:p>
            <a:endParaRPr lang="sv-SE" dirty="0"/>
          </a:p>
        </p:txBody>
      </p:sp>
      <p:pic>
        <p:nvPicPr>
          <p:cNvPr id="44" name="Platshållare för bild 43">
            <a:extLst>
              <a:ext uri="{FF2B5EF4-FFF2-40B4-BE49-F238E27FC236}">
                <a16:creationId xmlns:a16="http://schemas.microsoft.com/office/drawing/2014/main" id="{C700845C-8A40-4CC9-8422-55D6769BFF2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3" r="157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44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DDFF3F-6291-4E5C-9619-5EF2F365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Kontroller innan injektion ges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8D4359-73F5-4FF3-BB14-8497269CF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556501"/>
          </a:xfrm>
        </p:spPr>
        <p:txBody>
          <a:bodyPr>
            <a:normAutofit fontScale="55000" lnSpcReduction="20000"/>
          </a:bodyPr>
          <a:lstStyle/>
          <a:p>
            <a:r>
              <a:rPr lang="sv-SE" dirty="0"/>
              <a:t>Patientens identitet.</a:t>
            </a:r>
          </a:p>
          <a:p>
            <a:r>
              <a:rPr lang="sv-SE" dirty="0"/>
              <a:t>Läkemedelslista (läkemedelsnamn, styrka).</a:t>
            </a:r>
          </a:p>
          <a:p>
            <a:r>
              <a:rPr lang="sv-SE" dirty="0"/>
              <a:t>Utseende på läkemedel samt om sprutan är hel. Om utseende på läkemedel är förändrad eller sprutan har en spricka ska den kasseras. </a:t>
            </a:r>
          </a:p>
          <a:p>
            <a:r>
              <a:rPr lang="sv-SE" dirty="0"/>
              <a:t>Sjuksköterskans instruktion med val av injektionsställe.</a:t>
            </a:r>
          </a:p>
          <a:p>
            <a:r>
              <a:rPr lang="sv-SE" dirty="0"/>
              <a:t>Administreringssätt.</a:t>
            </a:r>
          </a:p>
          <a:p>
            <a:r>
              <a:rPr lang="sv-SE" dirty="0"/>
              <a:t>Tidpunkt. </a:t>
            </a:r>
          </a:p>
        </p:txBody>
      </p:sp>
    </p:spTree>
    <p:extLst>
      <p:ext uri="{BB962C8B-B14F-4D97-AF65-F5344CB8AC3E}">
        <p14:creationId xmlns:p14="http://schemas.microsoft.com/office/powerpoint/2010/main" val="44898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752F9A5-25A1-44FC-A3D8-5B867E41D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8968" y="1496690"/>
            <a:ext cx="6007769" cy="2952620"/>
          </a:xfrm>
        </p:spPr>
        <p:txBody>
          <a:bodyPr/>
          <a:lstStyle/>
          <a:p>
            <a:r>
              <a:rPr lang="sv-SE" sz="2400" dirty="0"/>
              <a:t>Ta reda på om patienten har några frågor eller funderingar inför injektionen. </a:t>
            </a:r>
          </a:p>
          <a:p>
            <a:r>
              <a:rPr lang="sv-SE" sz="2400" dirty="0"/>
              <a:t>Säkerställ att patienten får information om anledningen till injektionen samt vad det innebär att få injektionen.</a:t>
            </a:r>
          </a:p>
          <a:p>
            <a:endParaRPr lang="sv-SE" dirty="0"/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78361CB2-06F4-4A71-AF35-EF75464ECE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" b="1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822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1284A7-DA15-490F-A3EA-288E189E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74" y="1970904"/>
            <a:ext cx="4713705" cy="1994392"/>
          </a:xfrm>
        </p:spPr>
        <p:txBody>
          <a:bodyPr/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Följ alltid basala hygienrutiner! 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93A1BE99-A423-4916-BDD3-3EA5B1A056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8" r="137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376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FF67E0-056E-445A-A127-F694E8FDC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221" y="320842"/>
            <a:ext cx="5334000" cy="56807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Handskar används vid risk för kontakt med kroppsvätska.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 Händerna ska desinfekteras före och efter användning av handskarna.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Engångs plastförkläde används vid risk för att förorena arbetsdräkten.</a:t>
            </a:r>
          </a:p>
          <a:p>
            <a:endParaRPr lang="sv-SE" dirty="0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302C71D6-0AE8-4DC3-A1E7-9CD5CB5D98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5" r="173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16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436508-F054-4165-AF67-4EC2894F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6686"/>
          </a:xfrm>
        </p:spPr>
        <p:txBody>
          <a:bodyPr/>
          <a:lstStyle/>
          <a:p>
            <a: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  <a:t>Grundprinciper för subkutan injektion</a:t>
            </a:r>
            <a:endParaRPr lang="sv-SE" sz="4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79219A-317E-48B9-87ED-7FE80CD73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537" y="1520975"/>
            <a:ext cx="9789543" cy="3816050"/>
          </a:xfrm>
        </p:spPr>
        <p:txBody>
          <a:bodyPr>
            <a:normAutofit/>
          </a:bodyPr>
          <a:lstStyle/>
          <a:p>
            <a:r>
              <a:rPr lang="sv-SE" sz="2800" dirty="0"/>
              <a:t>Desinfektera injektionsstället vid behov. Låt lufttorka.</a:t>
            </a:r>
          </a:p>
          <a:p>
            <a:r>
              <a:rPr lang="sv-SE" sz="2800" dirty="0"/>
              <a:t>Håll sprutan med penngrepp. Lyft upp ett hudveck och håll sprutan lutande mot huden, cirka 45 graders vinkel.</a:t>
            </a:r>
          </a:p>
          <a:p>
            <a:r>
              <a:rPr lang="sv-SE" sz="2800" dirty="0"/>
              <a:t>Ge injektionen långsamt.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437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CF88E8-FEA9-47D4-A89D-34B1279F3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  <a:t>Grundprinciper för subkutan injektion</a:t>
            </a:r>
            <a:endParaRPr lang="sv-SE" sz="4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C0E31C-B0DA-413B-A889-BDF03CC7D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Vänta i fem sekunder innan du drar ut kanylen. Släpp hudvecket.</a:t>
            </a:r>
          </a:p>
          <a:p>
            <a:r>
              <a:rPr lang="sv-SE" sz="2800" dirty="0"/>
              <a:t>Aktivera eventuellt kanylstickskydd.</a:t>
            </a:r>
          </a:p>
          <a:p>
            <a:r>
              <a:rPr lang="sv-SE" sz="2800" dirty="0"/>
              <a:t>Lägg kanylen direkt i behållare för stickande och skärande avfall. Använd alltid </a:t>
            </a:r>
            <a:r>
              <a:rPr lang="sv-SE" sz="2800" dirty="0" err="1"/>
              <a:t>enhandsfattning</a:t>
            </a:r>
            <a:r>
              <a:rPr lang="sv-SE" sz="2800" dirty="0"/>
              <a:t>. </a:t>
            </a:r>
          </a:p>
          <a:p>
            <a:r>
              <a:rPr lang="sv-SE" sz="2800" dirty="0"/>
              <a:t>Sätt vid behov på ett plåster.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325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47385E-22F9-4B3F-8DFC-62AB61DF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454"/>
          </a:xfrm>
        </p:spPr>
        <p:txBody>
          <a:bodyPr/>
          <a:lstStyle/>
          <a:p>
            <a: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  <a:t>Grundprinciper för subkutan injektion</a:t>
            </a:r>
            <a:endParaRPr lang="sv-SE" sz="4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C7F501-FB6F-44CE-87E5-D0A4D9C25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947"/>
            <a:ext cx="10102516" cy="3850105"/>
          </a:xfrm>
        </p:spPr>
        <p:txBody>
          <a:bodyPr>
            <a:normAutofit/>
          </a:bodyPr>
          <a:lstStyle/>
          <a:p>
            <a:r>
              <a:rPr lang="sv-SE" sz="2800" dirty="0"/>
              <a:t>Ta av eventuella handskar och engångs plastförkläde när sådana använts.</a:t>
            </a:r>
          </a:p>
          <a:p>
            <a:r>
              <a:rPr lang="sv-SE" sz="2800" dirty="0"/>
              <a:t>Desinfektera dina händer.</a:t>
            </a:r>
          </a:p>
          <a:p>
            <a:r>
              <a:rPr lang="sv-SE" sz="2800" dirty="0"/>
              <a:t>Signera.</a:t>
            </a:r>
          </a:p>
          <a:p>
            <a:pPr marL="0" indent="0">
              <a:buNone/>
            </a:pPr>
            <a:endParaRPr lang="sv-SE" sz="28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6240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D57DA0-7D41-46E4-A455-6BA30750E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6" y="272716"/>
            <a:ext cx="10130438" cy="5368959"/>
          </a:xfrm>
        </p:spPr>
        <p:txBody>
          <a:bodyPr>
            <a:normAutofit/>
          </a:bodyPr>
          <a:lstStyle/>
          <a:p>
            <a:endParaRPr lang="sv-SE" sz="2800" dirty="0"/>
          </a:p>
          <a:p>
            <a:r>
              <a:rPr lang="sv-SE" sz="2800" dirty="0"/>
              <a:t>I nästföljande kapitel kommer du att få se instruktionsfilmer för läkemedel Fragmin, Innohep, Klexane och </a:t>
            </a:r>
            <a:r>
              <a:rPr lang="sv-SE" sz="2800" dirty="0" err="1"/>
              <a:t>Aranesp</a:t>
            </a:r>
            <a:r>
              <a:rPr lang="sv-SE" sz="2800" dirty="0"/>
              <a:t>.</a:t>
            </a:r>
          </a:p>
          <a:p>
            <a:r>
              <a:rPr lang="sv-SE" sz="2800" dirty="0"/>
              <a:t>En bra sida att använda sig av är </a:t>
            </a:r>
            <a:r>
              <a:rPr lang="sv-SE" sz="2800" dirty="0">
                <a:hlinkClick r:id="rId2"/>
              </a:rPr>
              <a:t>www.medicininstruktioner.se</a:t>
            </a:r>
            <a:endParaRPr lang="sv-SE" sz="2800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2558925"/>
      </p:ext>
    </p:extLst>
  </p:cSld>
  <p:clrMapOvr>
    <a:masterClrMapping/>
  </p:clrMapOvr>
</p:sld>
</file>

<file path=ppt/theme/theme1.xml><?xml version="1.0" encoding="utf-8"?>
<a:theme xmlns:a="http://schemas.openxmlformats.org/drawingml/2006/main" name="VOF Helsingborgstegel vit">
  <a:themeElements>
    <a:clrScheme name="VOF helsingborgstegel">
      <a:dk1>
        <a:srgbClr val="1B365D"/>
      </a:dk1>
      <a:lt1>
        <a:srgbClr val="FABBCB"/>
      </a:lt1>
      <a:dk2>
        <a:srgbClr val="C00000"/>
      </a:dk2>
      <a:lt2>
        <a:srgbClr val="FEFFFF"/>
      </a:lt2>
      <a:accent1>
        <a:srgbClr val="FABBCB"/>
      </a:accent1>
      <a:accent2>
        <a:srgbClr val="1B365D"/>
      </a:accent2>
      <a:accent3>
        <a:srgbClr val="76232F"/>
      </a:accent3>
      <a:accent4>
        <a:srgbClr val="FABBCB"/>
      </a:accent4>
      <a:accent5>
        <a:srgbClr val="E35205"/>
      </a:accent5>
      <a:accent6>
        <a:srgbClr val="FDF2F1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73C611F0-F68C-49E4-88B6-1ABE80E53382}" vid="{C194D792-FE53-4A8F-A276-D576C89100BB}"/>
    </a:ext>
  </a:extLst>
</a:theme>
</file>

<file path=ppt/theme/theme2.xml><?xml version="1.0" encoding="utf-8"?>
<a:theme xmlns:a="http://schemas.openxmlformats.org/drawingml/2006/main" name="VOF Helsingborgstegel ljus">
  <a:themeElements>
    <a:clrScheme name="VOF helsingborgstegel">
      <a:dk1>
        <a:srgbClr val="1B365D"/>
      </a:dk1>
      <a:lt1>
        <a:srgbClr val="FABBCB"/>
      </a:lt1>
      <a:dk2>
        <a:srgbClr val="C00000"/>
      </a:dk2>
      <a:lt2>
        <a:srgbClr val="FEFFFF"/>
      </a:lt2>
      <a:accent1>
        <a:srgbClr val="FABBCB"/>
      </a:accent1>
      <a:accent2>
        <a:srgbClr val="1B365D"/>
      </a:accent2>
      <a:accent3>
        <a:srgbClr val="76232F"/>
      </a:accent3>
      <a:accent4>
        <a:srgbClr val="FABBCB"/>
      </a:accent4>
      <a:accent5>
        <a:srgbClr val="E35205"/>
      </a:accent5>
      <a:accent6>
        <a:srgbClr val="FDF2F1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73C611F0-F68C-49E4-88B6-1ABE80E53382}" vid="{8C341C4D-0FC8-49E6-BEC7-7DFC9186921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89223313b284f2a879bf9c1e2dff829 xmlns="32f93408-7717-4e1a-bb71-82c6671a0072">
      <Terms xmlns="http://schemas.microsoft.com/office/infopath/2007/PartnerControls"/>
    </b89223313b284f2a879bf9c1e2dff829>
    <lcf76f155ced4ddcb4097134ff3c332f xmlns="54371d82-adad-4d36-9bca-165bd8527952">
      <Terms xmlns="http://schemas.microsoft.com/office/infopath/2007/PartnerControls"/>
    </lcf76f155ced4ddcb4097134ff3c332f>
    <TaxCatchAll xmlns="7b2ba3d5-ae7e-4872-ab6d-f5dc97d22469">
      <Value>1</Value>
    </TaxCatchAll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7" ma:contentTypeDescription="Organisation Team Document Content Type" ma:contentTypeScope="" ma:versionID="ee49514d3e4a220e532a08c243606091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857b307f3134e54888a5fd7f44d8a3a8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  <xsd:element ref="ns4:lcf76f155ced4ddcb4097134ff3c332f" minOccurs="0"/>
                <xsd:element ref="ns4:MediaServiceOCR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4509B9-16C0-4DC7-B680-4433712A2184}">
  <ds:schemaRefs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54371d82-adad-4d36-9bca-165bd8527952"/>
    <ds:schemaRef ds:uri="7b2ba3d5-ae7e-4872-ab6d-f5dc97d22469"/>
    <ds:schemaRef ds:uri="http://purl.org/dc/elements/1.1/"/>
    <ds:schemaRef ds:uri="http://schemas.openxmlformats.org/package/2006/metadata/core-properties"/>
    <ds:schemaRef ds:uri="32f93408-7717-4e1a-bb71-82c6671a0072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142B879-A1AF-4588-B636-59F9189CEF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B683A8-E6A1-45DB-ACED-6714EDBB43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93408-7717-4e1a-bb71-82c6671a0072"/>
    <ds:schemaRef ds:uri="7b2ba3d5-ae7e-4872-ab6d-f5dc97d22469"/>
    <ds:schemaRef ds:uri="54371d82-adad-4d36-9bca-165bd85279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VOF Helsingborgtegel</Template>
  <TotalTime>1116</TotalTime>
  <Words>463</Words>
  <Application>Microsoft Office PowerPoint</Application>
  <PresentationFormat>Bredbild</PresentationFormat>
  <Paragraphs>49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15</vt:i4>
      </vt:variant>
    </vt:vector>
  </HeadingPairs>
  <TitlesOfParts>
    <vt:vector size="20" baseType="lpstr">
      <vt:lpstr>Arial</vt:lpstr>
      <vt:lpstr>Helsingborg Sans Bold</vt:lpstr>
      <vt:lpstr>Roboto Light</vt:lpstr>
      <vt:lpstr>VOF Helsingborgstegel vit</vt:lpstr>
      <vt:lpstr>VOF Helsingborgstegel ljus</vt:lpstr>
      <vt:lpstr>Subkutana injektioner  med förfyllda sprutor</vt:lpstr>
      <vt:lpstr>Subkutana injektioner (sc injektioner)</vt:lpstr>
      <vt:lpstr>Viktigt!</vt:lpstr>
      <vt:lpstr> Val av injektionsställe </vt:lpstr>
      <vt:lpstr> Val av injektionsställe </vt:lpstr>
      <vt:lpstr>Injektion i låret</vt:lpstr>
      <vt:lpstr>Injektion i buken</vt:lpstr>
      <vt:lpstr>Kontroller innan injektion ges</vt:lpstr>
      <vt:lpstr>PowerPoint-presentation</vt:lpstr>
      <vt:lpstr>Följ alltid basala hygienrutiner! </vt:lpstr>
      <vt:lpstr>PowerPoint-presentation</vt:lpstr>
      <vt:lpstr>Grundprinciper för subkutan injektion</vt:lpstr>
      <vt:lpstr>Grundprinciper för subkutan injektion</vt:lpstr>
      <vt:lpstr>Grundprinciper för subkutan injektion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Subkutana injektioner  koagulationshämmande injektioner</dc:title>
  <dc:creator>Ivanova Kira - VOF</dc:creator>
  <cp:lastModifiedBy>Ivanova Kira - VOF</cp:lastModifiedBy>
  <cp:revision>62</cp:revision>
  <dcterms:created xsi:type="dcterms:W3CDTF">2023-05-29T12:12:47Z</dcterms:created>
  <dcterms:modified xsi:type="dcterms:W3CDTF">2024-02-01T08:18:45Z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0x010100B16161C1156749828247A73D71908800003688C1375AB3496E9D965A30C48E069100BEF273B6CC0F45428786346B5D4129F4</vt:lpwstr>
  </property>
  <property fmtid="{D5CDD505-2E9C-101B-9397-08002B2CF9AE}" pid="4" name="DWTaxonomyDocumentType">
    <vt:lpwstr/>
  </property>
  <property fmtid="{D5CDD505-2E9C-101B-9397-08002B2CF9AE}" pid="5" name="DWDivision">
    <vt:lpwstr>1;#Vård- och omsorgsförvaltningen|aa3bba68-e3f9-47dc-afaa-fb13ac220017</vt:lpwstr>
  </property>
</Properties>
</file>