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4"/>
    <p:sldMasterId id="2147483708" r:id="rId5"/>
    <p:sldMasterId id="2147483648" r:id="rId6"/>
  </p:sldMasterIdLst>
  <p:notesMasterIdLst>
    <p:notesMasterId r:id="rId21"/>
  </p:notesMasterIdLst>
  <p:sldIdLst>
    <p:sldId id="343" r:id="rId7"/>
    <p:sldId id="260" r:id="rId8"/>
    <p:sldId id="313" r:id="rId9"/>
    <p:sldId id="345" r:id="rId10"/>
    <p:sldId id="271" r:id="rId11"/>
    <p:sldId id="323" r:id="rId12"/>
    <p:sldId id="349" r:id="rId13"/>
    <p:sldId id="346" r:id="rId14"/>
    <p:sldId id="325" r:id="rId15"/>
    <p:sldId id="350" r:id="rId16"/>
    <p:sldId id="351" r:id="rId17"/>
    <p:sldId id="307" r:id="rId18"/>
    <p:sldId id="347" r:id="rId19"/>
    <p:sldId id="348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09247-D286-7B4E-B4A8-14AABB535E54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B4E0D-5B48-AF4D-824B-E170B93077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947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4B4E0D-5B48-AF4D-824B-E170B93077B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7940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4B4E0D-5B48-AF4D-824B-E170B93077B9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6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F8EEF4-EAD7-41F7-9C2D-F3736731C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489C9FF-D9C6-43CB-9D3E-845AF0FEF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E979A9-6DE4-4197-9DA0-C9E6E3D55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DE28800-503F-49AF-8770-AF15B620A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B894E89-F5A5-4E7F-80B5-8F86759F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3622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81F9A2-EC67-47EC-B672-2BE51822C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68CCE9-EBDF-4B89-B20C-F6D2A0B50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31ED3-B483-4023-BE5C-F46C89492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D6016D2-1EB3-4F7E-AB6C-C0BC5147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10C12B-2ED5-44B2-BA5D-FBDC3DF79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953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40290F-D488-4BAD-83EA-98A9C0D27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546C296-44AD-4D13-9B95-58B2BE70F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4438E2F-B6B5-432C-8F36-558322180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1A9425-77E9-423F-AC6A-3E66BFDDB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86BB57-E632-4DD1-91E1-171A2F1B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9666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92F49C-809F-4039-8F12-D9D744DC9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251662-3F25-4D5E-BBFB-5C9E18D17E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8749BDD-D415-441E-8DE5-3DD604992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B725CE-1394-418D-B0E4-CCDFC4C8D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EB4720F-A840-4EB1-B298-C51677427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BAE92EF-65FF-4630-82FC-3359555C8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495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60823F-CBF6-4B5C-8D4B-8D3A99D09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A264FF5-7C0B-4F82-B550-C0240DC7F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57ECDF0-A4ED-4E05-B0ED-28FD06867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FA52BBE-42FD-4B81-950F-CEF6D25EA3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4FE1DEA-0E25-448D-AE2C-946F4BDA43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8C98373-8E89-46E4-A653-1051798A3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E604686-B448-47A5-90F4-14C9D103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C4A6777-FC37-46AF-8D8B-C6F9D5E10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6682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79EB1F-B35E-4511-9DF8-1B682556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16129DA-4494-48C0-8D56-21DAC52D0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A5450FD-B7E3-411D-A413-7792488E5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2401F9D-571C-4BB9-960D-B4B3CFA2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816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56D099C-4759-40BB-A9DE-C69B431B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136AF54-A875-48E1-B860-DB40DB59F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AEA84B-F7BF-4090-BEDF-5E58C9E5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174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643331-21A5-4A0D-9584-9C85EBEC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94A842-55B7-40C8-81EB-390FAD829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311017-52AF-4EF2-BE98-DC0768C69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35AF1D3-D8B4-476C-9965-98462BAF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C417B1-91E4-4173-831B-6F92EF2BC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76BD247-DE0E-4BDB-A805-5BBDEB59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95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CFF4B0-8F6E-4FF2-B1F5-7A610B75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E7DEDD1-6C34-49E0-BE38-E40A3C27EF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3C76DD8-67C8-4BA4-8D40-2E37CF856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D0E5F7F-BF30-4E3B-9866-D0601DB3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AD09C23-5991-458E-B368-E6CB8F4CA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E4E2041-3B06-481E-B5C3-C06943CE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213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D13802-3ED6-4C8E-A318-04999B398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D9B0187-1CCA-47A8-B744-81914C2BC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1027D8-6180-4A52-9F3E-F6870902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84E888-B5FE-4A3E-B52D-EAC3479B2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BC7784-6F58-4060-927D-2E0737BE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748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6A25F76-0918-4A5C-8647-87A97E6C3E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CA057E2-45B5-47B3-B08E-67584805B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7C0A181-787C-4E25-A9F5-2D63334A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E8336C-F511-4C39-AA9F-60C085E7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A6F1BE-D387-474C-B55D-F186CECD2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6646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9BA99A-7C38-7545-9D16-2013E1BB8D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813318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PowerPoint-mall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C87A503-72F0-DB49-AEED-62A5CDEAD7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813318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sv-SE"/>
              <a:t>för Vårdsamverkan Skåne</a:t>
            </a:r>
          </a:p>
        </p:txBody>
      </p:sp>
    </p:spTree>
    <p:extLst>
      <p:ext uri="{BB962C8B-B14F-4D97-AF65-F5344CB8AC3E}">
        <p14:creationId xmlns:p14="http://schemas.microsoft.com/office/powerpoint/2010/main" val="176137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A6BA53-F0FA-C343-B7BF-F8D6F3C623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2939" y="579878"/>
            <a:ext cx="7744571" cy="851357"/>
          </a:xfrm>
        </p:spPr>
        <p:txBody>
          <a:bodyPr/>
          <a:lstStyle/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45962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rerad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C4F8DD-9BE7-364D-8031-E375120D6B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2938" y="1693626"/>
            <a:ext cx="7744571" cy="4301657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Punktlista centrerad</a:t>
            </a:r>
          </a:p>
          <a:p>
            <a:pPr lvl="0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57B242AF-659E-D446-8357-FCE5D6CFDD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2939" y="579878"/>
            <a:ext cx="7744571" cy="851357"/>
          </a:xfrm>
        </p:spPr>
        <p:txBody>
          <a:bodyPr/>
          <a:lstStyle/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463723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nsterställd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C4F8DD-9BE7-364D-8031-E375120D6B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2938" y="1693626"/>
            <a:ext cx="7744571" cy="4301657"/>
          </a:xfrm>
        </p:spPr>
        <p:txBody>
          <a:bodyPr/>
          <a:lstStyle>
            <a:lvl1pPr marL="457200" indent="-457200" algn="l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Punktlista centrerad</a:t>
            </a:r>
          </a:p>
          <a:p>
            <a:pPr lvl="0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57B242AF-659E-D446-8357-FCE5D6CFDD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2939" y="579878"/>
            <a:ext cx="7744571" cy="851357"/>
          </a:xfrm>
        </p:spPr>
        <p:txBody>
          <a:bodyPr/>
          <a:lstStyle/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30088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976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med två stap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A6BA53-F0FA-C343-B7BF-F8D6F3C623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2939" y="579878"/>
            <a:ext cx="7744571" cy="851357"/>
          </a:xfrm>
        </p:spPr>
        <p:txBody>
          <a:bodyPr/>
          <a:lstStyle/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BE5350-2968-7543-8689-F583FC8C3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2939" y="1924215"/>
            <a:ext cx="3697356" cy="41652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CE3C97C-C4FA-5048-8E31-5F81DCEE4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0153" y="1924215"/>
            <a:ext cx="3697357" cy="41652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44864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9E06AE2-EB3C-8145-8A56-0E076994567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040959" y="254442"/>
            <a:ext cx="6128759" cy="61711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bild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55E6962-B958-7949-BC6B-821DBA17500F}"/>
              </a:ext>
            </a:extLst>
          </p:cNvPr>
          <p:cNvSpPr txBox="1"/>
          <p:nvPr userDrawn="1"/>
        </p:nvSpPr>
        <p:spPr>
          <a:xfrm>
            <a:off x="389614" y="1947824"/>
            <a:ext cx="7315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5000">
                <a:solidFill>
                  <a:srgbClr val="D022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392B00F-37D3-7F40-BE8D-E5190228F78D}"/>
              </a:ext>
            </a:extLst>
          </p:cNvPr>
          <p:cNvSpPr txBox="1"/>
          <p:nvPr userDrawn="1"/>
        </p:nvSpPr>
        <p:spPr>
          <a:xfrm>
            <a:off x="755374" y="3148152"/>
            <a:ext cx="2767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>
                <a:latin typeface="Arial" panose="020B0604020202020204" pitchFamily="34" charset="0"/>
                <a:cs typeface="Arial" panose="020B0604020202020204" pitchFamily="34" charset="0"/>
              </a:rPr>
              <a:t>Skriv citat/text här</a:t>
            </a:r>
          </a:p>
        </p:txBody>
      </p:sp>
    </p:spTree>
    <p:extLst>
      <p:ext uri="{BB962C8B-B14F-4D97-AF65-F5344CB8AC3E}">
        <p14:creationId xmlns:p14="http://schemas.microsoft.com/office/powerpoint/2010/main" val="866220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2">
            <a:extLst>
              <a:ext uri="{FF2B5EF4-FFF2-40B4-BE49-F238E27FC236}">
                <a16:creationId xmlns:a16="http://schemas.microsoft.com/office/drawing/2014/main" id="{1674E0BC-5AFB-3542-8A5F-D6106970C5A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51554" y="262393"/>
            <a:ext cx="9849969" cy="59087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bild</a:t>
            </a:r>
          </a:p>
        </p:txBody>
      </p:sp>
    </p:spTree>
    <p:extLst>
      <p:ext uri="{BB962C8B-B14F-4D97-AF65-F5344CB8AC3E}">
        <p14:creationId xmlns:p14="http://schemas.microsoft.com/office/powerpoint/2010/main" val="2880572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81F9A2-EC67-47EC-B672-2BE51822C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68CCE9-EBDF-4B89-B20C-F6D2A0B50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31ED3-B483-4023-BE5C-F46C89492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D6016D2-1EB3-4F7E-AB6C-C0BC5147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10C12B-2ED5-44B2-BA5D-FBDC3DF79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887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8B4B2A-C7AD-AC61-7D7F-C1E0E0233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5EE0823-6D85-5BA7-6ABD-D08800256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2499957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05D027-FBD1-A52F-5B35-7DE8F9B5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903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BE10F4-123B-0F0B-55DE-6532DD5FE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006318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B801DF-C15C-1E60-8295-B8012A062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55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1DA2A6-500A-6A63-D836-80135076A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2351"/>
            <a:ext cx="5181600" cy="391461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5093A9F-BA35-5D4A-18BB-0ED0FC6FD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62351"/>
            <a:ext cx="5181600" cy="391461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214491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6E10A6-B61C-E373-FB0F-BBA4FDE1C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D2BF4B-57E1-D4F9-0EAD-881A00ECA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75301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392B5AA-F59C-537F-895B-1B070A1F3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06725"/>
            <a:ext cx="5157787" cy="31829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417695F-6286-CA28-236D-B67C023AC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75301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E174A44-E31A-35C4-500D-B20B939AC6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165758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B04010-32CE-734D-2C57-F38AE1EB7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68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956468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9644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7AB32A-54D3-DF51-A80D-2F5FDAF33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33367B-4469-1C41-9E79-D97C0A500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21EF8DF-6A4B-F97D-C8D0-305793BC3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43760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7EF425-3B55-0EA0-417A-880D52ECF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8D20963-06DD-04DF-F44D-7029624D9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131508B-89CA-74D7-1D75-E11697A25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7908360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9BA99A-7C38-7545-9D16-2013E1BB8D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813318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PowerPoint-mall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C87A503-72F0-DB49-AEED-62A5CDEAD7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813318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sv-SE"/>
              <a:t>för Vårdsamverkan Skåne</a:t>
            </a:r>
          </a:p>
        </p:txBody>
      </p:sp>
    </p:spTree>
    <p:extLst>
      <p:ext uri="{BB962C8B-B14F-4D97-AF65-F5344CB8AC3E}">
        <p14:creationId xmlns:p14="http://schemas.microsoft.com/office/powerpoint/2010/main" val="113416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hyperlink" Target="https://v&#229;rdsamverkansk&#229;ne.s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002BFAF-B3E8-4022-8068-C53DDE5C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84B055-6C5D-42B7-80C1-E7F75B653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0CA52D-5D68-46A1-A77A-62AE7C2A4F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FCC4B-5D23-4CCA-AE32-82BB93344546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B3CBF7-3032-49D8-B3A5-12B34A51F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CCBE980-0A8E-43A1-8E5A-54A34BD08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38E9E-3887-4623-8D9A-C74B0BFB3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715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FBACF02-BF0D-004C-B330-FE19CA60E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823" y="1812330"/>
            <a:ext cx="61430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Powerpoint-mall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5BB3C1-75ED-BC4D-93F2-BB880B42A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3315693"/>
            <a:ext cx="8552290" cy="2861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för Vårdsamverkan Skåne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C8CAF73-5A59-6C4D-BBA9-7D48E3925668}"/>
              </a:ext>
            </a:extLst>
          </p:cNvPr>
          <p:cNvSpPr/>
          <p:nvPr userDrawn="1"/>
        </p:nvSpPr>
        <p:spPr>
          <a:xfrm>
            <a:off x="10328988" y="-93306"/>
            <a:ext cx="1863012" cy="701662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>
            <a:outerShdw blurRad="50800" dir="5400000" sx="107000" sy="107000" algn="ctr" rotWithShape="0">
              <a:srgbClr val="000000">
                <a:alpha val="1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FC79C2E-6CB2-2C49-B5AE-AF6207F9952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10233" y="5789325"/>
            <a:ext cx="900521" cy="833686"/>
          </a:xfrm>
          <a:prstGeom prst="rect">
            <a:avLst/>
          </a:prstGeom>
        </p:spPr>
      </p:pic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DA6413D2-7EFC-FA4A-8BEE-FD4AACCF60BE}"/>
              </a:ext>
            </a:extLst>
          </p:cNvPr>
          <p:cNvSpPr txBox="1">
            <a:spLocks/>
          </p:cNvSpPr>
          <p:nvPr userDrawn="1"/>
        </p:nvSpPr>
        <p:spPr>
          <a:xfrm>
            <a:off x="178242" y="63547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100" b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Symbol" pitchFamily="2" charset="2"/>
              </a:rPr>
              <a:t></a:t>
            </a:r>
            <a:r>
              <a:rPr lang="sv-SE" sz="105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sv-SE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Vårdsamverkan Skåne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24E9748-A45B-054E-8910-397762ECC6E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527125" y="291716"/>
            <a:ext cx="1466736" cy="421806"/>
          </a:xfrm>
          <a:prstGeom prst="rect">
            <a:avLst/>
          </a:prstGeom>
        </p:spPr>
      </p:pic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C51C3738-7CCD-554C-8634-E799D4786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F106B-5170-2346-99EF-ED295E0C490D}" type="datetimeFigureOut">
              <a:rPr lang="sv-SE" smtClean="0"/>
              <a:t>2024-01-15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08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0" r:id="rId2"/>
    <p:sldLayoutId id="2147483710" r:id="rId3"/>
    <p:sldLayoutId id="2147483721" r:id="rId4"/>
    <p:sldLayoutId id="2147483715" r:id="rId5"/>
    <p:sldLayoutId id="2147483723" r:id="rId6"/>
    <p:sldLayoutId id="2147483722" r:id="rId7"/>
    <p:sldLayoutId id="2147483724" r:id="rId8"/>
    <p:sldLayoutId id="2147483738" r:id="rId9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0E45736D-C19E-C80B-C744-4FB24CC061C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-17296"/>
            <a:ext cx="12192000" cy="9976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BA6E9F7-CD31-72A4-5F18-05BB314D7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67213"/>
            <a:ext cx="10515600" cy="3897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rubrik 7">
            <a:extLst>
              <a:ext uri="{FF2B5EF4-FFF2-40B4-BE49-F238E27FC236}">
                <a16:creationId xmlns:a16="http://schemas.microsoft.com/office/drawing/2014/main" id="{399BB62E-5825-98B8-C5B6-3568B0587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3"/>
            <a:ext cx="10515600" cy="744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05982D3C-AB97-25A8-360E-28EA0FA790A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03068" y="5942253"/>
            <a:ext cx="804042" cy="74413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E24BE899-6932-CF40-3346-BB53EAFAD43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365739" y="6201401"/>
            <a:ext cx="1638299" cy="471145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CE101FD1-E1CA-9214-D1E3-F6D80F77EC48}"/>
              </a:ext>
            </a:extLst>
          </p:cNvPr>
          <p:cNvSpPr txBox="1"/>
          <p:nvPr userDrawn="1"/>
        </p:nvSpPr>
        <p:spPr>
          <a:xfrm>
            <a:off x="1831427" y="6201401"/>
            <a:ext cx="8529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/>
              <a:t>Vårdsamverkan Skåne</a:t>
            </a:r>
            <a:br>
              <a:rPr lang="sv-SE" sz="1600"/>
            </a:br>
            <a:r>
              <a:rPr lang="sv-SE" sz="1600" err="1">
                <a:solidFill>
                  <a:srgbClr val="C0000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vårdsamverkanskåne.se</a:t>
            </a:r>
            <a:endParaRPr lang="sv-SE" sz="1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46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F990D6-D3CF-7F47-87E7-79BD4006B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559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v-SE" dirty="0"/>
              <a:t>Nära vård</a:t>
            </a:r>
            <a:br>
              <a:rPr lang="sv-SE" dirty="0"/>
            </a:br>
            <a:r>
              <a:rPr lang="sv-SE" dirty="0">
                <a:cs typeface="Arial"/>
              </a:rPr>
              <a:t>Sammanfattning av arbetet 2023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FB105CE-377F-5BB3-9194-200656045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773" y="2132122"/>
            <a:ext cx="6498454" cy="3281719"/>
          </a:xfrm>
          <a:prstGeom prst="rect">
            <a:avLst/>
          </a:prstGeom>
          <a:noFill/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1CAACBA1-47F2-3A20-44DB-15C948FAE85E}"/>
              </a:ext>
            </a:extLst>
          </p:cNvPr>
          <p:cNvSpPr txBox="1"/>
          <p:nvPr/>
        </p:nvSpPr>
        <p:spPr>
          <a:xfrm>
            <a:off x="2185304" y="5650289"/>
            <a:ext cx="8673484" cy="5244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1100" dirty="0"/>
              <a:t>Sammanställt av Beredningsgruppen för Nära vård, nordvästra Skåne. </a:t>
            </a:r>
            <a:endParaRPr lang="sv-SE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1100" dirty="0"/>
              <a:t>Catharina Borna, Emma Herlin, Janet Hultberg, Ulrika Hjort, Charlotta Levenius.</a:t>
            </a:r>
            <a:endParaRPr lang="sv-SE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213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F22CDF-DBBA-D7FC-1E70-36C45EB42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" y="440204"/>
            <a:ext cx="10515600" cy="1325563"/>
          </a:xfrm>
        </p:spPr>
        <p:txBody>
          <a:bodyPr/>
          <a:lstStyle/>
          <a:p>
            <a:r>
              <a:rPr lang="sv-SE" dirty="0"/>
              <a:t>Delregional samverkan i nordvästra Skåne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334B04-0FA5-0A68-D878-B86A757DFE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Bjuv</a:t>
            </a:r>
          </a:p>
          <a:p>
            <a:r>
              <a:rPr lang="sv-SE" dirty="0"/>
              <a:t>Båstad</a:t>
            </a:r>
            <a:endParaRPr lang="sv-SE" dirty="0">
              <a:cs typeface="Arial"/>
            </a:endParaRPr>
          </a:p>
          <a:p>
            <a:r>
              <a:rPr lang="sv-SE" dirty="0"/>
              <a:t>Helsingborg </a:t>
            </a:r>
            <a:endParaRPr lang="sv-SE" dirty="0">
              <a:cs typeface="Arial"/>
            </a:endParaRPr>
          </a:p>
          <a:p>
            <a:r>
              <a:rPr lang="sv-SE" dirty="0"/>
              <a:t>Höganäs</a:t>
            </a:r>
            <a:endParaRPr lang="sv-SE" dirty="0">
              <a:cs typeface="Arial"/>
            </a:endParaRPr>
          </a:p>
          <a:p>
            <a:r>
              <a:rPr lang="sv-SE" dirty="0"/>
              <a:t>Klippan</a:t>
            </a:r>
            <a:endParaRPr lang="sv-SE" dirty="0">
              <a:cs typeface="Arial"/>
            </a:endParaRPr>
          </a:p>
          <a:p>
            <a:r>
              <a:rPr lang="sv-SE" dirty="0"/>
              <a:t>Landskrona</a:t>
            </a:r>
            <a:endParaRPr lang="sv-SE" dirty="0">
              <a:cs typeface="Arial"/>
            </a:endParaRPr>
          </a:p>
          <a:p>
            <a:r>
              <a:rPr lang="sv-SE" dirty="0"/>
              <a:t>Svalöv</a:t>
            </a:r>
            <a:endParaRPr lang="sv-SE" dirty="0">
              <a:cs typeface="Arial"/>
            </a:endParaRPr>
          </a:p>
          <a:p>
            <a:r>
              <a:rPr lang="sv-SE" dirty="0"/>
              <a:t>Åstorp</a:t>
            </a:r>
            <a:endParaRPr lang="sv-SE" dirty="0">
              <a:cs typeface="Arial"/>
            </a:endParaRPr>
          </a:p>
          <a:p>
            <a:r>
              <a:rPr lang="sv-SE" dirty="0"/>
              <a:t>Ängelholm</a:t>
            </a:r>
            <a:endParaRPr lang="sv-SE" dirty="0">
              <a:cs typeface="Arial"/>
            </a:endParaRPr>
          </a:p>
          <a:p>
            <a:r>
              <a:rPr lang="sv-SE" dirty="0"/>
              <a:t>Örkelljunga</a:t>
            </a:r>
            <a:endParaRPr lang="sv-SE" dirty="0">
              <a:cs typeface="Arial"/>
            </a:endParaRPr>
          </a:p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29DF67F-0DC5-EA41-D2D7-55B78F38A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62900" y="2197236"/>
            <a:ext cx="3867150" cy="3914611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Helsingborgs lasarett</a:t>
            </a:r>
          </a:p>
          <a:p>
            <a:r>
              <a:rPr lang="sv-SE" dirty="0"/>
              <a:t>Landskrona lasarett</a:t>
            </a:r>
          </a:p>
          <a:p>
            <a:r>
              <a:rPr lang="sv-SE" dirty="0"/>
              <a:t>Ängelholms sjukhus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46 offentliga och privata vårdcentraler</a:t>
            </a:r>
          </a:p>
        </p:txBody>
      </p:sp>
      <p:pic>
        <p:nvPicPr>
          <p:cNvPr id="5" name="Bildobjekt 4" descr="En bild som visar karta&#10;&#10;Automatiskt genererad beskrivning">
            <a:extLst>
              <a:ext uri="{FF2B5EF4-FFF2-40B4-BE49-F238E27FC236}">
                <a16:creationId xmlns:a16="http://schemas.microsoft.com/office/drawing/2014/main" id="{A119273E-F49F-195F-586D-B7C86924B1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98569" y="1848371"/>
            <a:ext cx="4528062" cy="43016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lips 5">
            <a:extLst>
              <a:ext uri="{FF2B5EF4-FFF2-40B4-BE49-F238E27FC236}">
                <a16:creationId xmlns:a16="http://schemas.microsoft.com/office/drawing/2014/main" id="{739A5DB3-9BC4-F0E6-36C5-267399AE0555}"/>
              </a:ext>
            </a:extLst>
          </p:cNvPr>
          <p:cNvSpPr/>
          <p:nvPr/>
        </p:nvSpPr>
        <p:spPr>
          <a:xfrm>
            <a:off x="3219451" y="1848371"/>
            <a:ext cx="2876549" cy="2677645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871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B84EB0-323F-9829-CF1E-3A869141D49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br>
              <a:rPr lang="sv-SE">
                <a:latin typeface="Arial"/>
                <a:cs typeface="Arial"/>
              </a:rPr>
            </a:br>
            <a:r>
              <a:rPr lang="sv-SE">
                <a:latin typeface="Arial"/>
                <a:cs typeface="Arial"/>
              </a:rPr>
              <a:t>Två gemensamma arbetsgrupper</a:t>
            </a:r>
            <a:endParaRPr lang="sv-SE" sz="3100">
              <a:latin typeface="Arial"/>
              <a:cs typeface="Arial"/>
            </a:endParaRPr>
          </a:p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3F2202C5-D185-364F-765D-0A2528AA9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Arbetsgrupp SVU/SIP</a:t>
            </a:r>
          </a:p>
        </p:txBody>
      </p:sp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33C16C81-80FD-670D-E3FC-DE9EA13734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08703" y="2505075"/>
            <a:ext cx="2619956" cy="3684588"/>
          </a:xfrm>
          <a:ln>
            <a:solidFill>
              <a:schemeClr val="accent2"/>
            </a:solidFill>
          </a:ln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B0512DC-B999-0C8F-D2EA-8E777DE62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/>
              <a:t>Arbetsgrupp medicinsk kvalitet</a:t>
            </a:r>
          </a:p>
        </p:txBody>
      </p:sp>
      <p:pic>
        <p:nvPicPr>
          <p:cNvPr id="6" name="Bildobjekt 5" descr="En bild som visar text, skärmbild, Webbplats, Webbsida&#10;&#10;Automatiskt genererad beskrivning">
            <a:extLst>
              <a:ext uri="{FF2B5EF4-FFF2-40B4-BE49-F238E27FC236}">
                <a16:creationId xmlns:a16="http://schemas.microsoft.com/office/drawing/2014/main" id="{01813F02-AAA5-6629-DE3C-43288A610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521" y="2509376"/>
            <a:ext cx="2619956" cy="372309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3A860057-6974-5B47-9329-62B9F028E44A}"/>
              </a:ext>
            </a:extLst>
          </p:cNvPr>
          <p:cNvSpPr txBox="1"/>
          <p:nvPr/>
        </p:nvSpPr>
        <p:spPr>
          <a:xfrm>
            <a:off x="839787" y="4811549"/>
            <a:ext cx="147929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200" dirty="0">
                <a:latin typeface="Arial"/>
                <a:cs typeface="Arial"/>
              </a:rPr>
              <a:t>Fokus på säkra vårdövergångar.</a:t>
            </a:r>
          </a:p>
          <a:p>
            <a:r>
              <a:rPr lang="sv-SE" sz="1200" dirty="0">
                <a:latin typeface="Arial"/>
                <a:cs typeface="Calibri" panose="020F0502020204030204"/>
              </a:rPr>
              <a:t>Gruppen är tvärprofessionell. 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4BB14FA-CDA0-DBB5-7243-722F591006E1}"/>
              </a:ext>
            </a:extLst>
          </p:cNvPr>
          <p:cNvSpPr txBox="1"/>
          <p:nvPr/>
        </p:nvSpPr>
        <p:spPr>
          <a:xfrm>
            <a:off x="5533272" y="5269131"/>
            <a:ext cx="2458475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Fokus på medicinsk kvalitet och patientsäkerhet.</a:t>
            </a:r>
          </a:p>
          <a:p>
            <a:pPr marL="0" indent="0">
              <a:buNone/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Deltar gör MAS från samtliga kommuner, chefläkare från sjukhus och offentlig primärvård, läkare från privata vårdgivare samt AKO-representant. </a:t>
            </a:r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2161836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B84EB0-323F-9829-CF1E-3A869141D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99373"/>
            <a:ext cx="10515600" cy="1154327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sv-SE" dirty="0">
                <a:latin typeface="Arial"/>
                <a:cs typeface="Arial"/>
              </a:rPr>
              <a:t>Beredningsgruppen för Nära vård </a:t>
            </a:r>
            <a:endParaRPr lang="sv-SE" sz="2000" dirty="0">
              <a:latin typeface="Arial"/>
              <a:cs typeface="Arial"/>
            </a:endParaRP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3F2202C5-D185-364F-765D-0A2528AA9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Beredningsgrupp Nära Vård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41E4D0B-B7DA-6A64-89B2-60E3CDF62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431" y="2588732"/>
            <a:ext cx="2502652" cy="356438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7D22A802-8F0D-4648-E225-6643CE636CBE}"/>
              </a:ext>
            </a:extLst>
          </p:cNvPr>
          <p:cNvSpPr txBox="1"/>
          <p:nvPr/>
        </p:nvSpPr>
        <p:spPr>
          <a:xfrm>
            <a:off x="806252" y="5176837"/>
            <a:ext cx="1479298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200" dirty="0">
                <a:latin typeface="Arial"/>
                <a:cs typeface="Arial"/>
              </a:rPr>
              <a:t>Gruppen leds av processledarna för Nära vård. </a:t>
            </a:r>
            <a:endParaRPr lang="sv-SE" sz="1200" dirty="0">
              <a:latin typeface="Arial"/>
              <a:cs typeface="Calibri" panose="020F0502020204030204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594BC8CA-8E9D-470C-FC91-414D25483BD1}"/>
              </a:ext>
            </a:extLst>
          </p:cNvPr>
          <p:cNvSpPr txBox="1"/>
          <p:nvPr/>
        </p:nvSpPr>
        <p:spPr>
          <a:xfrm>
            <a:off x="6034647" y="2182798"/>
            <a:ext cx="402454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Föreslår arbetsgrupper utifrån prioriterade områden i aktivitets- och tidplanen delregionala tjänstemannaberedningen.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Fördelar uppdrag till arbetsgrupper samt för löpande dialoger kring pågående processer.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Håller samman näravårdarbetet i delregionen.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Ansvarar för uppföljning och utvärdering av aktivitets- och tidplanen.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Håller sig uppdaterade gentemot skånegemensamma samverkansgrupper.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Återrapporterar regelbundet till delregional samverkansgrupp.</a:t>
            </a:r>
          </a:p>
        </p:txBody>
      </p:sp>
    </p:spTree>
    <p:extLst>
      <p:ext uri="{BB962C8B-B14F-4D97-AF65-F5344CB8AC3E}">
        <p14:creationId xmlns:p14="http://schemas.microsoft.com/office/powerpoint/2010/main" val="180329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E0CC8B5-46CD-27A2-8775-81326D4B9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38" y="1976465"/>
            <a:ext cx="7744571" cy="43016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buNone/>
            </a:pPr>
            <a:endParaRPr lang="sv-SE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Oplanerad återinskrivning ska minska.</a:t>
            </a:r>
          </a:p>
          <a:p>
            <a:pPr algn="l">
              <a:buFont typeface="Arial,Sans-Serif" panose="020B0604020202020204" pitchFamily="34" charset="0"/>
            </a:pPr>
            <a:r>
              <a:rPr lang="sv-SE" dirty="0">
                <a:latin typeface="Arial"/>
                <a:cs typeface="Arial"/>
              </a:rPr>
              <a:t>Utskrivningsklara patienter ska vara så få som möjligt.</a:t>
            </a:r>
            <a:endParaRPr lang="en-US" dirty="0">
              <a:latin typeface="Arial"/>
              <a:cs typeface="Arial"/>
            </a:endParaRPr>
          </a:p>
          <a:p>
            <a:pPr algn="l">
              <a:buFont typeface="Arial,Sans-Serif" panose="020B0604020202020204" pitchFamily="34" charset="0"/>
            </a:pPr>
            <a:r>
              <a:rPr lang="sv-SE" dirty="0">
                <a:latin typeface="Arial"/>
                <a:cs typeface="Arial"/>
              </a:rPr>
              <a:t>Korrekta läkemedelslistor.</a:t>
            </a:r>
            <a:endParaRPr lang="en-US" dirty="0">
              <a:latin typeface="Arial"/>
              <a:cs typeface="Arial"/>
            </a:endParaRPr>
          </a:p>
          <a:p>
            <a:pPr algn="l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7E1E7E6-13A3-B664-371D-F8FF2113A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937" y="1037078"/>
            <a:ext cx="7744571" cy="851357"/>
          </a:xfrm>
        </p:spPr>
        <p:txBody>
          <a:bodyPr>
            <a:normAutofit fontScale="90000"/>
          </a:bodyPr>
          <a:lstStyle/>
          <a:p>
            <a:r>
              <a:rPr lang="sv-SE"/>
              <a:t>Hur ska vi veta om vi blir bättre?</a:t>
            </a:r>
            <a:br>
              <a:rPr lang="sv-SE"/>
            </a:br>
            <a:r>
              <a:rPr lang="sv-SE" sz="3100"/>
              <a:t>Gemensamma mål visar vägen.</a:t>
            </a:r>
            <a:br>
              <a:rPr lang="sv-SE" sz="3100"/>
            </a:br>
            <a:endParaRPr lang="sv-SE" sz="3100"/>
          </a:p>
        </p:txBody>
      </p:sp>
    </p:spTree>
    <p:extLst>
      <p:ext uri="{BB962C8B-B14F-4D97-AF65-F5344CB8AC3E}">
        <p14:creationId xmlns:p14="http://schemas.microsoft.com/office/powerpoint/2010/main" val="35933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DC929D-55DE-4568-85B3-CF4071D06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4421851" cy="1286160"/>
          </a:xfrm>
        </p:spPr>
        <p:txBody>
          <a:bodyPr anchor="b">
            <a:noAutofit/>
          </a:bodyPr>
          <a:lstStyle/>
          <a:p>
            <a:r>
              <a:rPr lang="sv-SE" sz="3200">
                <a:latin typeface="Arial"/>
                <a:cs typeface="Arial"/>
              </a:rPr>
              <a:t>Mål 1: Oplanerad återinskrivning ska minska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274D948-7C1F-FEDC-E1FC-1C433AE3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0" y="2140450"/>
            <a:ext cx="4941967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sv-SE" sz="2000">
                <a:effectLst/>
                <a:latin typeface="Arial"/>
                <a:ea typeface="MS Mincho"/>
                <a:cs typeface="Times New Roman"/>
              </a:rPr>
              <a:t>Att upprepat behöva söka vård på akutmottagningen för återkommande förutsägbara sjukdomstillstånd är inte förenligt med god vård.</a:t>
            </a:r>
            <a:r>
              <a:rPr lang="sv-SE" sz="2000">
                <a:latin typeface="Arial"/>
                <a:ea typeface="MS Mincho"/>
                <a:cs typeface="Times New Roman"/>
              </a:rPr>
              <a:t> </a:t>
            </a:r>
            <a:endParaRPr lang="sv-SE"/>
          </a:p>
          <a:p>
            <a:pPr algn="l">
              <a:spcAft>
                <a:spcPts val="1000"/>
              </a:spcAft>
            </a:pPr>
            <a:r>
              <a:rPr lang="sv-SE" sz="2000">
                <a:effectLst/>
                <a:latin typeface="Arial"/>
                <a:ea typeface="MS Mincho"/>
                <a:cs typeface="Times New Roman"/>
              </a:rPr>
              <a:t>Oplanerad återinskrivning förekommer i alla verksamheter men är ungefär dubbelt så hög för de mest sjuka äldre.</a:t>
            </a:r>
            <a:r>
              <a:rPr lang="sv-SE" sz="2000">
                <a:latin typeface="Arial"/>
                <a:ea typeface="MS Mincho"/>
                <a:cs typeface="Times New Roman"/>
              </a:rPr>
              <a:t> </a:t>
            </a:r>
          </a:p>
          <a:p>
            <a:pPr algn="l"/>
            <a:r>
              <a:rPr lang="sv-SE" sz="2000">
                <a:latin typeface="Arial"/>
                <a:ea typeface="MS Mincho"/>
                <a:cs typeface="Arial"/>
              </a:rPr>
              <a:t>Oplanerad återinskrivning är en indikator på hur väl samarbetet mellan olika vårdaktörer fungerar. </a:t>
            </a:r>
          </a:p>
          <a:p>
            <a:pPr algn="l">
              <a:spcAft>
                <a:spcPts val="1000"/>
              </a:spcAft>
            </a:pPr>
            <a:endParaRPr lang="sv-SE" sz="2000">
              <a:latin typeface="Arial"/>
              <a:ea typeface="MS Mincho"/>
              <a:cs typeface="Times New Roman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0C2493E-CA72-4E30-3268-D7D7893725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06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94439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322BBC-0C68-9AC0-6ED9-07B0A03EA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939" y="579878"/>
            <a:ext cx="7744571" cy="851357"/>
          </a:xfrm>
        </p:spPr>
        <p:txBody>
          <a:bodyPr anchor="ctr">
            <a:noAutofit/>
          </a:bodyPr>
          <a:lstStyle/>
          <a:p>
            <a:r>
              <a:rPr lang="sv-SE" sz="3200" dirty="0"/>
              <a:t>Oplanerad återinskrivning 30 dagar</a:t>
            </a:r>
            <a:br>
              <a:rPr lang="sv-SE" sz="3200" dirty="0"/>
            </a:br>
            <a:r>
              <a:rPr lang="sv-SE" sz="3200" dirty="0"/>
              <a:t>Helsingborg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9FA53B3-2847-E080-577A-3705496547E4}"/>
              </a:ext>
            </a:extLst>
          </p:cNvPr>
          <p:cNvSpPr txBox="1"/>
          <p:nvPr/>
        </p:nvSpPr>
        <p:spPr>
          <a:xfrm>
            <a:off x="5049748" y="6119973"/>
            <a:ext cx="38476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800" i="1">
                <a:latin typeface="Calibri"/>
              </a:rPr>
              <a:t>Täljare = Antal patienter som skrivits ut enligt förutsättningar i nämnare och som därefter inom 7 </a:t>
            </a:r>
            <a:r>
              <a:rPr lang="sv-SE" sz="800" i="1" err="1">
                <a:latin typeface="Calibri"/>
              </a:rPr>
              <a:t>resp</a:t>
            </a:r>
            <a:r>
              <a:rPr lang="sv-SE" sz="800" i="1">
                <a:latin typeface="Calibri"/>
              </a:rPr>
              <a:t> 30 dygn skrivs in till enhet inom FV Helsingborgs lasarett eller Ängelholms sjukhus. Nämnare = Antal patienter som skrivits ut från enhet inom FV Helsingborgs lasarett. </a:t>
            </a:r>
            <a:endParaRPr lang="sv-SE" sz="800" i="1">
              <a:latin typeface="Calibri"/>
              <a:cs typeface="Calibri"/>
            </a:endParaRPr>
          </a:p>
        </p:txBody>
      </p:sp>
      <p:pic>
        <p:nvPicPr>
          <p:cNvPr id="5" name="Bildobjekt 5">
            <a:extLst>
              <a:ext uri="{FF2B5EF4-FFF2-40B4-BE49-F238E27FC236}">
                <a16:creationId xmlns:a16="http://schemas.microsoft.com/office/drawing/2014/main" id="{1795164D-E802-4A96-9CE9-0AC9733C0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30" y="1577568"/>
            <a:ext cx="8064057" cy="413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1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322BBC-0C68-9AC0-6ED9-07B0A03EA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939" y="579878"/>
            <a:ext cx="7744571" cy="851357"/>
          </a:xfrm>
        </p:spPr>
        <p:txBody>
          <a:bodyPr anchor="ctr">
            <a:noAutofit/>
          </a:bodyPr>
          <a:lstStyle/>
          <a:p>
            <a:r>
              <a:rPr lang="sv-SE" sz="3200" dirty="0"/>
              <a:t>Oplanerad återinskrivning 30 dagar</a:t>
            </a:r>
            <a:br>
              <a:rPr lang="sv-SE" sz="3200" dirty="0"/>
            </a:br>
            <a:r>
              <a:rPr lang="sv-SE" sz="3200" dirty="0"/>
              <a:t>Ängelholm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9FA53B3-2847-E080-577A-3705496547E4}"/>
              </a:ext>
            </a:extLst>
          </p:cNvPr>
          <p:cNvSpPr txBox="1"/>
          <p:nvPr/>
        </p:nvSpPr>
        <p:spPr>
          <a:xfrm>
            <a:off x="5049748" y="6119973"/>
            <a:ext cx="38476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800" i="1">
                <a:latin typeface="Calibri"/>
              </a:rPr>
              <a:t>Täljare = Antal patienter som skrivits ut enligt förutsättningar i nämnare och som därefter inom 7 </a:t>
            </a:r>
            <a:r>
              <a:rPr lang="sv-SE" sz="800" i="1" err="1">
                <a:latin typeface="Calibri"/>
              </a:rPr>
              <a:t>resp</a:t>
            </a:r>
            <a:r>
              <a:rPr lang="sv-SE" sz="800" i="1">
                <a:latin typeface="Calibri"/>
              </a:rPr>
              <a:t> 30 dygn skrivs in till enhet inom FV Helsingborgs lasarett eller Ängelholms sjukhus. Nämnare = Antal patienter som skrivits ut från enhet inom FV Helsingborgs lasarett. </a:t>
            </a:r>
            <a:endParaRPr lang="sv-SE" sz="800" i="1">
              <a:latin typeface="Calibri"/>
              <a:cs typeface="Calibri"/>
            </a:endParaRPr>
          </a:p>
        </p:txBody>
      </p:sp>
      <p:pic>
        <p:nvPicPr>
          <p:cNvPr id="3" name="Bildobjekt 4">
            <a:extLst>
              <a:ext uri="{FF2B5EF4-FFF2-40B4-BE49-F238E27FC236}">
                <a16:creationId xmlns:a16="http://schemas.microsoft.com/office/drawing/2014/main" id="{D3DE2BA7-7F25-4F6E-A1F7-38E2EDC66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78" y="1603254"/>
            <a:ext cx="8169161" cy="41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88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83A2E9-CD1A-E394-8928-773CF6674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327265"/>
            <a:ext cx="4707075" cy="1286160"/>
          </a:xfrm>
        </p:spPr>
        <p:txBody>
          <a:bodyPr anchor="b">
            <a:noAutofit/>
          </a:bodyPr>
          <a:lstStyle/>
          <a:p>
            <a:r>
              <a:rPr lang="sv-SE" sz="3200" dirty="0"/>
              <a:t>Mål 2: Utskrivningsklara patienter på sjukhus ska minska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E8AF48-72A1-3A9F-459E-5760A680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0" y="1686187"/>
            <a:ext cx="5051025" cy="53381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sv-SE" sz="1600">
                <a:latin typeface="Arial"/>
                <a:cs typeface="Arial"/>
              </a:rPr>
              <a:t>Den gemensamma målbilden är att utskrivningsklara patienter på sjukhus ska vara så få som möjligt.</a:t>
            </a:r>
            <a:endParaRPr lang="sv-SE">
              <a:latin typeface="Arial"/>
              <a:cs typeface="Arial"/>
            </a:endParaRPr>
          </a:p>
          <a:p>
            <a:pPr algn="l"/>
            <a:r>
              <a:rPr lang="sv-SE" sz="1600">
                <a:latin typeface="Arial"/>
                <a:cs typeface="Arial"/>
              </a:rPr>
              <a:t>Alla aktörer kan bidra till att minska antalet utskrivningsklara patienter. </a:t>
            </a:r>
          </a:p>
          <a:p>
            <a:pPr algn="l"/>
            <a:r>
              <a:rPr lang="sv-SE" sz="1600">
                <a:latin typeface="Arial"/>
                <a:cs typeface="Arial"/>
              </a:rPr>
              <a:t>Primärvård och kommun arbetar proaktivt för att förebygga fall och försämring av hjärtsvikt. Sjukhuset säkerställer att höften blir opererad i tid och att hjärtsvikten är välbehandlad vid hemgång. Sjukhuset och primärvården planerar tillsammans så att det inte uppstår glapp i uppföljningen. Kommunen ansvarar för att rätt vårdnivå är tillgänglig då sjukhusvård inte längre behövs. </a:t>
            </a:r>
            <a:endParaRPr lang="sv-SE"/>
          </a:p>
          <a:p>
            <a:pPr algn="l"/>
            <a:r>
              <a:rPr lang="sv-SE" sz="1600">
                <a:latin typeface="Arial"/>
                <a:cs typeface="Arial"/>
              </a:rPr>
              <a:t>Alla bidrar på så sätt till att patienterna på ett tryggt och säkert sätt kommer hem till en boendeform, anpassad till det aktuella behovet.</a:t>
            </a:r>
            <a:endParaRPr lang="sv-SE"/>
          </a:p>
          <a:p>
            <a:pPr algn="l"/>
            <a:endParaRPr lang="sv-SE" sz="1600">
              <a:solidFill>
                <a:srgbClr val="FF0000"/>
              </a:solidFill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B49F5C1-85EC-19FE-28AE-2CCABF5D01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06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00843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CE6481D5-0A0D-1B3B-C9BB-B95613E0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1028"/>
            <a:ext cx="9071344" cy="13255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v-SE" sz="2800" dirty="0"/>
              <a:t>Utskrivningsklara patienter Helsingborgs lasarett</a:t>
            </a:r>
            <a:br>
              <a:rPr lang="sv-SE" sz="2800" dirty="0">
                <a:solidFill>
                  <a:srgbClr val="000000"/>
                </a:solidFill>
              </a:rPr>
            </a:br>
            <a:r>
              <a:rPr lang="sv-SE" sz="1600" dirty="0"/>
              <a:t>1,0 = patienten skrivs ut samma dag som konstaterats utskrivningsklar.</a:t>
            </a:r>
            <a:endParaRPr lang="sv-SE"/>
          </a:p>
        </p:txBody>
      </p:sp>
      <p:pic>
        <p:nvPicPr>
          <p:cNvPr id="7" name="Bildobjekt 7">
            <a:extLst>
              <a:ext uri="{FF2B5EF4-FFF2-40B4-BE49-F238E27FC236}">
                <a16:creationId xmlns:a16="http://schemas.microsoft.com/office/drawing/2014/main" id="{E2B8BA94-A70A-4B34-B38F-047A1B4E7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72" y="1840150"/>
            <a:ext cx="8523889" cy="441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764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5683B06-64B3-5E71-CC0A-6E51329DA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7731" y="545051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Arial"/>
                <a:cs typeface="Arial"/>
              </a:rPr>
              <a:t>Utskrivningsklara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>
                <a:latin typeface="Arial"/>
                <a:cs typeface="Arial"/>
              </a:rPr>
              <a:t>patienter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>
                <a:latin typeface="Arial"/>
                <a:cs typeface="Arial"/>
              </a:rPr>
              <a:t>Ängelholms</a:t>
            </a:r>
            <a:r>
              <a:rPr lang="en-US" sz="2800" dirty="0"/>
              <a:t> </a:t>
            </a:r>
            <a:r>
              <a:rPr lang="en-US" sz="2800" dirty="0" err="1"/>
              <a:t>sjukhus</a:t>
            </a:r>
            <a:br>
              <a:rPr lang="en-US" sz="2800" dirty="0"/>
            </a:br>
            <a:r>
              <a:rPr lang="sv-SE" sz="1600" dirty="0">
                <a:latin typeface="Arial"/>
                <a:cs typeface="Arial"/>
              </a:rPr>
              <a:t>1,0 = patienten skrivs ut samma dag som konstaterad utskrivningsklar. </a:t>
            </a:r>
            <a:endParaRPr lang="sv-SE" sz="1600" dirty="0">
              <a:solidFill>
                <a:srgbClr val="FF0000"/>
              </a:solidFill>
            </a:endParaRPr>
          </a:p>
        </p:txBody>
      </p:sp>
      <p:pic>
        <p:nvPicPr>
          <p:cNvPr id="2" name="Bildobjekt 2">
            <a:extLst>
              <a:ext uri="{FF2B5EF4-FFF2-40B4-BE49-F238E27FC236}">
                <a16:creationId xmlns:a16="http://schemas.microsoft.com/office/drawing/2014/main" id="{041BE07E-5D13-404E-90F6-2FF326E47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952" y="1787598"/>
            <a:ext cx="8471337" cy="438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49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83A2E9-CD1A-E394-8928-773CF6674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093" y="327265"/>
            <a:ext cx="4994061" cy="977936"/>
          </a:xfrm>
        </p:spPr>
        <p:txBody>
          <a:bodyPr anchor="b">
            <a:normAutofit/>
          </a:bodyPr>
          <a:lstStyle/>
          <a:p>
            <a:r>
              <a:rPr lang="sv-SE" sz="2800">
                <a:latin typeface="Arial"/>
                <a:cs typeface="Arial"/>
              </a:rPr>
              <a:t>Mål 3: Läkemedelslistan ska vara korrekt</a:t>
            </a:r>
            <a:endParaRPr lang="sv-SE" sz="280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E8AF48-72A1-3A9F-459E-5760A680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2554" y="1395086"/>
            <a:ext cx="5051025" cy="53381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sv-SE" sz="1600" dirty="0">
                <a:latin typeface="Arial"/>
                <a:cs typeface="Arial"/>
              </a:rPr>
              <a:t>En felaktig läkemedelslista från sjukhuset påverkar patientsäkerheten negativt och medför merarbete för mottagaren. </a:t>
            </a:r>
            <a:endParaRPr lang="sv-SE" sz="1600" dirty="0"/>
          </a:p>
          <a:p>
            <a:pPr algn="l"/>
            <a:r>
              <a:rPr lang="sv-SE" sz="1600" dirty="0">
                <a:latin typeface="Arial"/>
                <a:cs typeface="Arial"/>
              </a:rPr>
              <a:t>PPM Aktuella läkemedelslistor i Region Skåne 2020 visade att 3/4 av samtliga läkemedelslistor innehöll fel.</a:t>
            </a:r>
          </a:p>
          <a:p>
            <a:pPr algn="l"/>
            <a:r>
              <a:rPr lang="sv-SE" sz="1600" dirty="0">
                <a:latin typeface="Arial"/>
                <a:cs typeface="Arial"/>
              </a:rPr>
              <a:t>Problemet grundar sig delvis på icke kommunicerande journalsystem. Patienter med öppenvårdsdos har förutom läkemedelslistor i två journalsystem, ett ordinationsunderlag i form av Pascal. Systemen kommunicerar inte med varandra vilket innebär hög risk för fel </a:t>
            </a:r>
            <a:r>
              <a:rPr lang="sv-SE" sz="1600" dirty="0" err="1">
                <a:latin typeface="Arial"/>
                <a:cs typeface="Arial"/>
              </a:rPr>
              <a:t>pga</a:t>
            </a:r>
            <a:r>
              <a:rPr lang="sv-SE" sz="1600" dirty="0">
                <a:latin typeface="Arial"/>
                <a:cs typeface="Arial"/>
              </a:rPr>
              <a:t> dubbeldokumentation.</a:t>
            </a:r>
            <a:endParaRPr lang="sv-SE" sz="1600" dirty="0"/>
          </a:p>
          <a:p>
            <a:pPr algn="l"/>
            <a:endParaRPr lang="sv-SE" sz="1600" dirty="0">
              <a:latin typeface="Arial"/>
              <a:cs typeface="Arial"/>
            </a:endParaRPr>
          </a:p>
          <a:p>
            <a:pPr algn="l"/>
            <a:r>
              <a:rPr lang="sv-SE" sz="1600" dirty="0">
                <a:latin typeface="Arial"/>
                <a:cs typeface="Arial"/>
              </a:rPr>
              <a:t>Att sjukhuset lämnar över en korrekt läkemedelslista som överensstämmer med ordinationsunderlaget i Pascal är avgörande för en god och säker vård. </a:t>
            </a:r>
            <a:endParaRPr lang="sv-SE" sz="1600" dirty="0"/>
          </a:p>
          <a:p>
            <a:pPr algn="l"/>
            <a:endParaRPr lang="sv-SE" sz="16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B49F5C1-85EC-19FE-28AE-2CCABF5D01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06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DD8DA63E-51F5-9C39-9B73-BFE25F0B8299}"/>
              </a:ext>
            </a:extLst>
          </p:cNvPr>
          <p:cNvSpPr txBox="1"/>
          <p:nvPr/>
        </p:nvSpPr>
        <p:spPr>
          <a:xfrm>
            <a:off x="1772292" y="5290603"/>
            <a:ext cx="2731212" cy="646331"/>
          </a:xfrm>
          <a:prstGeom prst="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cs typeface="Arial"/>
              </a:rPr>
              <a:t>Målvärde 2023: 100% korrekta läkemedelslistor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5254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24DE500-4BF7-4C93-A0A3-0F3E36BAE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38" y="1693626"/>
            <a:ext cx="8150860" cy="430165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sz="1600" dirty="0">
                <a:latin typeface="Arial"/>
                <a:cs typeface="Arial"/>
              </a:rPr>
              <a:t>Definition av gemensamma mål och målnivåer.</a:t>
            </a:r>
            <a:endParaRPr lang="sv-SE" dirty="0"/>
          </a:p>
          <a:p>
            <a:r>
              <a:rPr lang="sv-SE" sz="1600" dirty="0">
                <a:latin typeface="Arial"/>
                <a:cs typeface="Arial"/>
              </a:rPr>
              <a:t>Uppföljningsdata presenteras varje månad </a:t>
            </a:r>
            <a:r>
              <a:rPr lang="sv-SE" sz="1600" dirty="0" err="1">
                <a:latin typeface="Arial"/>
                <a:cs typeface="Arial"/>
              </a:rPr>
              <a:t>inkl</a:t>
            </a:r>
            <a:r>
              <a:rPr lang="sv-SE" sz="1600" dirty="0">
                <a:latin typeface="Arial"/>
                <a:cs typeface="Arial"/>
              </a:rPr>
              <a:t> återinskrivningar och utskrivningsklara per kommun. </a:t>
            </a:r>
          </a:p>
          <a:p>
            <a:r>
              <a:rPr lang="sv-SE" sz="1600" dirty="0">
                <a:latin typeface="Arial"/>
                <a:cs typeface="Arial"/>
              </a:rPr>
              <a:t>Direktkommunikationslinje som komplement till avvikelsehanteringen implementerad. </a:t>
            </a:r>
            <a:endParaRPr lang="sv-SE" dirty="0"/>
          </a:p>
          <a:p>
            <a:r>
              <a:rPr lang="sv-SE" sz="1600" dirty="0">
                <a:latin typeface="Arial"/>
                <a:cs typeface="Arial"/>
              </a:rPr>
              <a:t>Gemensam rutin för antibiotika intravenöst i kommunal öppenvård implementerad.</a:t>
            </a:r>
          </a:p>
          <a:p>
            <a:r>
              <a:rPr lang="sv-SE" sz="1600" dirty="0">
                <a:latin typeface="Arial"/>
                <a:cs typeface="Arial"/>
              </a:rPr>
              <a:t>Direktlinje till specialistmottagningarna för kommunens sjuksköterskor implementerad.</a:t>
            </a:r>
          </a:p>
          <a:p>
            <a:r>
              <a:rPr lang="sv-SE" sz="1600" dirty="0">
                <a:latin typeface="Arial"/>
                <a:cs typeface="Arial"/>
              </a:rPr>
              <a:t>Auskultation för ca 15 personer (sjukhus, hemsjukvård, hemtjänst, biståndshandläggare) har genomförts</a:t>
            </a:r>
            <a:r>
              <a:rPr lang="sv-SE" sz="1600" dirty="0">
                <a:solidFill>
                  <a:srgbClr val="000000"/>
                </a:solidFill>
              </a:rPr>
              <a:t>. </a:t>
            </a:r>
          </a:p>
          <a:p>
            <a:r>
              <a:rPr lang="sv-SE" sz="1600" dirty="0">
                <a:latin typeface="Arial"/>
                <a:cs typeface="Arial"/>
              </a:rPr>
              <a:t>Farmaceutvalidering av samtliga dospatienters läkemedelslistor (Pascal) beslutad i Helsingborg. </a:t>
            </a:r>
          </a:p>
          <a:p>
            <a:r>
              <a:rPr lang="sv-SE" sz="1600" dirty="0">
                <a:latin typeface="Arial"/>
                <a:cs typeface="Arial"/>
              </a:rPr>
              <a:t>Handlingsplan för att minska återinläggningar påbörjad. </a:t>
            </a:r>
          </a:p>
          <a:p>
            <a:r>
              <a:rPr lang="sv-SE" sz="1600" dirty="0"/>
              <a:t>Beslut om breddinförande av Mobila team närsjukvård med planerad utrullning i nordväst senast 1 juni 2024.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2958EE92-5D3C-FB23-2676-F4AC692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Arial"/>
                <a:cs typeface="Arial"/>
              </a:rPr>
              <a:t>Hittills genomförda aktiviteter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1635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24DE500-4BF7-4C93-A0A3-0F3E36BAE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38" y="1505267"/>
            <a:ext cx="7744571" cy="44900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600" dirty="0">
                <a:latin typeface="Arial"/>
                <a:cs typeface="Arial"/>
              </a:rPr>
              <a:t>Antalet felaktiga läkemedelslistor har minskat.</a:t>
            </a:r>
          </a:p>
          <a:p>
            <a:r>
              <a:rPr lang="sv-SE" sz="1600"/>
              <a:t>Ängelholms sjukhus uppvisar en positiv trend för utskrivningsklara patienter och når i princip målet. </a:t>
            </a:r>
            <a:endParaRPr lang="sv-SE" sz="1600" dirty="0"/>
          </a:p>
          <a:p>
            <a:r>
              <a:rPr lang="sv-SE" sz="1600" dirty="0">
                <a:latin typeface="Arial"/>
                <a:cs typeface="Arial"/>
              </a:rPr>
              <a:t>Helsingborgs lasarett har når ännu inte målet för utskrivningsklara patienter.</a:t>
            </a:r>
            <a:endParaRPr lang="sv-SE" dirty="0"/>
          </a:p>
          <a:p>
            <a:r>
              <a:rPr lang="sv-SE" sz="1600">
                <a:latin typeface="Arial"/>
                <a:cs typeface="Arial"/>
              </a:rPr>
              <a:t>Hittills ses inte någon säker gynnsam trend när det gäller andel återinskrivna patienter</a:t>
            </a:r>
            <a:r>
              <a:rPr lang="sv-SE" sz="1600"/>
              <a:t> men ett breddinförande av mobila team borde ge effekt under hösten 2024. 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dirty="0"/>
          </a:p>
          <a:p>
            <a:endParaRPr lang="en-US" sz="2800" dirty="0"/>
          </a:p>
          <a:p>
            <a:endParaRPr lang="en-US" sz="2800" dirty="0"/>
          </a:p>
          <a:p>
            <a:endParaRPr lang="sv-SE" sz="2800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2958EE92-5D3C-FB23-2676-F4AC692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Arial"/>
                <a:cs typeface="Arial"/>
              </a:rPr>
              <a:t>Nuläge målnivåer</a:t>
            </a:r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F56BEE5-0D79-490A-533F-C0711CF35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386" y="4043591"/>
            <a:ext cx="249555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552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̊rdsamverkan Skåne" id="{BDFE56B4-D865-904D-944B-50B29DA97DF2}" vid="{2268CEAC-C2AA-4C4C-AA46-740C7245D032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̊rdsamverkan Skåne" id="{27FCEDCB-4B31-8B4E-90B2-C65E757E6B94}" vid="{E5236723-5EDA-8948-B142-C33A0AAD25B7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88F0E61DA8304682DF59837E45283F" ma:contentTypeVersion="5" ma:contentTypeDescription="Skapa ett nytt dokument." ma:contentTypeScope="" ma:versionID="872e8d2333629dfb2467bda3e4bd1a73">
  <xsd:schema xmlns:xsd="http://www.w3.org/2001/XMLSchema" xmlns:xs="http://www.w3.org/2001/XMLSchema" xmlns:p="http://schemas.microsoft.com/office/2006/metadata/properties" xmlns:ns2="1a4b8aec-72de-4fa6-9726-8aa71ac0934b" xmlns:ns3="ef0d1925-1c07-4081-9215-8def9eb211cb" targetNamespace="http://schemas.microsoft.com/office/2006/metadata/properties" ma:root="true" ma:fieldsID="75763c5e32979ed5cca6431b760e88ab" ns2:_="" ns3:_="">
    <xsd:import namespace="1a4b8aec-72de-4fa6-9726-8aa71ac0934b"/>
    <xsd:import namespace="ef0d1925-1c07-4081-9215-8def9eb211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4b8aec-72de-4fa6-9726-8aa71ac093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0d1925-1c07-4081-9215-8def9eb211c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f0d1925-1c07-4081-9215-8def9eb211cb">
      <UserInfo>
        <DisplayName>Herlin Emma</DisplayName>
        <AccountId>16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4B518F-0A15-4FB6-99B6-CFAA2F31E943}">
  <ds:schemaRefs>
    <ds:schemaRef ds:uri="1a4b8aec-72de-4fa6-9726-8aa71ac0934b"/>
    <ds:schemaRef ds:uri="ef0d1925-1c07-4081-9215-8def9eb211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83A5434-D101-4BED-9CC5-3CAA0F94CA9F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ef0d1925-1c07-4081-9215-8def9eb211cb"/>
    <ds:schemaRef ds:uri="1a4b8aec-72de-4fa6-9726-8aa71ac0934b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12DA0DE-E2C4-43E6-AD57-0376F5E41D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0</TotalTime>
  <Words>786</Words>
  <Application>Microsoft Office PowerPoint</Application>
  <PresentationFormat>Bredbild</PresentationFormat>
  <Paragraphs>95</Paragraphs>
  <Slides>14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14</vt:i4>
      </vt:variant>
    </vt:vector>
  </HeadingPairs>
  <TitlesOfParts>
    <vt:vector size="21" baseType="lpstr">
      <vt:lpstr>Arial</vt:lpstr>
      <vt:lpstr>Arial,Sans-Serif</vt:lpstr>
      <vt:lpstr>Calibri</vt:lpstr>
      <vt:lpstr>Calibri Light</vt:lpstr>
      <vt:lpstr>1_Office-tema</vt:lpstr>
      <vt:lpstr>Office-tema</vt:lpstr>
      <vt:lpstr>Office-tema</vt:lpstr>
      <vt:lpstr>Nära vård Sammanfattning av arbetet 2023</vt:lpstr>
      <vt:lpstr>Delregional samverkan i nordvästra Skåne</vt:lpstr>
      <vt:lpstr> Två gemensamma arbetsgrupper </vt:lpstr>
      <vt:lpstr>Beredningsgruppen för Nära vård </vt:lpstr>
      <vt:lpstr>Hur ska vi veta om vi blir bättre? Gemensamma mål visar vägen. </vt:lpstr>
      <vt:lpstr>Mål 1: Oplanerad återinskrivning ska minska </vt:lpstr>
      <vt:lpstr>Oplanerad återinskrivning 30 dagar Helsingborg</vt:lpstr>
      <vt:lpstr>Oplanerad återinskrivning 30 dagar Ängelholm</vt:lpstr>
      <vt:lpstr>Mål 2: Utskrivningsklara patienter på sjukhus ska minska </vt:lpstr>
      <vt:lpstr>Utskrivningsklara patienter Helsingborgs lasarett 1,0 = patienten skrivs ut samma dag som konstaterats utskrivningsklar.</vt:lpstr>
      <vt:lpstr>Utskrivningsklara patienter Ängelholms sjukhus 1,0 = patienten skrivs ut samma dag som konstaterad utskrivningsklar. </vt:lpstr>
      <vt:lpstr>Mål 3: Läkemedelslistan ska vara korrekt</vt:lpstr>
      <vt:lpstr>Hittills genomförda aktiviteter</vt:lpstr>
      <vt:lpstr>Nuläge målnivåer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Hanna Nordehammar</dc:creator>
  <cp:lastModifiedBy>Borna Catharina</cp:lastModifiedBy>
  <cp:revision>201</cp:revision>
  <dcterms:created xsi:type="dcterms:W3CDTF">2020-11-05T12:06:33Z</dcterms:created>
  <dcterms:modified xsi:type="dcterms:W3CDTF">2024-01-15T09:28:27Z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0x0101007488F0E61DA8304682DF59837E45283F</vt:lpwstr>
  </property>
</Properties>
</file>