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9.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0.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1.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4"/>
    <p:sldMasterId id="2147483684" r:id="rId5"/>
    <p:sldMasterId id="2147483692" r:id="rId6"/>
    <p:sldMasterId id="2147483696" r:id="rId7"/>
    <p:sldMasterId id="2147483712" r:id="rId8"/>
    <p:sldMasterId id="2147483716" r:id="rId9"/>
    <p:sldMasterId id="2147483720" r:id="rId10"/>
    <p:sldMasterId id="2147483730" r:id="rId11"/>
    <p:sldMasterId id="2147483741" r:id="rId12"/>
    <p:sldMasterId id="2147483745" r:id="rId13"/>
    <p:sldMasterId id="2147483757" r:id="rId14"/>
    <p:sldMasterId id="2147483762" r:id="rId15"/>
  </p:sldMasterIdLst>
  <p:notesMasterIdLst>
    <p:notesMasterId r:id="rId25"/>
  </p:notesMasterIdLst>
  <p:sldIdLst>
    <p:sldId id="2134805211" r:id="rId16"/>
    <p:sldId id="2134805291" r:id="rId17"/>
    <p:sldId id="2134805292" r:id="rId18"/>
    <p:sldId id="2134805299" r:id="rId19"/>
    <p:sldId id="2134805294" r:id="rId20"/>
    <p:sldId id="2134805295" r:id="rId21"/>
    <p:sldId id="2134805296" r:id="rId22"/>
    <p:sldId id="2134805297" r:id="rId23"/>
    <p:sldId id="2134805298" r:id="rId24"/>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88A826-9A29-0A64-6C6D-CAEC7E92C8CC}" name="Remmerfors Malin - VOF" initials="RV" userId="S::malin.remmerfors@helsingborg.se::db8a5881-6b74-464e-a967-8055e7d899f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2A0"/>
    <a:srgbClr val="001010"/>
    <a:srgbClr val="DEEBF7"/>
    <a:srgbClr val="969FAD"/>
    <a:srgbClr val="6DC0FF"/>
    <a:srgbClr val="A0C696"/>
    <a:srgbClr val="FBC5D3"/>
    <a:srgbClr val="6FA95F"/>
    <a:srgbClr val="1B365D"/>
    <a:srgbClr val="E2E1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36" autoAdjust="0"/>
    <p:restoredTop sz="93345" autoAdjust="0"/>
  </p:normalViewPr>
  <p:slideViewPr>
    <p:cSldViewPr snapToGrid="0">
      <p:cViewPr varScale="1">
        <p:scale>
          <a:sx n="102" d="100"/>
          <a:sy n="102" d="100"/>
        </p:scale>
        <p:origin x="1032" y="102"/>
      </p:cViewPr>
      <p:guideLst/>
    </p:cSldViewPr>
  </p:slideViewPr>
  <p:notesTextViewPr>
    <p:cViewPr>
      <p:scale>
        <a:sx n="3" d="2"/>
        <a:sy n="3" d="2"/>
      </p:scale>
      <p:origin x="0" y="0"/>
    </p:cViewPr>
  </p:notesTextViewPr>
  <p:sorterViewPr>
    <p:cViewPr>
      <p:scale>
        <a:sx n="65" d="100"/>
        <a:sy n="65"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6.xml"/><Relationship Id="rId50"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5EB39D5-1CBF-4039-9711-CBB2FA95BEB4}" type="datetimeFigureOut">
              <a:rPr lang="sv-SE" smtClean="0"/>
              <a:t>2024-05-03</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F0B4E22-9F52-41DA-A23C-C68A6EC2A0C7}" type="slidenum">
              <a:rPr lang="sv-SE" smtClean="0"/>
              <a:t>‹#›</a:t>
            </a:fld>
            <a:endParaRPr lang="sv-SE"/>
          </a:p>
        </p:txBody>
      </p:sp>
    </p:spTree>
    <p:extLst>
      <p:ext uri="{BB962C8B-B14F-4D97-AF65-F5344CB8AC3E}">
        <p14:creationId xmlns:p14="http://schemas.microsoft.com/office/powerpoint/2010/main" val="3065342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0B4E22-9F52-41DA-A23C-C68A6EC2A0C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50794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0B32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lvl1pPr>
          </a:lstStyle>
          <a:p>
            <a:r>
              <a:rPr lang="sv-SE"/>
              <a:t>Klicka här för att ändra mall för rubrikformat</a:t>
            </a:r>
          </a:p>
        </p:txBody>
      </p:sp>
      <p:sp>
        <p:nvSpPr>
          <p:cNvPr id="3" name="Underrubrik 2"/>
          <p:cNvSpPr>
            <a:spLocks noGrp="1"/>
          </p:cNvSpPr>
          <p:nvPr>
            <p:ph type="subTitle" idx="1"/>
          </p:nvPr>
        </p:nvSpPr>
        <p:spPr>
          <a:xfrm>
            <a:off x="838200" y="3717985"/>
            <a:ext cx="9829800" cy="2444675"/>
          </a:xfrm>
          <a:prstGeom prst="rect">
            <a:avLst/>
          </a:prstGeo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p:cNvSpPr>
            <a:spLocks noGrp="1"/>
          </p:cNvSpPr>
          <p:nvPr>
            <p:ph type="dt" sz="half" idx="10"/>
          </p:nvPr>
        </p:nvSpPr>
        <p:spPr/>
        <p:txBody>
          <a:bodyPr/>
          <a:lstStyle>
            <a:lvl1pPr>
              <a:defRPr>
                <a:solidFill>
                  <a:schemeClr val="bg1">
                    <a:lumMod val="10000"/>
                  </a:schemeClr>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chemeClr val="bg1">
                    <a:lumMod val="10000"/>
                  </a:schemeClr>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lumMod val="10000"/>
                  </a:schemeClr>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469130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bg1">
                    <a:lumMod val="10000"/>
                  </a:schemeClr>
                </a:solidFill>
              </a:defRPr>
            </a:lvl1p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a:prstGeom prst="rect">
            <a:avLst/>
          </a:prstGeom>
        </p:spPr>
        <p:txBody>
          <a:bodyPr/>
          <a:lstStyle>
            <a:lvl1pPr>
              <a:defRPr>
                <a:solidFill>
                  <a:schemeClr val="bg1">
                    <a:lumMod val="10000"/>
                  </a:schemeClr>
                </a:solidFill>
              </a:defRPr>
            </a:lvl1pPr>
            <a:lvl2pPr>
              <a:defRPr>
                <a:solidFill>
                  <a:schemeClr val="bg1">
                    <a:lumMod val="10000"/>
                  </a:schemeClr>
                </a:solidFill>
              </a:defRPr>
            </a:lvl2pPr>
            <a:lvl3pPr>
              <a:defRPr>
                <a:solidFill>
                  <a:schemeClr val="bg1">
                    <a:lumMod val="10000"/>
                  </a:schemeClr>
                </a:solidFill>
              </a:defRPr>
            </a:lvl3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408034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accent6">
                    <a:lumMod val="25000"/>
                  </a:schemeClr>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576463"/>
          </a:xfrm>
          <a:prstGeom prst="rect">
            <a:avLst/>
          </a:prstGeom>
        </p:spPr>
        <p:txBody>
          <a:bodyPr wrap="square" lIns="0" tIns="324000" rIns="0" bIns="0">
            <a:spAutoFit/>
          </a:bodyPr>
          <a:lstStyle>
            <a:lvl1pPr marL="0" indent="0">
              <a:spcBef>
                <a:spcPts val="0"/>
              </a:spcBef>
              <a:buNone/>
              <a:defRPr sz="1800" b="0" i="0" baseline="0">
                <a:solidFill>
                  <a:schemeClr val="accent6">
                    <a:lumMod val="25000"/>
                  </a:schemeClr>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35598132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0B32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chemeClr val="bg1">
                    <a:lumMod val="10000"/>
                  </a:schemeClr>
                </a:solidFill>
              </a:defRPr>
            </a:lvl1pPr>
          </a:lstStyle>
          <a:p>
            <a:r>
              <a:rPr lang="sv-SE"/>
              <a:t>Klicka här för att ändra format</a:t>
            </a:r>
          </a:p>
        </p:txBody>
      </p:sp>
      <p:sp>
        <p:nvSpPr>
          <p:cNvPr id="3" name="Underrubrik 2"/>
          <p:cNvSpPr>
            <a:spLocks noGrp="1"/>
          </p:cNvSpPr>
          <p:nvPr>
            <p:ph type="subTitle" idx="1"/>
          </p:nvPr>
        </p:nvSpPr>
        <p:spPr>
          <a:xfrm>
            <a:off x="838200" y="3717985"/>
            <a:ext cx="9829800" cy="2444675"/>
          </a:xfrm>
          <a:prstGeom prst="rect">
            <a:avLst/>
          </a:prstGeom>
        </p:spPr>
        <p:txBody>
          <a:bodyPr/>
          <a:lstStyle>
            <a:lvl1pPr marL="0" indent="0" algn="l">
              <a:buNone/>
              <a:defRPr sz="2400">
                <a:solidFill>
                  <a:schemeClr val="bg1">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4043717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bg1">
                    <a:lumMod val="10000"/>
                  </a:schemeClr>
                </a:solidFill>
              </a:defRPr>
            </a:lvl1pPr>
          </a:lstStyle>
          <a:p>
            <a:r>
              <a:rPr lang="sv-SE"/>
              <a:t>Klicka här för att ändra 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a:prstGeom prst="rect">
            <a:avLst/>
          </a:prstGeom>
        </p:spPr>
        <p:txBody>
          <a:bodyPr/>
          <a:lstStyle>
            <a:lvl1pPr>
              <a:defRPr>
                <a:solidFill>
                  <a:schemeClr val="bg1">
                    <a:lumMod val="10000"/>
                  </a:schemeClr>
                </a:solidFill>
              </a:defRPr>
            </a:lvl1pPr>
            <a:lvl2pPr>
              <a:defRPr>
                <a:solidFill>
                  <a:schemeClr val="bg1">
                    <a:lumMod val="10000"/>
                  </a:schemeClr>
                </a:solidFill>
              </a:defRPr>
            </a:lvl2pPr>
            <a:lvl3pPr>
              <a:defRPr>
                <a:solidFill>
                  <a:schemeClr val="bg1">
                    <a:lumMod val="10000"/>
                  </a:schemeClr>
                </a:solidFill>
              </a:defRPr>
            </a:lvl3pPr>
          </a:lstStyle>
          <a:p>
            <a:r>
              <a:rPr lang="sv-SE"/>
              <a:t>Punktnivå 1</a:t>
            </a:r>
          </a:p>
          <a:p>
            <a:pPr lvl="1"/>
            <a:r>
              <a:rPr lang="sv-SE"/>
              <a:t>Punktnivå 2</a:t>
            </a:r>
          </a:p>
          <a:p>
            <a:pPr lvl="2"/>
            <a:r>
              <a:rPr lang="sv-SE"/>
              <a:t>Punktnivå 3</a:t>
            </a:r>
          </a:p>
        </p:txBody>
      </p:sp>
    </p:spTree>
    <p:extLst>
      <p:ext uri="{BB962C8B-B14F-4D97-AF65-F5344CB8AC3E}">
        <p14:creationId xmlns:p14="http://schemas.microsoft.com/office/powerpoint/2010/main" val="58541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lumMod val="10000"/>
                  </a:schemeClr>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576463"/>
          </a:xfrm>
          <a:prstGeom prst="rect">
            <a:avLst/>
          </a:prstGeom>
        </p:spPr>
        <p:txBody>
          <a:bodyPr wrap="square" lIns="0" tIns="324000" rIns="0" bIns="0">
            <a:spAutoFit/>
          </a:bodyPr>
          <a:lstStyle>
            <a:lvl1pPr marL="0" indent="0">
              <a:spcBef>
                <a:spcPts val="0"/>
              </a:spcBef>
              <a:buNone/>
              <a:defRPr sz="1800" b="0" i="0" baseline="0">
                <a:solidFill>
                  <a:schemeClr val="bg1">
                    <a:lumMod val="10000"/>
                  </a:schemeClr>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53820723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ABBC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1A355C"/>
                </a:solidFill>
              </a:defRPr>
            </a:lvl1pPr>
          </a:lstStyle>
          <a:p>
            <a:r>
              <a:rPr lang="sv-SE"/>
              <a:t>Klicka här för att ändra mall för rubrikformat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410944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rgbClr val="1A355C"/>
                </a:solidFill>
              </a:defRPr>
            </a:lvl1p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solidFill>
                  <a:srgbClr val="1A355C"/>
                </a:solidFill>
              </a:defRPr>
            </a:lvl1pPr>
            <a:lvl2pPr>
              <a:defRPr>
                <a:solidFill>
                  <a:srgbClr val="1A355C"/>
                </a:solidFill>
              </a:defRPr>
            </a:lvl2pPr>
            <a:lvl3pPr>
              <a:defRPr>
                <a:solidFill>
                  <a:srgbClr val="1A355C"/>
                </a:solidFill>
              </a:defRPr>
            </a:lvl3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1673703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FAB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346412583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435039044"/>
      </p:ext>
    </p:extLst>
  </p:cSld>
  <p:clrMapOvr>
    <a:masterClrMapping/>
  </p:clrMapOvr>
  <p:extLst>
    <p:ext uri="{DCECCB84-F9BA-43D5-87BE-67443E8EF086}">
      <p15:sldGuideLst xmlns:p15="http://schemas.microsoft.com/office/powerpoint/2012/main">
        <p15:guide id="1" pos="7378">
          <p15:clr>
            <a:srgbClr val="FBAE40"/>
          </p15:clr>
        </p15:guide>
        <p15:guide id="2" orient="horz" pos="186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75617040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320216666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62624437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3688386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166675608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61224201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913824216"/>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29417686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50544063"/>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23821351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14735219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rgbClr val="FFFFFF"/>
                </a:solidFill>
                <a:latin typeface="Arial"/>
                <a:cs typeface="Arial"/>
              </a:rPr>
              <a:pPr algn="r"/>
              <a:t>2024-05-03</a:t>
            </a:fld>
            <a:endParaRPr lang="sv-SE" sz="1333">
              <a:solidFill>
                <a:srgbClr val="FFFFFF"/>
              </a:solidFill>
              <a:latin typeface="Arial"/>
              <a:cs typeface="Arial"/>
            </a:endParaRPr>
          </a:p>
          <a:p>
            <a:pPr algn="r"/>
            <a:r>
              <a:rPr lang="sv-SE" sz="1200">
                <a:solidFill>
                  <a:srgbClr val="FFFFFF"/>
                </a:solidFill>
                <a:latin typeface="Arial"/>
                <a:cs typeface="Arial"/>
              </a:rPr>
              <a:t>Sida </a:t>
            </a:r>
            <a:fld id="{DB8626CC-5B25-4DDA-833E-9A441BDD6043}" type="slidenum">
              <a:rPr lang="sv-SE" sz="1200" smtClean="0">
                <a:solidFill>
                  <a:srgbClr val="FFFFFF"/>
                </a:solidFill>
                <a:latin typeface="Arial"/>
                <a:cs typeface="Arial"/>
              </a:rPr>
              <a:pPr algn="r"/>
              <a:t>‹#›</a:t>
            </a:fld>
            <a:endParaRPr lang="sv-SE" sz="1200">
              <a:solidFill>
                <a:srgbClr val="FFFFFF"/>
              </a:solidFill>
              <a:latin typeface="Arial"/>
              <a:cs typeface="Arial"/>
            </a:endParaRPr>
          </a:p>
        </p:txBody>
      </p:sp>
      <p:sp>
        <p:nvSpPr>
          <p:cNvPr id="14" name="Content Placeholder 2"/>
          <p:cNvSpPr>
            <a:spLocks noGrp="1"/>
          </p:cNvSpPr>
          <p:nvPr>
            <p:ph idx="1"/>
          </p:nvPr>
        </p:nvSpPr>
        <p:spPr>
          <a:xfrm>
            <a:off x="1467557" y="1600203"/>
            <a:ext cx="10543823" cy="4202113"/>
          </a:xfrm>
          <a:prstGeom prst="rect">
            <a:avLst/>
          </a:prstGeom>
        </p:spPr>
        <p:txBody>
          <a:bodyPr/>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0" name="Title 1"/>
          <p:cNvSpPr>
            <a:spLocks noGrp="1"/>
          </p:cNvSpPr>
          <p:nvPr>
            <p:ph type="title"/>
          </p:nvPr>
        </p:nvSpPr>
        <p:spPr>
          <a:xfrm>
            <a:off x="1467557"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6002492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FABBC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1A355C"/>
                </a:solidFill>
              </a:defRPr>
            </a:lvl1pPr>
          </a:lstStyle>
          <a:p>
            <a:r>
              <a:rPr lang="sv-SE"/>
              <a:t>Klicka här för att ändra mall för rubrikformat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5325008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lvl1pPr>
          </a:lstStyle>
          <a:p>
            <a:r>
              <a:rPr lang="sv-SE"/>
              <a:t>Klicka här för att ändra 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951592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1A3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r>
              <a:rPr lang="sv-SE"/>
              <a:t>Punktnivå 1</a:t>
            </a:r>
          </a:p>
          <a:p>
            <a:pPr lvl="1"/>
            <a:r>
              <a:rPr lang="sv-SE"/>
              <a:t>Punktnivå 2</a:t>
            </a:r>
          </a:p>
          <a:p>
            <a:pPr lvl="2"/>
            <a:r>
              <a:rPr lang="sv-SE"/>
              <a:t>Punktnivå 3</a:t>
            </a:r>
          </a:p>
        </p:txBody>
      </p:sp>
    </p:spTree>
    <p:extLst>
      <p:ext uri="{BB962C8B-B14F-4D97-AF65-F5344CB8AC3E}">
        <p14:creationId xmlns:p14="http://schemas.microsoft.com/office/powerpoint/2010/main" val="1285972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1A3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8199690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C3D7E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solidFill>
                <a:srgbClr val="1A355C"/>
              </a:solidFill>
            </a:endParaRPr>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1A355C"/>
                </a:solidFill>
              </a:defRPr>
            </a:lvl1pPr>
          </a:lstStyle>
          <a:p>
            <a:r>
              <a:rPr lang="sv-SE"/>
              <a:t>Klicka här för att ändra mall för rubrikformat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p:cNvSpPr>
            <a:spLocks noGrp="1"/>
          </p:cNvSpPr>
          <p:nvPr>
            <p:ph type="dt" sz="half" idx="10"/>
          </p:nvPr>
        </p:nvSpPr>
        <p:spPr/>
        <p:txBody>
          <a:bodyPr/>
          <a:lstStyle>
            <a:lvl1pPr>
              <a:defRPr>
                <a:solidFill>
                  <a:srgbClr val="1A355C"/>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rgbClr val="1A355C"/>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rgbClr val="1A355C"/>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9107810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7176351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069489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Rubrikbild-med-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3885897"/>
            <a:ext cx="9144000" cy="1495794"/>
          </a:xfrm>
        </p:spPr>
        <p:txBody>
          <a:bodyPr lIns="0" tIns="0" rIns="0" bIns="0" anchor="t" anchorCtr="0">
            <a:spAutoFit/>
          </a:bodyPr>
          <a:lstStyle>
            <a:lvl1pPr algn="l">
              <a:defRPr sz="5400">
                <a:solidFill>
                  <a:schemeClr val="bg1"/>
                </a:solidFill>
                <a:latin typeface="+mj-lt"/>
              </a:defRPr>
            </a:lvl1pPr>
          </a:lstStyle>
          <a:p>
            <a:r>
              <a:rPr lang="sv-SE"/>
              <a:t>Klicka här för att ändra mall för rubrikformat</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p:nvPr>
        </p:nvSpPr>
        <p:spPr>
          <a:xfrm>
            <a:off x="864000" y="6004787"/>
            <a:ext cx="9144000" cy="332399"/>
          </a:xfrm>
        </p:spPr>
        <p:txBody>
          <a:bodyPr lIns="0" tIns="0" rIns="0" bIns="0">
            <a:sp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a:noAutofit/>
          </a:bodyPr>
          <a:lstStyle/>
          <a:p>
            <a:r>
              <a:rPr lang="sv-SE"/>
              <a:t>Klicka på ikonen för att lägga till en bild</a:t>
            </a:r>
          </a:p>
        </p:txBody>
      </p:sp>
      <p:pic>
        <p:nvPicPr>
          <p:cNvPr id="3" name="Bildobjekt 2">
            <a:extLst>
              <a:ext uri="{FF2B5EF4-FFF2-40B4-BE49-F238E27FC236}">
                <a16:creationId xmlns:a16="http://schemas.microsoft.com/office/drawing/2014/main" id="{F599B866-8922-BDF4-5752-FEF5440CCCCE}"/>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201899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720000"/>
            <a:ext cx="9144000" cy="2387600"/>
          </a:xfrm>
        </p:spPr>
        <p:txBody>
          <a:bodyPr lIns="0" tIns="0" rIns="0" bIns="0" anchor="b">
            <a:noAutofit/>
          </a:bodyPr>
          <a:lstStyle>
            <a:lvl1pPr algn="l">
              <a:defRPr sz="5400">
                <a:solidFill>
                  <a:srgbClr val="1A355D"/>
                </a:solidFill>
                <a:latin typeface="+mj-lt"/>
              </a:defRPr>
            </a:lvl1pPr>
          </a:lstStyle>
          <a:p>
            <a:r>
              <a:rPr lang="sv-SE"/>
              <a:t>Klicka här för att ändra mall för rubrikformat</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5" name="Bildobjekt 4">
            <a:extLst>
              <a:ext uri="{FF2B5EF4-FFF2-40B4-BE49-F238E27FC236}">
                <a16:creationId xmlns:a16="http://schemas.microsoft.com/office/drawing/2014/main" id="{27A75E99-1B95-36B2-00F4-8B9A2ED4951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6834023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userDrawn="1"/>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a:solidFill>
                  <a:schemeClr val="bg1"/>
                </a:solidFill>
                <a:latin typeface="+mj-lt"/>
              </a:defRPr>
            </a:lvl1pPr>
          </a:lstStyle>
          <a:p>
            <a:r>
              <a:rPr lang="sv-SE"/>
              <a:t>Klicka här för rubrikformat</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7" name="Bildobjekt 6">
            <a:extLst>
              <a:ext uri="{FF2B5EF4-FFF2-40B4-BE49-F238E27FC236}">
                <a16:creationId xmlns:a16="http://schemas.microsoft.com/office/drawing/2014/main" id="{028F3C7E-AB13-1631-F451-3966117A59FC}"/>
              </a:ext>
            </a:extLst>
          </p:cNvPr>
          <p:cNvPicPr>
            <a:picLocks noChangeAspect="1"/>
          </p:cNvPicPr>
          <p:nvPr userDrawn="1"/>
        </p:nvPicPr>
        <p:blipFill>
          <a:blip r:embed="rId2"/>
          <a:stretch>
            <a:fillRect/>
          </a:stretch>
        </p:blipFill>
        <p:spPr>
          <a:xfrm>
            <a:off x="10822800" y="1268413"/>
            <a:ext cx="910799" cy="910799"/>
          </a:xfrm>
          <a:prstGeom prst="rect">
            <a:avLst/>
          </a:prstGeom>
        </p:spPr>
      </p:pic>
    </p:spTree>
    <p:extLst>
      <p:ext uri="{BB962C8B-B14F-4D97-AF65-F5344CB8AC3E}">
        <p14:creationId xmlns:p14="http://schemas.microsoft.com/office/powerpoint/2010/main" val="160842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rubrikformat</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p:nvPr>
        </p:nvSpPr>
        <p:spPr>
          <a:xfrm>
            <a:off x="864000" y="1444103"/>
            <a:ext cx="10464000" cy="576463"/>
          </a:xfrm>
        </p:spPr>
        <p:txBody>
          <a:bodyPr wrap="square" lIns="0" tIns="324000" rIns="0" bIns="0">
            <a:spAutoFit/>
          </a:bodyPr>
          <a:lstStyle>
            <a:lvl1pPr marL="0" indent="0">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3" name="Rektangel 2">
            <a:extLst>
              <a:ext uri="{FF2B5EF4-FFF2-40B4-BE49-F238E27FC236}">
                <a16:creationId xmlns:a16="http://schemas.microsoft.com/office/drawing/2014/main" id="{5D31C544-E113-F858-B3AF-F75EF718A539}"/>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C49803A4-B1AE-01DE-8765-4C2944D492CD}"/>
              </a:ext>
            </a:extLst>
          </p:cNvPr>
          <p:cNvPicPr>
            <a:picLocks noChangeAspect="1"/>
          </p:cNvPicPr>
          <p:nvPr userDrawn="1"/>
        </p:nvPicPr>
        <p:blipFill>
          <a:blip r:embed="rId2"/>
          <a:stretch>
            <a:fillRect/>
          </a:stretch>
        </p:blipFill>
        <p:spPr>
          <a:xfrm>
            <a:off x="10822800" y="5487664"/>
            <a:ext cx="910799" cy="910799"/>
          </a:xfrm>
          <a:prstGeom prst="rect">
            <a:avLst/>
          </a:prstGeom>
        </p:spPr>
      </p:pic>
    </p:spTree>
    <p:extLst>
      <p:ext uri="{BB962C8B-B14F-4D97-AF65-F5344CB8AC3E}">
        <p14:creationId xmlns:p14="http://schemas.microsoft.com/office/powerpoint/2010/main" val="26158882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_Rubrik+Text_Två spal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ändra mall för rubrikformat</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p:nvPr>
        </p:nvSpPr>
        <p:spPr>
          <a:xfrm>
            <a:off x="864000" y="1417998"/>
            <a:ext cx="5156200" cy="3367616"/>
          </a:xfrm>
        </p:spPr>
        <p:txBody>
          <a:bodyPr lIns="0" tIns="324000" rIns="0" bIns="0">
            <a:noAutofit/>
          </a:bodyPr>
          <a:lstStyle>
            <a:lvl1pPr marL="0" indent="0">
              <a:buNone/>
              <a:defRPr sz="180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p:nvPr>
        </p:nvSpPr>
        <p:spPr>
          <a:xfrm>
            <a:off x="6223400" y="1417998"/>
            <a:ext cx="5156200" cy="3367616"/>
          </a:xfrm>
        </p:spPr>
        <p:txBody>
          <a:bodyPr lIns="0" tIns="324000" rIns="0">
            <a:noAutofit/>
          </a:bodyPr>
          <a:lstStyle>
            <a:lvl1pPr>
              <a:defRPr sz="1800">
                <a:solidFill>
                  <a:srgbClr val="1A355D"/>
                </a:solidFill>
                <a:latin typeface="+mn-lt"/>
              </a:defRPr>
            </a:lvl1pPr>
            <a:lvl2pPr>
              <a:defRPr sz="1800">
                <a:solidFill>
                  <a:srgbClr val="1A355D"/>
                </a:solidFill>
                <a:latin typeface="+mn-lt"/>
              </a:defRPr>
            </a:lvl2pPr>
            <a:lvl3pPr>
              <a:defRPr sz="1600">
                <a:solidFill>
                  <a:srgbClr val="1A355D"/>
                </a:solidFill>
                <a:latin typeface="+mn-lt"/>
              </a:defRPr>
            </a:lvl3pPr>
            <a:lvl4pPr>
              <a:defRPr sz="1400">
                <a:solidFill>
                  <a:srgbClr val="1A355D"/>
                </a:solidFill>
                <a:latin typeface="+mn-lt"/>
              </a:defRPr>
            </a:lvl4pPr>
            <a:lvl5pPr>
              <a:defRPr sz="1200">
                <a:solidFill>
                  <a:srgbClr val="1A355D"/>
                </a:solidFill>
                <a:latin typeface="+mn-lt"/>
              </a:defRPr>
            </a:lvl5pPr>
            <a:lvl6pPr>
              <a:defRPr sz="2667"/>
            </a:lvl6pPr>
            <a:lvl7pPr>
              <a:defRPr sz="2667"/>
            </a:lvl7pPr>
            <a:lvl8pPr>
              <a:defRPr sz="2667"/>
            </a:lvl8pPr>
            <a:lvl9pPr>
              <a:defRPr sz="2667"/>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ktangel 3">
            <a:extLst>
              <a:ext uri="{FF2B5EF4-FFF2-40B4-BE49-F238E27FC236}">
                <a16:creationId xmlns:a16="http://schemas.microsoft.com/office/drawing/2014/main" id="{E5378C6F-8D58-E519-D8D2-BB1265C86D00}"/>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0" name="Bildobjekt 9">
            <a:extLst>
              <a:ext uri="{FF2B5EF4-FFF2-40B4-BE49-F238E27FC236}">
                <a16:creationId xmlns:a16="http://schemas.microsoft.com/office/drawing/2014/main" id="{F8631F5F-1199-E827-0161-678550D06F43}"/>
              </a:ext>
            </a:extLst>
          </p:cNvPr>
          <p:cNvPicPr>
            <a:picLocks noChangeAspect="1"/>
          </p:cNvPicPr>
          <p:nvPr userDrawn="1"/>
        </p:nvPicPr>
        <p:blipFill>
          <a:blip r:embed="rId2"/>
          <a:stretch>
            <a:fillRect/>
          </a:stretch>
        </p:blipFill>
        <p:spPr>
          <a:xfrm>
            <a:off x="10822800" y="5487664"/>
            <a:ext cx="910799" cy="910799"/>
          </a:xfrm>
          <a:prstGeom prst="rect">
            <a:avLst/>
          </a:prstGeom>
        </p:spPr>
      </p:pic>
    </p:spTree>
    <p:extLst>
      <p:ext uri="{BB962C8B-B14F-4D97-AF65-F5344CB8AC3E}">
        <p14:creationId xmlns:p14="http://schemas.microsoft.com/office/powerpoint/2010/main" val="3933882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_Text+höger-bild_alt1">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a:solidFill>
                  <a:srgbClr val="1A355D"/>
                </a:solidFill>
                <a:latin typeface="+mj-lt"/>
              </a:defRPr>
            </a:lvl1pPr>
          </a:lstStyle>
          <a:p>
            <a:r>
              <a:rPr lang="sv-SE"/>
              <a:t>Klicka här för rubrikformat</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p:nvPr>
        </p:nvSpPr>
        <p:spPr>
          <a:xfrm>
            <a:off x="864000" y="1971996"/>
            <a:ext cx="4419200" cy="825762"/>
          </a:xfrm>
        </p:spPr>
        <p:txBody>
          <a:bodyPr wrap="square" lIns="0" tIns="324000" rIns="0" bIns="0">
            <a:spAutoFit/>
          </a:bodyPr>
          <a:lstStyle>
            <a:lvl1pPr marL="0" indent="0">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21687643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_Text+höger-bild_Alt-2">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a:solidFill>
                  <a:srgbClr val="1A355D"/>
                </a:solidFill>
                <a:latin typeface="+mj-lt"/>
              </a:defRPr>
            </a:lvl1pPr>
          </a:lstStyle>
          <a:p>
            <a:r>
              <a:rPr lang="sv-SE"/>
              <a:t>Klicka här för rubrikformat</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p:nvPr>
        </p:nvSpPr>
        <p:spPr>
          <a:xfrm>
            <a:off x="864000" y="1971996"/>
            <a:ext cx="4419200" cy="825762"/>
          </a:xfrm>
        </p:spPr>
        <p:txBody>
          <a:bodyPr wrap="square" lIns="0" tIns="324000" rIns="0" bIns="0">
            <a:spAutoFit/>
          </a:bodyPr>
          <a:lstStyle>
            <a:lvl1pPr marL="0" indent="0">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870FF246-B1B3-74B5-E955-0783D36EF1E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50784C45-5CFF-9186-3702-4BF0D330B90C}"/>
              </a:ext>
            </a:extLst>
          </p:cNvPr>
          <p:cNvPicPr>
            <a:picLocks noChangeAspect="1"/>
          </p:cNvPicPr>
          <p:nvPr userDrawn="1"/>
        </p:nvPicPr>
        <p:blipFill>
          <a:blip r:embed="rId2"/>
          <a:stretch>
            <a:fillRect/>
          </a:stretch>
        </p:blipFill>
        <p:spPr>
          <a:xfrm>
            <a:off x="10822800" y="5487664"/>
            <a:ext cx="910799" cy="910799"/>
          </a:xfrm>
          <a:prstGeom prst="rect">
            <a:avLst/>
          </a:prstGeom>
        </p:spPr>
      </p:pic>
    </p:spTree>
    <p:extLst>
      <p:ext uri="{BB962C8B-B14F-4D97-AF65-F5344CB8AC3E}">
        <p14:creationId xmlns:p14="http://schemas.microsoft.com/office/powerpoint/2010/main" val="389480312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2_Text-Diagram_Alt-1">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rubrikformat</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p:nvPr>
        </p:nvSpPr>
        <p:spPr>
          <a:xfrm>
            <a:off x="864000" y="1444103"/>
            <a:ext cx="9576883" cy="576463"/>
          </a:xfrm>
        </p:spPr>
        <p:txBody>
          <a:bodyPr wrap="square" lIns="0" tIns="324000" rIns="0" bIns="0">
            <a:spAutoFit/>
          </a:bodyPr>
          <a:lstStyle>
            <a:lvl1pPr marL="0" indent="0">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C284F46B-5E27-137B-D0C5-D47CFD2509E7}"/>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655F109A-5AF1-CA33-D41C-B077A9162841}"/>
              </a:ext>
            </a:extLst>
          </p:cNvPr>
          <p:cNvPicPr>
            <a:picLocks noChangeAspect="1"/>
          </p:cNvPicPr>
          <p:nvPr userDrawn="1"/>
        </p:nvPicPr>
        <p:blipFill>
          <a:blip r:embed="rId2"/>
          <a:stretch>
            <a:fillRect/>
          </a:stretch>
        </p:blipFill>
        <p:spPr>
          <a:xfrm>
            <a:off x="10822800" y="5487664"/>
            <a:ext cx="910799" cy="910799"/>
          </a:xfrm>
          <a:prstGeom prst="rect">
            <a:avLst/>
          </a:prstGeom>
        </p:spPr>
      </p:pic>
    </p:spTree>
    <p:extLst>
      <p:ext uri="{BB962C8B-B14F-4D97-AF65-F5344CB8AC3E}">
        <p14:creationId xmlns:p14="http://schemas.microsoft.com/office/powerpoint/2010/main" val="248823260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2_Text-Diagram_Alt-2">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rubrikformat</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p:nvPr>
        </p:nvSpPr>
        <p:spPr>
          <a:xfrm>
            <a:off x="864000" y="1444103"/>
            <a:ext cx="9576883" cy="576463"/>
          </a:xfrm>
        </p:spPr>
        <p:txBody>
          <a:bodyPr wrap="square" lIns="0" tIns="324000" rIns="0" bIns="0">
            <a:spAutoFit/>
          </a:bodyPr>
          <a:lstStyle>
            <a:lvl1pPr marL="0" indent="0">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pic>
        <p:nvPicPr>
          <p:cNvPr id="7" name="Bildobjekt 6">
            <a:extLst>
              <a:ext uri="{FF2B5EF4-FFF2-40B4-BE49-F238E27FC236}">
                <a16:creationId xmlns:a16="http://schemas.microsoft.com/office/drawing/2014/main" id="{9BACE082-9009-B637-5A2F-ABB40EFFFE43}"/>
              </a:ext>
            </a:extLst>
          </p:cNvPr>
          <p:cNvPicPr>
            <a:picLocks noChangeAspect="1"/>
          </p:cNvPicPr>
          <p:nvPr userDrawn="1"/>
        </p:nvPicPr>
        <p:blipFill>
          <a:blip r:embed="rId2"/>
          <a:stretch>
            <a:fillRect/>
          </a:stretch>
        </p:blipFill>
        <p:spPr>
          <a:xfrm>
            <a:off x="10822800" y="5487664"/>
            <a:ext cx="910799" cy="910799"/>
          </a:xfrm>
          <a:prstGeom prst="rect">
            <a:avLst/>
          </a:prstGeom>
        </p:spPr>
      </p:pic>
    </p:spTree>
    <p:extLst>
      <p:ext uri="{BB962C8B-B14F-4D97-AF65-F5344CB8AC3E}">
        <p14:creationId xmlns:p14="http://schemas.microsoft.com/office/powerpoint/2010/main" val="141851373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251553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7661429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2505141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88120324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396956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15255734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2851462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75383911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26742232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2024-05-03</a:t>
            </a:fld>
            <a:endParaRPr lang="sv-SE" sz="1333">
              <a:solidFill>
                <a:schemeClr val="tx1"/>
              </a:solidFill>
              <a:latin typeface="Arial"/>
              <a:cs typeface="Arial"/>
            </a:endParaRPr>
          </a:p>
          <a:p>
            <a:pPr algn="r"/>
            <a:r>
              <a:rPr lang="sv-SE" sz="120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a:solidFill>
                <a:schemeClr val="tx1"/>
              </a:solidFill>
              <a:latin typeface="Arial"/>
              <a:cs typeface="Arial"/>
            </a:endParaRPr>
          </a:p>
        </p:txBody>
      </p:sp>
      <p:sp>
        <p:nvSpPr>
          <p:cNvPr id="23" name="Content Placeholder 2"/>
          <p:cNvSpPr>
            <a:spLocks noGrp="1"/>
          </p:cNvSpPr>
          <p:nvPr>
            <p:ph idx="1"/>
          </p:nvPr>
        </p:nvSpPr>
        <p:spPr>
          <a:xfrm>
            <a:off x="732807" y="1275720"/>
            <a:ext cx="10543823" cy="4526597"/>
          </a:xfrm>
          <a:prstGeom prst="rect">
            <a:avLst/>
          </a:prstGeom>
        </p:spPr>
        <p:txBody>
          <a:bodyPr/>
          <a:lstStyle>
            <a:lvl1pPr>
              <a:defRPr sz="1600" b="0">
                <a:latin typeface="Arial"/>
                <a:cs typeface="Arial"/>
              </a:defRPr>
            </a:lvl1pPr>
            <a:lvl2pPr>
              <a:defRPr sz="1467">
                <a:latin typeface="Arial"/>
                <a:cs typeface="Arial"/>
              </a:defRPr>
            </a:lvl2pPr>
            <a:lvl3pPr>
              <a:defRPr sz="1400">
                <a:latin typeface="Arial"/>
                <a:cs typeface="Arial"/>
              </a:defRPr>
            </a:lvl3pPr>
            <a:lvl4pPr>
              <a:defRPr sz="1333">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732807" y="1"/>
            <a:ext cx="10543823" cy="1143000"/>
          </a:xfrm>
          <a:prstGeom prst="rect">
            <a:avLst/>
          </a:prstGeom>
        </p:spPr>
        <p:txBody>
          <a:bodyPr anchor="ctr"/>
          <a:lstStyle>
            <a:lvl1pPr>
              <a:defRPr sz="3200"/>
            </a:lvl1pPr>
          </a:lstStyle>
          <a:p>
            <a:r>
              <a:rPr lang="sv-SE"/>
              <a:t>Klicka här för att ändra format</a:t>
            </a:r>
            <a:endParaRPr lang="en-US"/>
          </a:p>
        </p:txBody>
      </p:sp>
    </p:spTree>
    <p:extLst>
      <p:ext uri="{BB962C8B-B14F-4D97-AF65-F5344CB8AC3E}">
        <p14:creationId xmlns:p14="http://schemas.microsoft.com/office/powerpoint/2010/main" val="16860985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76232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002060"/>
                </a:solidFill>
              </a:defRPr>
            </a:lvl1pPr>
          </a:lstStyle>
          <a:p>
            <a:r>
              <a:rPr lang="sv-SE"/>
              <a:t>Klicka här för att ändra mall för rubrikformat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35587497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rgbClr val="1A355C"/>
                </a:solidFill>
              </a:defRPr>
            </a:lvl1p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7623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solidFill>
                  <a:srgbClr val="1A355C"/>
                </a:solidFill>
              </a:defRPr>
            </a:lvl1pPr>
            <a:lvl2pPr>
              <a:defRPr>
                <a:solidFill>
                  <a:srgbClr val="1A355C"/>
                </a:solidFill>
              </a:defRPr>
            </a:lvl2pPr>
            <a:lvl3pPr>
              <a:defRPr>
                <a:solidFill>
                  <a:srgbClr val="1A355C"/>
                </a:solidFill>
              </a:defRPr>
            </a:lvl3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1168045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C"/>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576463"/>
          </a:xfrm>
        </p:spPr>
        <p:txBody>
          <a:bodyPr wrap="square" lIns="0" tIns="324000" rIns="0" bIns="0">
            <a:spAutoFit/>
          </a:bodyPr>
          <a:lstStyle>
            <a:lvl1pPr marL="0" indent="0">
              <a:spcBef>
                <a:spcPts val="0"/>
              </a:spcBef>
              <a:buNone/>
              <a:defRPr sz="1800" b="0" i="0" baseline="0">
                <a:solidFill>
                  <a:srgbClr val="1A355C"/>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solidFill>
                  <a:srgbClr val="1A355C"/>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3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750120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1833"/>
            <a:ext cx="9144000" cy="2387600"/>
          </a:xfrm>
        </p:spPr>
        <p:txBody>
          <a:bodyPr anchor="b"/>
          <a:lstStyle>
            <a:lvl1pPr algn="ctr">
              <a:defRPr sz="8000"/>
            </a:lvl1pPr>
          </a:lstStyle>
          <a:p>
            <a:r>
              <a:rPr lang="sv-SE"/>
              <a:t>Klicka här för att ändra format</a:t>
            </a:r>
          </a:p>
        </p:txBody>
      </p:sp>
      <p:sp>
        <p:nvSpPr>
          <p:cNvPr id="3" name="Underrubrik 2"/>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A1B8B309-BE17-4198-A73B-7000F55E4A83}" type="datetimeFigureOut">
              <a:rPr lang="sv-SE" smtClean="0"/>
              <a:t>2024-05-03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15049170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A1B8B309-BE17-4198-A73B-7000F55E4A83}" type="datetimeFigureOut">
              <a:rPr lang="sv-SE" smtClean="0"/>
              <a:t>2024-05-03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40990877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1" y="1710267"/>
            <a:ext cx="10515600" cy="2853267"/>
          </a:xfrm>
        </p:spPr>
        <p:txBody>
          <a:bodyPr anchor="b"/>
          <a:lstStyle>
            <a:lvl1pPr>
              <a:defRPr sz="8000"/>
            </a:lvl1pPr>
          </a:lstStyle>
          <a:p>
            <a:r>
              <a:rPr lang="sv-SE"/>
              <a:t>Klicka här för att ändra format</a:t>
            </a:r>
          </a:p>
        </p:txBody>
      </p:sp>
      <p:sp>
        <p:nvSpPr>
          <p:cNvPr id="3" name="Platshållare för text 2"/>
          <p:cNvSpPr>
            <a:spLocks noGrp="1"/>
          </p:cNvSpPr>
          <p:nvPr>
            <p:ph type="body" idx="1"/>
          </p:nvPr>
        </p:nvSpPr>
        <p:spPr>
          <a:xfrm>
            <a:off x="831851" y="4588934"/>
            <a:ext cx="105156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A1B8B309-BE17-4198-A73B-7000F55E4A83}" type="datetimeFigureOut">
              <a:rPr lang="sv-SE" smtClean="0"/>
              <a:t>2024-05-03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2567840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6684"/>
            <a:ext cx="5156200" cy="43497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97600" y="1826684"/>
            <a:ext cx="5156200" cy="43497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A1B8B309-BE17-4198-A73B-7000F55E4A83}"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27501713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40317" y="366185"/>
            <a:ext cx="10515600" cy="1325033"/>
          </a:xfrm>
        </p:spPr>
        <p:txBody>
          <a:bodyPr/>
          <a:lstStyle/>
          <a:p>
            <a:r>
              <a:rPr lang="sv-SE"/>
              <a:t>Klicka här för att ändra format</a:t>
            </a:r>
          </a:p>
        </p:txBody>
      </p:sp>
      <p:sp>
        <p:nvSpPr>
          <p:cNvPr id="3" name="Platshållare för text 2"/>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sv-SE"/>
              <a:t>Redigera format för bakgrundstext</a:t>
            </a:r>
          </a:p>
        </p:txBody>
      </p:sp>
      <p:sp>
        <p:nvSpPr>
          <p:cNvPr id="4" name="Platshållare för innehåll 3"/>
          <p:cNvSpPr>
            <a:spLocks noGrp="1"/>
          </p:cNvSpPr>
          <p:nvPr>
            <p:ph sz="half" idx="2"/>
          </p:nvPr>
        </p:nvSpPr>
        <p:spPr>
          <a:xfrm>
            <a:off x="840318" y="2506133"/>
            <a:ext cx="5158316" cy="3683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sv-SE"/>
              <a:t>Redigera format för bakgrundstext</a:t>
            </a:r>
          </a:p>
        </p:txBody>
      </p:sp>
      <p:sp>
        <p:nvSpPr>
          <p:cNvPr id="6" name="Platshållare för innehåll 5"/>
          <p:cNvSpPr>
            <a:spLocks noGrp="1"/>
          </p:cNvSpPr>
          <p:nvPr>
            <p:ph sz="quarter" idx="4"/>
          </p:nvPr>
        </p:nvSpPr>
        <p:spPr>
          <a:xfrm>
            <a:off x="6172200" y="2506133"/>
            <a:ext cx="5183717" cy="3683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A1B8B309-BE17-4198-A73B-7000F55E4A83}" type="datetimeFigureOut">
              <a:rPr lang="sv-SE" smtClean="0"/>
              <a:t>2024-05-03</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17817031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A1B8B309-BE17-4198-A73B-7000F55E4A83}" type="datetimeFigureOut">
              <a:rPr lang="sv-SE" smtClean="0"/>
              <a:t>2024-05-03</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9462745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A1B8B309-BE17-4198-A73B-7000F55E4A83}" type="datetimeFigureOut">
              <a:rPr lang="sv-SE" smtClean="0"/>
              <a:t>2024-05-03</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8571660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40318" y="457200"/>
            <a:ext cx="3932767" cy="1600200"/>
          </a:xfrm>
        </p:spPr>
        <p:txBody>
          <a:bodyPr anchor="b"/>
          <a:lstStyle>
            <a:lvl1pPr>
              <a:defRPr sz="4267"/>
            </a:lvl1pPr>
          </a:lstStyle>
          <a:p>
            <a:r>
              <a:rPr lang="sv-SE"/>
              <a:t>Klicka här för att ändra format</a:t>
            </a:r>
          </a:p>
        </p:txBody>
      </p:sp>
      <p:sp>
        <p:nvSpPr>
          <p:cNvPr id="3" name="Platshållare för innehåll 2"/>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A1B8B309-BE17-4198-A73B-7000F55E4A83}"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27075072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40318" y="457200"/>
            <a:ext cx="3932767" cy="1600200"/>
          </a:xfrm>
        </p:spPr>
        <p:txBody>
          <a:bodyPr anchor="b"/>
          <a:lstStyle>
            <a:lvl1pPr>
              <a:defRPr sz="4267"/>
            </a:lvl1pPr>
          </a:lstStyle>
          <a:p>
            <a:r>
              <a:rPr lang="sv-SE"/>
              <a:t>Klicka här för att ändra format</a:t>
            </a:r>
          </a:p>
        </p:txBody>
      </p:sp>
      <p:sp>
        <p:nvSpPr>
          <p:cNvPr id="3" name="Platshållare för bild 2"/>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sp>
        <p:nvSpPr>
          <p:cNvPr id="4" name="Platshållare för text 3"/>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A1B8B309-BE17-4198-A73B-7000F55E4A83}"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38266189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A1B8B309-BE17-4198-A73B-7000F55E4A83}" type="datetimeFigureOut">
              <a:rPr lang="sv-SE" smtClean="0"/>
              <a:t>2024-05-03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36166966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1" y="366185"/>
            <a:ext cx="2628900" cy="5810249"/>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1" y="366185"/>
            <a:ext cx="7683500" cy="5810249"/>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A1B8B309-BE17-4198-A73B-7000F55E4A83}" type="datetimeFigureOut">
              <a:rPr lang="sv-SE" smtClean="0"/>
              <a:t>2024-05-03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0768F29-C8BA-4182-8631-0170D0128FCE}" type="slidenum">
              <a:rPr lang="sv-SE" smtClean="0"/>
              <a:t>‹#›</a:t>
            </a:fld>
            <a:endParaRPr lang="sv-SE"/>
          </a:p>
        </p:txBody>
      </p:sp>
    </p:spTree>
    <p:extLst>
      <p:ext uri="{BB962C8B-B14F-4D97-AF65-F5344CB8AC3E}">
        <p14:creationId xmlns:p14="http://schemas.microsoft.com/office/powerpoint/2010/main" val="32878476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00843D"/>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chemeClr val="tx2">
                    <a:lumMod val="50000"/>
                  </a:schemeClr>
                </a:solidFill>
              </a:defRPr>
            </a:lvl1pPr>
          </a:lstStyle>
          <a:p>
            <a:r>
              <a:rPr lang="sv-SE"/>
              <a:t>Klicka här för att ändra mall för rubrikformat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614379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n>
                  <a:noFill/>
                </a:ln>
                <a:solidFill>
                  <a:schemeClr val="tx2">
                    <a:lumMod val="50000"/>
                  </a:schemeClr>
                </a:solidFill>
              </a:defRPr>
            </a:lvl1p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lvl1pPr>
              <a:defRPr>
                <a:ln>
                  <a:noFill/>
                </a:ln>
                <a:solidFill>
                  <a:schemeClr val="tx2">
                    <a:lumMod val="50000"/>
                  </a:schemeClr>
                </a:solidFill>
              </a:defRPr>
            </a:lvl1pPr>
            <a:lvl2pPr>
              <a:defRPr>
                <a:ln>
                  <a:noFill/>
                </a:ln>
                <a:solidFill>
                  <a:schemeClr val="tx2">
                    <a:lumMod val="50000"/>
                  </a:schemeClr>
                </a:solidFill>
              </a:defRPr>
            </a:lvl2pPr>
            <a:lvl3pPr>
              <a:defRPr>
                <a:ln>
                  <a:noFill/>
                </a:ln>
                <a:solidFill>
                  <a:schemeClr val="tx2">
                    <a:lumMod val="50000"/>
                  </a:schemeClr>
                </a:solidFill>
              </a:defRPr>
            </a:lvl3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21855982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tx2">
                    <a:lumMod val="50000"/>
                  </a:schemeClr>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576463"/>
          </a:xfrm>
        </p:spPr>
        <p:txBody>
          <a:bodyPr wrap="square" lIns="0" tIns="324000" rIns="0" bIns="0">
            <a:spAutoFit/>
          </a:bodyPr>
          <a:lstStyle>
            <a:lvl1pPr marL="0" indent="0">
              <a:spcBef>
                <a:spcPts val="0"/>
              </a:spcBef>
              <a:buNone/>
              <a:defRPr sz="1800" b="0" i="0" baseline="0">
                <a:solidFill>
                  <a:schemeClr val="tx2">
                    <a:lumMod val="50000"/>
                  </a:schemeClr>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59583063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C3D7E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solidFill>
                <a:srgbClr val="1A355C"/>
              </a:solidFill>
            </a:endParaRPr>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1A355C"/>
                </a:solidFill>
              </a:defRPr>
            </a:lvl1pPr>
          </a:lstStyle>
          <a:p>
            <a:r>
              <a:rPr lang="sv-SE"/>
              <a:t>Klicka här för att ändra 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lvl1pPr>
              <a:defRPr>
                <a:solidFill>
                  <a:srgbClr val="1A355C"/>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11"/>
          </p:nvPr>
        </p:nvSpPr>
        <p:spPr/>
        <p:txBody>
          <a:bodyPr/>
          <a:lstStyle>
            <a:lvl1pPr>
              <a:defRPr>
                <a:solidFill>
                  <a:srgbClr val="1A355C"/>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rgbClr val="1A355C"/>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25283127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2024-05-03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778925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23798114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theme" Target="../theme/theme7.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8.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10.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slideLayout" Target="../slideLayouts/slideLayout67.xml"/><Relationship Id="rId1" Type="http://schemas.openxmlformats.org/officeDocument/2006/relationships/slideLayout" Target="../slideLayouts/slideLayout66.xml"/><Relationship Id="rId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a:t>Klicka här för att ändra format</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10000"/>
                  </a:schemeClr>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1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10000"/>
                  </a:schemeClr>
                </a:solidFill>
              </a:defRPr>
            </a:lvl1pPr>
          </a:lstStyle>
          <a:p>
            <a:fld id="{14FFC407-8B31-4174-B39C-882D8633BC75}" type="slidenum">
              <a:rPr lang="sv-SE" smtClean="0"/>
              <a:pPr/>
              <a:t>‹#›</a:t>
            </a:fld>
            <a:endParaRPr lang="sv-SE"/>
          </a:p>
        </p:txBody>
      </p:sp>
      <p:sp>
        <p:nvSpPr>
          <p:cNvPr id="9"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3663862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xStyles>
    <p:titleStyle>
      <a:lvl1pPr algn="l" defTabSz="914400" rtl="0" eaLnBrk="1" latinLnBrk="0" hangingPunct="1">
        <a:lnSpc>
          <a:spcPct val="90000"/>
        </a:lnSpc>
        <a:spcBef>
          <a:spcPct val="0"/>
        </a:spcBef>
        <a:buNone/>
        <a:defRPr sz="6000" kern="1200">
          <a:solidFill>
            <a:schemeClr val="accent6">
              <a:lumMod val="25000"/>
            </a:schemeClr>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accent6">
              <a:lumMod val="25000"/>
            </a:schemeClr>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accent6">
              <a:lumMod val="25000"/>
            </a:schemeClr>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accent6">
              <a:lumMod val="25000"/>
            </a:schemeClr>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tabLst/>
        <a:defRPr sz="2800" kern="1200">
          <a:solidFill>
            <a:schemeClr val="accent6">
              <a:lumMod val="25000"/>
            </a:schemeClr>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accent6">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6EB61">
            <a:alpha val="24706"/>
          </a:srgbClr>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a:t>Klicka här för att ändra format</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10000"/>
                  </a:schemeClr>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1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10000"/>
                  </a:schemeClr>
                </a:solidFill>
              </a:defRPr>
            </a:lvl1pPr>
          </a:lstStyle>
          <a:p>
            <a:fld id="{14FFC407-8B31-4174-B39C-882D8633BC75}" type="slidenum">
              <a:rPr lang="sv-SE" smtClean="0"/>
              <a:pPr/>
              <a:t>‹#›</a:t>
            </a:fld>
            <a:endParaRPr lang="sv-SE"/>
          </a:p>
        </p:txBody>
      </p:sp>
      <p:sp>
        <p:nvSpPr>
          <p:cNvPr id="7"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8814441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xStyles>
    <p:titleStyle>
      <a:lvl1pPr algn="l" defTabSz="914400" rtl="0" eaLnBrk="1" latinLnBrk="0" hangingPunct="1">
        <a:lnSpc>
          <a:spcPct val="90000"/>
        </a:lnSpc>
        <a:spcBef>
          <a:spcPct val="0"/>
        </a:spcBef>
        <a:buNone/>
        <a:defRPr sz="6000" kern="1200">
          <a:solidFill>
            <a:schemeClr val="bg1">
              <a:lumMod val="10000"/>
            </a:schemeClr>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bg1">
              <a:lumMod val="10000"/>
            </a:schemeClr>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accent6">
              <a:lumMod val="25000"/>
            </a:schemeClr>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accent6">
              <a:lumMod val="25000"/>
            </a:schemeClr>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chemeClr val="accent6">
              <a:lumMod val="25000"/>
            </a:schemeClr>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tabLst/>
        <a:defRPr sz="2800" kern="1200">
          <a:solidFill>
            <a:schemeClr val="accent6">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2">
                    <a:lumMod val="50000"/>
                  </a:schemeClr>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2">
                    <a:lumMod val="50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2">
                    <a:lumMod val="50000"/>
                  </a:schemeClr>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281715088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Lst>
  <p:txStyles>
    <p:titleStyle>
      <a:lvl1pPr algn="l" defTabSz="914400" rtl="0" eaLnBrk="1" latinLnBrk="0" hangingPunct="1">
        <a:lnSpc>
          <a:spcPct val="90000"/>
        </a:lnSpc>
        <a:spcBef>
          <a:spcPct val="0"/>
        </a:spcBef>
        <a:buNone/>
        <a:defRPr sz="6000" kern="1200">
          <a:solidFill>
            <a:srgbClr val="1A355C"/>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rgbClr val="1A355C"/>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rgbClr val="1A355C"/>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rgbClr val="1A355C"/>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686314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68" r:id="rId14"/>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51">
          <p15:clr>
            <a:srgbClr val="F26B43"/>
          </p15:clr>
        </p15:guide>
        <p15:guide id="4" orient="horz" pos="55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C3D7E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898B2-B8C0-4BCA-9A58-E698EE7A3BA5}" type="datetimeFigureOut">
              <a:rPr lang="sv-SE" smtClean="0"/>
              <a:t>2024-05-03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FC407-8B31-4174-B39C-882D8633BC75}" type="slidenum">
              <a:rPr lang="sv-SE" smtClean="0"/>
              <a:t>‹#›</a:t>
            </a:fld>
            <a:endParaRPr lang="sv-SE"/>
          </a:p>
        </p:txBody>
      </p:sp>
    </p:spTree>
    <p:extLst>
      <p:ext uri="{BB962C8B-B14F-4D97-AF65-F5344CB8AC3E}">
        <p14:creationId xmlns:p14="http://schemas.microsoft.com/office/powerpoint/2010/main" val="8889226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tx1"/>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tx1"/>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tx1"/>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1A355C"/>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1A355C"/>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1A355C"/>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2827729767"/>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tx1"/>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tx1"/>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tx1"/>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tabLst/>
        <a:defRPr sz="2800" kern="1200">
          <a:solidFill>
            <a:schemeClr val="tx1"/>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61287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txStyles>
    <p:titleStyle>
      <a:lvl1pPr algn="l" defTabSz="1219170" rtl="0" eaLnBrk="1" latinLnBrk="0" hangingPunct="1">
        <a:lnSpc>
          <a:spcPct val="90000"/>
        </a:lnSpc>
        <a:spcBef>
          <a:spcPct val="0"/>
        </a:spcBef>
        <a:buNone/>
        <a:defRPr sz="5867" b="1"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70056770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898B2-B8C0-4BCA-9A58-E698EE7A3BA5}" type="datetimeFigureOut">
              <a:rPr lang="sv-SE" smtClean="0"/>
              <a:t>2024-05-03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FC407-8B31-4174-B39C-882D8633BC75}" type="slidenum">
              <a:rPr lang="sv-SE" smtClean="0"/>
              <a:t>‹#›</a:t>
            </a:fld>
            <a:endParaRPr lang="sv-SE"/>
          </a:p>
        </p:txBody>
      </p:sp>
    </p:spTree>
    <p:extLst>
      <p:ext uri="{BB962C8B-B14F-4D97-AF65-F5344CB8AC3E}">
        <p14:creationId xmlns:p14="http://schemas.microsoft.com/office/powerpoint/2010/main" val="253989145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Lst>
  <p:txStyles>
    <p:titleStyle>
      <a:lvl1pPr algn="l" defTabSz="914400" rtl="0" eaLnBrk="1" latinLnBrk="0" hangingPunct="1">
        <a:lnSpc>
          <a:spcPct val="90000"/>
        </a:lnSpc>
        <a:spcBef>
          <a:spcPct val="0"/>
        </a:spcBef>
        <a:buNone/>
        <a:defRPr sz="6000" kern="1200">
          <a:solidFill>
            <a:srgbClr val="1A355C"/>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rgbClr val="1A355C"/>
          </a:solidFill>
          <a:latin typeface="+mn-lt"/>
          <a:ea typeface="+mn-ea"/>
          <a:cs typeface="+mn-cs"/>
        </a:defRPr>
      </a:lvl1pPr>
      <a:lvl2pPr marL="809625" indent="-352425" algn="l" defTabSz="914400" rtl="0" eaLnBrk="1" latinLnBrk="0" hangingPunct="1">
        <a:lnSpc>
          <a:spcPct val="120000"/>
        </a:lnSpc>
        <a:spcBef>
          <a:spcPts val="500"/>
        </a:spcBef>
        <a:buFont typeface="Arial" panose="020B0604020202020204" pitchFamily="34" charset="0"/>
        <a:buChar char="•"/>
        <a:defRPr sz="3600" kern="1200">
          <a:solidFill>
            <a:srgbClr val="1A355C"/>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rgbClr val="1A355C"/>
          </a:solidFill>
          <a:latin typeface="+mn-lt"/>
          <a:ea typeface="+mn-ea"/>
          <a:cs typeface="+mn-cs"/>
        </a:defRPr>
      </a:lvl3pPr>
      <a:lvl4pPr marL="1706563" indent="-334963"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4pPr>
      <a:lvl5pPr marL="2151063" indent="-322263" algn="l" defTabSz="914400" rtl="0" eaLnBrk="1" latinLnBrk="0" hangingPunct="1">
        <a:lnSpc>
          <a:spcPct val="120000"/>
        </a:lnSpc>
        <a:spcBef>
          <a:spcPts val="500"/>
        </a:spcBef>
        <a:buFont typeface="Arial" panose="020B0604020202020204" pitchFamily="34" charset="0"/>
        <a:buChar char="•"/>
        <a:defRPr sz="2800" kern="1200">
          <a:solidFill>
            <a:srgbClr val="1A35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A1B8B309-BE17-4198-A73B-7000F55E4A83}" type="datetimeFigureOut">
              <a:rPr lang="sv-SE" smtClean="0"/>
              <a:t>2024-05-03</a:t>
            </a:fld>
            <a:endParaRPr lang="sv-SE"/>
          </a:p>
        </p:txBody>
      </p:sp>
      <p:sp>
        <p:nvSpPr>
          <p:cNvPr id="5" name="Platshållare för sidfot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E0768F29-C8BA-4182-8631-0170D0128FCE}" type="slidenum">
              <a:rPr lang="sv-SE" smtClean="0"/>
              <a:t>‹#›</a:t>
            </a:fld>
            <a:endParaRPr lang="sv-SE"/>
          </a:p>
        </p:txBody>
      </p:sp>
    </p:spTree>
    <p:extLst>
      <p:ext uri="{BB962C8B-B14F-4D97-AF65-F5344CB8AC3E}">
        <p14:creationId xmlns:p14="http://schemas.microsoft.com/office/powerpoint/2010/main" val="288099322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898B2-B8C0-4BCA-9A58-E698EE7A3BA5}" type="datetimeFigureOut">
              <a:rPr lang="sv-SE" smtClean="0"/>
              <a:t>2024-05-03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FC407-8B31-4174-B39C-882D8633BC75}" type="slidenum">
              <a:rPr lang="sv-SE" smtClean="0"/>
              <a:t>‹#›</a:t>
            </a:fld>
            <a:endParaRPr lang="sv-SE"/>
          </a:p>
        </p:txBody>
      </p:sp>
    </p:spTree>
    <p:extLst>
      <p:ext uri="{BB962C8B-B14F-4D97-AF65-F5344CB8AC3E}">
        <p14:creationId xmlns:p14="http://schemas.microsoft.com/office/powerpoint/2010/main" val="307138135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Lst>
  <p:txStyles>
    <p:titleStyle>
      <a:lvl1pPr algn="l" defTabSz="914400" rtl="0" eaLnBrk="1" latinLnBrk="0" hangingPunct="1">
        <a:lnSpc>
          <a:spcPct val="90000"/>
        </a:lnSpc>
        <a:spcBef>
          <a:spcPct val="0"/>
        </a:spcBef>
        <a:buNone/>
        <a:defRPr sz="6000" kern="1200">
          <a:solidFill>
            <a:schemeClr val="tx2">
              <a:lumMod val="75000"/>
            </a:schemeClr>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4000" kern="1200">
          <a:solidFill>
            <a:schemeClr val="tx2">
              <a:lumMod val="7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3600" kern="1200">
          <a:solidFill>
            <a:schemeClr val="tx2">
              <a:lumMod val="7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3200" kern="1200">
          <a:solidFill>
            <a:schemeClr val="tx2">
              <a:lumMod val="7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2800" kern="1200">
          <a:solidFill>
            <a:schemeClr val="tx2">
              <a:lumMod val="7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28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1A355C"/>
                </a:solidFill>
              </a:defRPr>
            </a:lvl1pPr>
          </a:lstStyle>
          <a:p>
            <a:fld id="{45D898B2-B8C0-4BCA-9A58-E698EE7A3BA5}" type="datetimeFigureOut">
              <a:rPr lang="sv-SE" smtClean="0"/>
              <a:pPr/>
              <a:t>2024-05-03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1A355C"/>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1A355C"/>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193247274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tx1"/>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tx1"/>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tx1"/>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tabLst/>
        <a:defRPr sz="2800" kern="1200">
          <a:solidFill>
            <a:schemeClr val="tx1"/>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hyperlink" Target="https://helsingborgsstad.sharepoint.com/:f:/r/sites/dw001654/Delade%20dokument/%C3%84ldreomsorg/N%C3%A4ra%20v%C3%A5rd/Personcentrerad%20v%C3%A5rd%20utbildning%20mailadresser?csf=1&amp;web=1&amp;e=WJSN5G&amp;xsdata=MDV8MDJ8fDVlOTNmM2ZkYmJiMjRiYzc0NjliMDhkYzZiNzc2NzJkfGZiYjJjNjI3NDU4ODRjMmZiNmE0MGRmYjVkYzMxMzMwfDB8MHw2Mzg1MDM0MDc3NTYwNjg1MDd8VW5rbm93bnxWR1ZoYlhOVFpXTjFjbWwwZVZObGNuWnBZMlY4ZXlKV0lqb2lNQzR3TGpBd01EQWlMQ0pRSWpvaVYybHVNeklpTENKQlRpSTZJazkwYUdWeUlpd2lWMVFpT2pFeGZRPT18MXxMMk5vWVhSekx6RTVPalpqTnpOa05HUmhMV1V4TkRFdE5EVXpNaTFoWXpOakxXVmhOalUyTVdZeU5EQXpPVjlrWWpoaE5UZzRNUzAyWWpjMExUUTJOR1V0WVRrMk55MDRNRFUxWlRka09EazVabVZBZFc1eExtZGliQzV6Y0dGalpYTXZiV1Z6YzJGblpYTXZNVGN4TkRZME1UUXhPVGs0TWc9PXxmM2JhOTAyZGM4NTU0YWRhZTQzZjA4ZGM2Yjc3NjcyYXw2NjM5NGY2OGQ1OWI0YTNjYjM4ZjI1NjYwNDJiZDg2ZQ%3D%3D&amp;sdata=MWw3NlZDU2IrdHU4Z1NwUVFpRmUyNlhnVm1RejdMZ2Z3UTNXbFRUT0NLND0%3D&amp;ovuser=fbb2c627-4588-4c2f-b6a4-0dfb5dc31330%2CMalin.Remmerfors%40helsingborg.se" TargetMode="External"/><Relationship Id="rId2" Type="http://schemas.openxmlformats.org/officeDocument/2006/relationships/hyperlink" Target="https://www.ringla.nu/akademi" TargetMode="Externa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hyperlink" Target="mailto:Marina.forssberg@helsingborg.se" TargetMode="External"/><Relationship Id="rId2" Type="http://schemas.openxmlformats.org/officeDocument/2006/relationships/hyperlink" Target="mailto:Malin.remmerfors@helsingborg.se" TargetMode="External"/><Relationship Id="rId1" Type="http://schemas.openxmlformats.org/officeDocument/2006/relationships/slideLayout" Target="../slideLayouts/slideLayout18.xm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rubrik 1">
            <a:extLst>
              <a:ext uri="{FF2B5EF4-FFF2-40B4-BE49-F238E27FC236}">
                <a16:creationId xmlns:a16="http://schemas.microsoft.com/office/drawing/2014/main" id="{A0D0C20F-091E-4C54-BC10-80D0F46B4196}"/>
              </a:ext>
            </a:extLst>
          </p:cNvPr>
          <p:cNvSpPr>
            <a:spLocks noGrp="1"/>
          </p:cNvSpPr>
          <p:nvPr>
            <p:ph type="subTitle" idx="1"/>
          </p:nvPr>
        </p:nvSpPr>
        <p:spPr>
          <a:xfrm>
            <a:off x="874713" y="5832598"/>
            <a:ext cx="9144000" cy="769441"/>
          </a:xfrm>
        </p:spPr>
        <p:txBody>
          <a:bodyPr/>
          <a:lstStyle/>
          <a:p>
            <a:r>
              <a:rPr lang="sv-SE" sz="2000" dirty="0"/>
              <a:t>Dialogmaterial kopplat till Nära vård och utbildningen Steg för steg</a:t>
            </a:r>
          </a:p>
          <a:p>
            <a:r>
              <a:rPr lang="sv-SE" sz="2000" dirty="0"/>
              <a:t>April 2024 av Malin Remmerfors och Marina Forssberg</a:t>
            </a:r>
          </a:p>
        </p:txBody>
      </p:sp>
      <p:sp>
        <p:nvSpPr>
          <p:cNvPr id="3" name="Rubrik 2">
            <a:extLst>
              <a:ext uri="{FF2B5EF4-FFF2-40B4-BE49-F238E27FC236}">
                <a16:creationId xmlns:a16="http://schemas.microsoft.com/office/drawing/2014/main" id="{26542E51-DD5B-4AB5-A1AB-252020111738}"/>
              </a:ext>
            </a:extLst>
          </p:cNvPr>
          <p:cNvSpPr>
            <a:spLocks noGrp="1"/>
          </p:cNvSpPr>
          <p:nvPr>
            <p:ph type="ctrTitle"/>
          </p:nvPr>
        </p:nvSpPr>
        <p:spPr>
          <a:xfrm>
            <a:off x="874713" y="4173848"/>
            <a:ext cx="9144000" cy="664797"/>
          </a:xfrm>
        </p:spPr>
        <p:txBody>
          <a:bodyPr/>
          <a:lstStyle/>
          <a:p>
            <a:r>
              <a:rPr lang="sv-SE" sz="4800" dirty="0"/>
              <a:t>Personcentrerad vård inom VOF</a:t>
            </a:r>
          </a:p>
        </p:txBody>
      </p:sp>
      <p:pic>
        <p:nvPicPr>
          <p:cNvPr id="8" name="Platshållare för bild 7">
            <a:extLst>
              <a:ext uri="{FF2B5EF4-FFF2-40B4-BE49-F238E27FC236}">
                <a16:creationId xmlns:a16="http://schemas.microsoft.com/office/drawing/2014/main" id="{3581A15B-CE13-4D48-B29B-2CBB9D6EB2AB}"/>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5000" b="25000"/>
          <a:stretch>
            <a:fillRect/>
          </a:stretch>
        </p:blipFill>
        <p:spPr/>
      </p:pic>
    </p:spTree>
    <p:extLst>
      <p:ext uri="{BB962C8B-B14F-4D97-AF65-F5344CB8AC3E}">
        <p14:creationId xmlns:p14="http://schemas.microsoft.com/office/powerpoint/2010/main" val="2791295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C320380-24E8-4226-8EDF-47328B5707A5}"/>
              </a:ext>
            </a:extLst>
          </p:cNvPr>
          <p:cNvSpPr>
            <a:spLocks noGrp="1"/>
          </p:cNvSpPr>
          <p:nvPr>
            <p:ph type="body" sz="half" idx="2"/>
          </p:nvPr>
        </p:nvSpPr>
        <p:spPr>
          <a:xfrm>
            <a:off x="874801" y="1061152"/>
            <a:ext cx="8391748" cy="4784350"/>
          </a:xfrm>
        </p:spPr>
        <p:txBody>
          <a:bodyPr/>
          <a:lstStyle/>
          <a:p>
            <a:r>
              <a:rPr lang="sv-SE" sz="1600" dirty="0"/>
              <a:t>Nära vård är en stor nationell förändring och som kommer påverka oss på många sätt. I ett led i arbetet har Vård- och omsorgsförvaltningen i Helsingborg har bestämt att alla chefer och medarbetare ska ta del av utbildningen Steg för steg till en personcentrerad vård av Hans-Inge Persson under året 2024. Till denna utbildning ska även varje chef genomföra dialoger med sina medarbetare utifrån detta dialogmaterial. </a:t>
            </a:r>
          </a:p>
          <a:p>
            <a:r>
              <a:rPr lang="sv-SE" sz="1600" dirty="0"/>
              <a:t>Syftet med denna utbildningsinsats är att bygga en förståelse och samsyn för personcentrerad vård hos chefer och medarbetare i alla nivåer inom förvaltningen.</a:t>
            </a:r>
          </a:p>
          <a:p>
            <a:r>
              <a:rPr lang="sv-SE" sz="1600" dirty="0"/>
              <a:t>Varför enskild reflektion av alla medarbetare och chefer? Förändringen av personcentrerad vård är ett moraliskt och personligt ansvar som börjar hos den enskilda individen.</a:t>
            </a:r>
          </a:p>
          <a:p>
            <a:r>
              <a:rPr lang="sv-SE" sz="1600" dirty="0"/>
              <a:t>Detta är ett material om personcentrerad vård som ska användas av chefer vid en dialog tillsammans med medarbetare. </a:t>
            </a:r>
          </a:p>
          <a:p>
            <a:endParaRPr lang="sv-SE" dirty="0"/>
          </a:p>
          <a:p>
            <a:r>
              <a:rPr lang="sv-SE" dirty="0"/>
              <a:t>Med vänliga hälsningar</a:t>
            </a:r>
          </a:p>
          <a:p>
            <a:pPr>
              <a:spcAft>
                <a:spcPts val="0"/>
              </a:spcAft>
            </a:pPr>
            <a:r>
              <a:rPr lang="sv-SE" dirty="0"/>
              <a:t>Marina Forssberg och Malin Remmerfors</a:t>
            </a:r>
          </a:p>
          <a:p>
            <a:pPr>
              <a:spcAft>
                <a:spcPts val="0"/>
              </a:spcAft>
            </a:pPr>
            <a:r>
              <a:rPr lang="sv-SE" i="1" dirty="0"/>
              <a:t>Processledare Nära vård VOF</a:t>
            </a:r>
          </a:p>
        </p:txBody>
      </p:sp>
      <p:sp>
        <p:nvSpPr>
          <p:cNvPr id="3" name="Rubrik 2">
            <a:extLst>
              <a:ext uri="{FF2B5EF4-FFF2-40B4-BE49-F238E27FC236}">
                <a16:creationId xmlns:a16="http://schemas.microsoft.com/office/drawing/2014/main" id="{EDDDC76F-C2EF-46D7-BA06-EF9CDEBF47BC}"/>
              </a:ext>
            </a:extLst>
          </p:cNvPr>
          <p:cNvSpPr>
            <a:spLocks noGrp="1"/>
          </p:cNvSpPr>
          <p:nvPr>
            <p:ph type="ctrTitle"/>
          </p:nvPr>
        </p:nvSpPr>
        <p:spPr>
          <a:xfrm>
            <a:off x="874800" y="507154"/>
            <a:ext cx="9576883" cy="553998"/>
          </a:xfrm>
        </p:spPr>
        <p:txBody>
          <a:bodyPr/>
          <a:lstStyle/>
          <a:p>
            <a:r>
              <a:rPr lang="sv-SE" dirty="0"/>
              <a:t>Hej!</a:t>
            </a:r>
          </a:p>
        </p:txBody>
      </p:sp>
    </p:spTree>
    <p:extLst>
      <p:ext uri="{BB962C8B-B14F-4D97-AF65-F5344CB8AC3E}">
        <p14:creationId xmlns:p14="http://schemas.microsoft.com/office/powerpoint/2010/main" val="1702451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C320380-24E8-4226-8EDF-47328B5707A5}"/>
              </a:ext>
            </a:extLst>
          </p:cNvPr>
          <p:cNvSpPr>
            <a:spLocks noGrp="1"/>
          </p:cNvSpPr>
          <p:nvPr>
            <p:ph type="body" sz="half" idx="2"/>
          </p:nvPr>
        </p:nvSpPr>
        <p:spPr>
          <a:xfrm>
            <a:off x="504093" y="405919"/>
            <a:ext cx="10081846" cy="6538677"/>
          </a:xfrm>
        </p:spPr>
        <p:txBody>
          <a:bodyPr/>
          <a:lstStyle/>
          <a:p>
            <a:r>
              <a:rPr lang="sv-SE" sz="1100" b="1" dirty="0">
                <a:latin typeface="+mj-lt"/>
              </a:rPr>
              <a:t>Förarbete – </a:t>
            </a:r>
            <a:r>
              <a:rPr lang="sv-SE" sz="1100" b="1" dirty="0" err="1">
                <a:latin typeface="+mj-lt"/>
              </a:rPr>
              <a:t>preppa</a:t>
            </a:r>
            <a:r>
              <a:rPr lang="sv-SE" sz="1100" b="1" dirty="0">
                <a:latin typeface="+mj-lt"/>
              </a:rPr>
              <a:t> möte samt inloggningar:</a:t>
            </a:r>
          </a:p>
          <a:p>
            <a:r>
              <a:rPr lang="sv-SE" sz="1100" dirty="0"/>
              <a:t>Du som chef har fått en personlig inloggning via mail från Ringla till utbildningen Steg för steg med Hans-Inge Persson. Säkerställ att du kan logga in på </a:t>
            </a:r>
            <a:r>
              <a:rPr lang="sv-SE" sz="1100" dirty="0">
                <a:hlinkClick r:id="rId2"/>
              </a:rPr>
              <a:t>https://www.ringla.nu/akademi</a:t>
            </a:r>
            <a:endParaRPr lang="sv-SE" sz="1100" dirty="0"/>
          </a:p>
          <a:p>
            <a:r>
              <a:rPr lang="sv-SE" sz="1100" dirty="0"/>
              <a:t>Avsätt tid på APT eller ett annat forum för dialog tillsammans med dina medarbetare. Träffen tar ca 2 timmar totalt och består av del 1 och del 2 inklusive paus. Vi rekommenderar att ni tar en kort paus emellan del 1 och del 2 så att de upplevs som två dialoger. Om ni väljer att göra individuella reflektioner vid träffen, lägg då till 20 minuter i planeringen. Annars bör dessa göras inom någon vecka efter dialogen.</a:t>
            </a:r>
          </a:p>
          <a:p>
            <a:r>
              <a:rPr lang="sv-SE" sz="1100" dirty="0"/>
              <a:t>Fyll i </a:t>
            </a:r>
            <a:r>
              <a:rPr lang="sv-SE" sz="1100" dirty="0" err="1"/>
              <a:t>excelfilen</a:t>
            </a:r>
            <a:r>
              <a:rPr lang="sv-SE" sz="1100" dirty="0"/>
              <a:t> ”PV mailadresser medarbetare” med för- och efternamn samt mailadressen till dina medarbetare. Byt namn på filen till din enhet och vilken avdelning ni tillhör (äldreomsorg eller funktionsstöd). Ladda upp filen här: </a:t>
            </a:r>
            <a:r>
              <a:rPr lang="sv-SE" sz="1100" dirty="0">
                <a:hlinkClick r:id="rId3" tooltip="https://helsingborgsstad.sharepoint.com/:f:/r/sites/dw001654/delade%20dokument/%c3%84ldreomsorg/n%c3%a4ra%20v%c3%a5rd/personcentrerad%20v%c3%a5rd%20utbildning%20mailadresser?csf=1&amp;web=1&amp;e=wjsn5g&amp;xsdata=mdv8mdj8fdvlotnmm2zkymjimjriyzc0njlimdhkyzzinzc2nzjkfgziyjjjnji3ndu4odrjmmzinme0mgrmyjvkyzmxmzmwfdb8mhw2mzg1mdm0mdc3ntywnjg1mdd8vw5rbm93bnxwr1zoylhovfpxtjfjbwwwzvzobgnuwnbzmly4zxlkv0lqb2lnqzr3tgpbd01eqwlmq0prswpvavyybhvneklptenkqlrpstzjazkwyudweulpd2lwmvfpt2pfegzrpt18mxxmmk5vwvhsekx6rtvpalpqtnpoa05humhmv1v4tkrfde5evxpnatfowxpoakxxvmhoaluytvdzeu5eqxppvjlrwwpoae5uzzrnuzaywwpjmexuutjor1v0wvrrmk55mdrnrfuxwlrka09eazvabvzbzfc1eextzgliqzv6y0dgalpytxziv1z6yzjgblpytxznvgn4tkrzme1uuxhpvgs0twc9pxxmm2jhotayzgm4ntu0ywrhztqzzja4zgm2yjc3njcyyxw2njm5ngy2ogq1owi0ytnjyjm4zji1njywndjizdg2zq%3d%3d&amp;sdata=mww3nlzdu2irdhu4z1nwuvfprmuynlhnvm1rejdmz2z3utnxbfrut0nlnd0%3d&amp;ovuser=fbb2c627-4588-4c2f-b6a4-0dfb5dc31330%2cmalin.remmerfors%40helsingborg.se"/>
              </a:rPr>
              <a:t>PV mailadresser medarbetare</a:t>
            </a:r>
            <a:r>
              <a:rPr lang="sv-SE" sz="1100" dirty="0"/>
              <a:t> , lägg den under rätt verksamhetsmapp. Vi ser sedan till att utbildningsföretaget Ringla skickar inloggningsuppgifter </a:t>
            </a:r>
            <a:r>
              <a:rPr lang="sv-SE" sz="1100"/>
              <a:t>för utbildningen till </a:t>
            </a:r>
            <a:r>
              <a:rPr lang="sv-SE" sz="1100" dirty="0"/>
              <a:t>dina medarbetare.</a:t>
            </a:r>
          </a:p>
          <a:p>
            <a:r>
              <a:rPr lang="sv-SE" sz="1100" b="1" dirty="0">
                <a:latin typeface="+mj-lt"/>
              </a:rPr>
              <a:t>Genomförande - dialoger:</a:t>
            </a:r>
          </a:p>
          <a:p>
            <a:r>
              <a:rPr lang="sv-SE" sz="1100" b="1" dirty="0"/>
              <a:t>Del 1: </a:t>
            </a:r>
            <a:r>
              <a:rPr lang="sv-SE" sz="1100" dirty="0"/>
              <a:t>Chef och medarbetare tittar tillsammans på den filmade föreläsningen och diskuterar frågorna i utbildningen Steg för steg. Använd chefens inloggning på Ringla akademis hemsida </a:t>
            </a:r>
            <a:r>
              <a:rPr lang="sv-SE" sz="1100" dirty="0">
                <a:hlinkClick r:id="rId2" tooltip="https://www.ringla.nu/akademi"/>
              </a:rPr>
              <a:t>https://www.ringla.nu/akademi</a:t>
            </a:r>
            <a:r>
              <a:rPr lang="sv-SE" sz="1100" dirty="0"/>
              <a:t>. Chefen tar anteckningar från diskussionerna. </a:t>
            </a:r>
            <a:r>
              <a:rPr lang="sv-SE" sz="1100" b="1" dirty="0"/>
              <a:t>Tidsåtgång 1 timme</a:t>
            </a:r>
            <a:r>
              <a:rPr lang="sv-SE" sz="1100" dirty="0"/>
              <a:t>.</a:t>
            </a:r>
          </a:p>
          <a:p>
            <a:r>
              <a:rPr lang="sv-SE" sz="1100" b="1" dirty="0"/>
              <a:t>Paus ca 10-15 minuter</a:t>
            </a:r>
            <a:r>
              <a:rPr lang="sv-SE" sz="1100" dirty="0"/>
              <a:t>.</a:t>
            </a:r>
          </a:p>
          <a:p>
            <a:r>
              <a:rPr lang="sv-SE" sz="1100" b="1" dirty="0"/>
              <a:t>Del 2</a:t>
            </a:r>
            <a:r>
              <a:rPr lang="sv-SE" sz="1100" dirty="0"/>
              <a:t>: Chef och medarbetare diskuterar tillsammans utifrån de frågor som dialogmaterialet (PowerPoint) innehåller. Arbetsgruppen kommer tillsammans överens om hur man vill arbeta med personcentrerad vård och skriver in detta på en Forms-enkät. Använd QR-koden som finns i bildspelet. Era svar är ett underlag för den fortsatta utvecklingen av Nära vård. </a:t>
            </a:r>
            <a:r>
              <a:rPr lang="sv-SE" sz="1100" b="1" dirty="0"/>
              <a:t>Tidsåtgång ca 30-45 minuter.</a:t>
            </a:r>
            <a:endParaRPr lang="sv-SE" sz="1100" dirty="0"/>
          </a:p>
          <a:p>
            <a:r>
              <a:rPr lang="sv-SE" sz="1100" b="1" dirty="0">
                <a:latin typeface="+mj-lt"/>
              </a:rPr>
              <a:t>Efterarbete – individuella reflektioner:</a:t>
            </a:r>
          </a:p>
          <a:p>
            <a:r>
              <a:rPr lang="sv-SE" sz="1100" b="1" dirty="0"/>
              <a:t>Chefen</a:t>
            </a:r>
            <a:r>
              <a:rPr lang="sv-SE" sz="1100" dirty="0"/>
              <a:t> ska besvara och skicka sin egna reflektioner i utbildningen Steg för steg, tidsåtgång ca 20 minuter. Använd den personliga inloggningen på </a:t>
            </a:r>
            <a:r>
              <a:rPr lang="sv-SE" sz="1100" dirty="0">
                <a:hlinkClick r:id="rId2" tooltip="https://www.ringla.nu/akademi"/>
              </a:rPr>
              <a:t>https://www.ringla.nu/akademi</a:t>
            </a:r>
            <a:r>
              <a:rPr lang="sv-SE" sz="1100" dirty="0"/>
              <a:t> . Detta kan göras på mobiltelefonen och i samband med dialogmötet. Lägg då på 20 minuter på mötet. Annars bör detta göras inom någon vecka efter dialogen.</a:t>
            </a:r>
          </a:p>
          <a:p>
            <a:r>
              <a:rPr lang="sv-SE" sz="1100" b="1" dirty="0"/>
              <a:t>Medarbetaren</a:t>
            </a:r>
            <a:r>
              <a:rPr lang="sv-SE" sz="1100" dirty="0"/>
              <a:t> (när den har fått inloggningen via mail) ska besvara och skicka sin egna reflektioner i utbildningen Steg för steg, tidsåtgång ca 20 minuter. Använd den personliga inloggningen på </a:t>
            </a:r>
            <a:r>
              <a:rPr lang="sv-SE" sz="1100" dirty="0">
                <a:hlinkClick r:id="rId2" tooltip="https://www.ringla.nu/akademi"/>
              </a:rPr>
              <a:t>https://www.ringla.nu/akademi</a:t>
            </a:r>
            <a:r>
              <a:rPr lang="sv-SE" sz="1100" dirty="0"/>
              <a:t> . Detta kan göras på mobiltelefonen och i samband med dialogmötet. Lägg då på 20 minuter på mötet. Annars bör medarbetaren göra detta inom någon vecka efter dialogen. Du som chef säkerställer att detta blir gjort.</a:t>
            </a:r>
          </a:p>
          <a:p>
            <a:r>
              <a:rPr lang="sv-SE" sz="1100" i="1" dirty="0"/>
              <a:t>OBS. Nya medarbetare eller medarbetare som inte kunnat delta på del 1 och del 2 förväntas ta del av hela utbildningen Steg för steg och själva svara på frågorna. Tidsåtgång 1 timme.</a:t>
            </a:r>
          </a:p>
          <a:p>
            <a:endParaRPr lang="sv-SE" sz="1100" dirty="0"/>
          </a:p>
        </p:txBody>
      </p:sp>
      <p:sp>
        <p:nvSpPr>
          <p:cNvPr id="3" name="Rubrik 2">
            <a:extLst>
              <a:ext uri="{FF2B5EF4-FFF2-40B4-BE49-F238E27FC236}">
                <a16:creationId xmlns:a16="http://schemas.microsoft.com/office/drawing/2014/main" id="{EDDDC76F-C2EF-46D7-BA06-EF9CDEBF47BC}"/>
              </a:ext>
            </a:extLst>
          </p:cNvPr>
          <p:cNvSpPr>
            <a:spLocks noGrp="1"/>
          </p:cNvSpPr>
          <p:nvPr>
            <p:ph type="ctrTitle"/>
          </p:nvPr>
        </p:nvSpPr>
        <p:spPr>
          <a:xfrm>
            <a:off x="504093" y="98318"/>
            <a:ext cx="9947587" cy="387798"/>
          </a:xfrm>
        </p:spPr>
        <p:txBody>
          <a:bodyPr/>
          <a:lstStyle/>
          <a:p>
            <a:r>
              <a:rPr lang="sv-SE" sz="2800" dirty="0"/>
              <a:t>Instruktioner</a:t>
            </a:r>
          </a:p>
        </p:txBody>
      </p:sp>
    </p:spTree>
    <p:extLst>
      <p:ext uri="{BB962C8B-B14F-4D97-AF65-F5344CB8AC3E}">
        <p14:creationId xmlns:p14="http://schemas.microsoft.com/office/powerpoint/2010/main" val="1712805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6237BAE-B678-4F1A-B83B-13FFB0CDD402}"/>
              </a:ext>
            </a:extLst>
          </p:cNvPr>
          <p:cNvSpPr>
            <a:spLocks noGrp="1"/>
          </p:cNvSpPr>
          <p:nvPr>
            <p:ph type="body" sz="half" idx="2"/>
          </p:nvPr>
        </p:nvSpPr>
        <p:spPr>
          <a:xfrm>
            <a:off x="874800" y="1440000"/>
            <a:ext cx="8691231" cy="4815128"/>
          </a:xfrm>
        </p:spPr>
        <p:txBody>
          <a:bodyPr/>
          <a:lstStyle/>
          <a:p>
            <a:pPr marL="285750" indent="-285750">
              <a:buFont typeface="Arial" panose="020B0604020202020204" pitchFamily="34" charset="0"/>
              <a:buChar char="•"/>
            </a:pPr>
            <a:r>
              <a:rPr lang="sv-SE" dirty="0"/>
              <a:t>Se till att du har koll på inloggning och att du har fått igång utbildningen innan ditt möte med medarbetarna.</a:t>
            </a:r>
          </a:p>
          <a:p>
            <a:pPr marL="285750" indent="-285750">
              <a:buFont typeface="Arial" panose="020B0604020202020204" pitchFamily="34" charset="0"/>
              <a:buChar char="•"/>
            </a:pPr>
            <a:r>
              <a:rPr lang="sv-SE" dirty="0"/>
              <a:t>Kika igenom bildspelet med instruktionerna samt läs igenom dialogerna och upplägget för dessa innan mötet.</a:t>
            </a:r>
          </a:p>
          <a:p>
            <a:pPr marL="285750" indent="-285750">
              <a:buFont typeface="Arial" panose="020B0604020202020204" pitchFamily="34" charset="0"/>
              <a:buChar char="•"/>
            </a:pPr>
            <a:r>
              <a:rPr lang="sv-SE" dirty="0"/>
              <a:t>Se till att du har fyllt i </a:t>
            </a:r>
            <a:r>
              <a:rPr lang="sv-SE" dirty="0" err="1"/>
              <a:t>excelfilen</a:t>
            </a:r>
            <a:r>
              <a:rPr lang="sv-SE" dirty="0"/>
              <a:t> med dina medarbetares mailadresser och laddat upp den på Teams/SharePoint, följ länken i instruktionerna. Gör detta någon vecka innan mötet med dina medarbetare. </a:t>
            </a:r>
          </a:p>
          <a:p>
            <a:pPr marL="285750" indent="-285750">
              <a:buFont typeface="Arial" panose="020B0604020202020204" pitchFamily="34" charset="0"/>
              <a:buChar char="•"/>
            </a:pPr>
            <a:r>
              <a:rPr lang="sv-SE" dirty="0"/>
              <a:t>Meddela din medarbetare att man inte ska slänga mail från företaget Ringla.</a:t>
            </a:r>
          </a:p>
          <a:p>
            <a:pPr marL="285750" indent="-285750">
              <a:buFont typeface="Arial" panose="020B0604020202020204" pitchFamily="34" charset="0"/>
              <a:buChar char="•"/>
            </a:pPr>
            <a:r>
              <a:rPr lang="sv-SE" dirty="0"/>
              <a:t>Påminn dina medarbetare att ta med tjänstetelefonen (de som har) till mötet om ni ska göra individuella reflektioner i samband med mötet.</a:t>
            </a:r>
          </a:p>
          <a:p>
            <a:pPr marL="285750" indent="-285750">
              <a:buFont typeface="Arial" panose="020B0604020202020204" pitchFamily="34" charset="0"/>
              <a:buChar char="•"/>
            </a:pPr>
            <a:r>
              <a:rPr lang="sv-SE" dirty="0"/>
              <a:t>Var noga med att skapa ett öppet samtalsklimat så att alla blir engagerade under dialogen.</a:t>
            </a:r>
          </a:p>
          <a:p>
            <a:endParaRPr lang="sv-SE" dirty="0"/>
          </a:p>
        </p:txBody>
      </p:sp>
      <p:sp>
        <p:nvSpPr>
          <p:cNvPr id="3" name="Rubrik 2">
            <a:extLst>
              <a:ext uri="{FF2B5EF4-FFF2-40B4-BE49-F238E27FC236}">
                <a16:creationId xmlns:a16="http://schemas.microsoft.com/office/drawing/2014/main" id="{0AECCEF1-D3DD-4546-88CE-21D5CAB06335}"/>
              </a:ext>
            </a:extLst>
          </p:cNvPr>
          <p:cNvSpPr>
            <a:spLocks noGrp="1"/>
          </p:cNvSpPr>
          <p:nvPr>
            <p:ph type="ctrTitle"/>
          </p:nvPr>
        </p:nvSpPr>
        <p:spPr/>
        <p:txBody>
          <a:bodyPr/>
          <a:lstStyle/>
          <a:p>
            <a:r>
              <a:rPr lang="sv-SE" dirty="0"/>
              <a:t>Tips!</a:t>
            </a:r>
          </a:p>
        </p:txBody>
      </p:sp>
    </p:spTree>
    <p:extLst>
      <p:ext uri="{BB962C8B-B14F-4D97-AF65-F5344CB8AC3E}">
        <p14:creationId xmlns:p14="http://schemas.microsoft.com/office/powerpoint/2010/main" val="2151354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22C5BF-CD3E-41D7-BF93-AD0E6D592F1C}"/>
              </a:ext>
            </a:extLst>
          </p:cNvPr>
          <p:cNvSpPr>
            <a:spLocks noGrp="1"/>
          </p:cNvSpPr>
          <p:nvPr>
            <p:ph type="ctrTitle"/>
          </p:nvPr>
        </p:nvSpPr>
        <p:spPr/>
        <p:txBody>
          <a:bodyPr/>
          <a:lstStyle/>
          <a:p>
            <a:r>
              <a:rPr lang="sv-SE" dirty="0"/>
              <a:t>Personcentrerad vård</a:t>
            </a:r>
          </a:p>
        </p:txBody>
      </p:sp>
      <p:sp>
        <p:nvSpPr>
          <p:cNvPr id="3" name="Underrubrik 2">
            <a:extLst>
              <a:ext uri="{FF2B5EF4-FFF2-40B4-BE49-F238E27FC236}">
                <a16:creationId xmlns:a16="http://schemas.microsoft.com/office/drawing/2014/main" id="{09C9F4E0-6417-486B-B8AF-54FF9092A1DD}"/>
              </a:ext>
            </a:extLst>
          </p:cNvPr>
          <p:cNvSpPr>
            <a:spLocks noGrp="1"/>
          </p:cNvSpPr>
          <p:nvPr>
            <p:ph type="subTitle" idx="1"/>
          </p:nvPr>
        </p:nvSpPr>
        <p:spPr>
          <a:xfrm>
            <a:off x="838200" y="4655127"/>
            <a:ext cx="9829800" cy="1507533"/>
          </a:xfrm>
        </p:spPr>
        <p:txBody>
          <a:bodyPr>
            <a:normAutofit/>
          </a:bodyPr>
          <a:lstStyle/>
          <a:p>
            <a:r>
              <a:rPr lang="sv-SE" dirty="0"/>
              <a:t>Dialog om personcentrerad vård inom vård- och omsorgsförvaltningen</a:t>
            </a:r>
          </a:p>
          <a:p>
            <a:endParaRPr lang="sv-SE" dirty="0"/>
          </a:p>
          <a:p>
            <a:endParaRPr lang="sv-SE" dirty="0"/>
          </a:p>
        </p:txBody>
      </p:sp>
    </p:spTree>
    <p:extLst>
      <p:ext uri="{BB962C8B-B14F-4D97-AF65-F5344CB8AC3E}">
        <p14:creationId xmlns:p14="http://schemas.microsoft.com/office/powerpoint/2010/main" val="269974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A74ECF-8948-4F85-9785-75CA8DCBB9C9}"/>
              </a:ext>
            </a:extLst>
          </p:cNvPr>
          <p:cNvSpPr>
            <a:spLocks noGrp="1"/>
          </p:cNvSpPr>
          <p:nvPr>
            <p:ph type="title"/>
          </p:nvPr>
        </p:nvSpPr>
        <p:spPr>
          <a:xfrm>
            <a:off x="838200" y="610788"/>
            <a:ext cx="10515600" cy="2239529"/>
          </a:xfrm>
        </p:spPr>
        <p:txBody>
          <a:bodyPr/>
          <a:lstStyle/>
          <a:p>
            <a:pPr>
              <a:spcBef>
                <a:spcPts val="1200"/>
              </a:spcBef>
            </a:pPr>
            <a:r>
              <a:rPr lang="sv-SE" dirty="0"/>
              <a:t>Vad är personcentrerad vård för oss på vår arbetsplats?</a:t>
            </a:r>
            <a:endParaRPr lang="sv-SE" sz="4400" b="1" dirty="0">
              <a:latin typeface="Helsingborg Sans Light" pitchFamily="2" charset="0"/>
            </a:endParaRPr>
          </a:p>
        </p:txBody>
      </p:sp>
      <p:sp>
        <p:nvSpPr>
          <p:cNvPr id="3" name="Platshållare för innehåll 2">
            <a:extLst>
              <a:ext uri="{FF2B5EF4-FFF2-40B4-BE49-F238E27FC236}">
                <a16:creationId xmlns:a16="http://schemas.microsoft.com/office/drawing/2014/main" id="{53C22BBC-CB63-4F66-98B3-1479179E6D54}"/>
              </a:ext>
            </a:extLst>
          </p:cNvPr>
          <p:cNvSpPr>
            <a:spLocks noGrp="1"/>
          </p:cNvSpPr>
          <p:nvPr>
            <p:ph idx="1"/>
          </p:nvPr>
        </p:nvSpPr>
        <p:spPr>
          <a:xfrm>
            <a:off x="838200" y="4142509"/>
            <a:ext cx="9789543" cy="1499166"/>
          </a:xfrm>
        </p:spPr>
        <p:txBody>
          <a:bodyPr>
            <a:normAutofit/>
          </a:bodyPr>
          <a:lstStyle/>
          <a:p>
            <a:r>
              <a:rPr lang="sv-SE" sz="2400" dirty="0"/>
              <a:t>Diskutera tillsammans (gärna i mindre grupper) i 5-10 minuter </a:t>
            </a:r>
          </a:p>
          <a:p>
            <a:r>
              <a:rPr lang="sv-SE" sz="2400" dirty="0"/>
              <a:t>Summera i helgrupp i 5 minuter, enas tillsammans</a:t>
            </a:r>
          </a:p>
        </p:txBody>
      </p:sp>
      <p:sp>
        <p:nvSpPr>
          <p:cNvPr id="5" name="Rektangel 4">
            <a:extLst>
              <a:ext uri="{FF2B5EF4-FFF2-40B4-BE49-F238E27FC236}">
                <a16:creationId xmlns:a16="http://schemas.microsoft.com/office/drawing/2014/main" id="{CE1CC44B-1156-436F-8C4A-69473C9F3164}"/>
              </a:ext>
            </a:extLst>
          </p:cNvPr>
          <p:cNvSpPr/>
          <p:nvPr/>
        </p:nvSpPr>
        <p:spPr>
          <a:xfrm>
            <a:off x="838200" y="2850317"/>
            <a:ext cx="4365298" cy="769441"/>
          </a:xfrm>
          <a:prstGeom prst="rect">
            <a:avLst/>
          </a:prstGeom>
        </p:spPr>
        <p:txBody>
          <a:bodyPr wrap="none">
            <a:spAutoFit/>
          </a:bodyPr>
          <a:lstStyle/>
          <a:p>
            <a:r>
              <a:rPr lang="sv-SE" sz="4400" b="1" dirty="0">
                <a:solidFill>
                  <a:srgbClr val="1A355C"/>
                </a:solidFill>
                <a:latin typeface="Helsingborg Sans Light" pitchFamily="2" charset="0"/>
                <a:ea typeface="+mj-ea"/>
                <a:cs typeface="+mj-cs"/>
              </a:rPr>
              <a:t>Lista 3-5 exempel</a:t>
            </a:r>
            <a:endParaRPr lang="sv-SE" dirty="0"/>
          </a:p>
        </p:txBody>
      </p:sp>
    </p:spTree>
    <p:extLst>
      <p:ext uri="{BB962C8B-B14F-4D97-AF65-F5344CB8AC3E}">
        <p14:creationId xmlns:p14="http://schemas.microsoft.com/office/powerpoint/2010/main" val="497817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A74ECF-8948-4F85-9785-75CA8DCBB9C9}"/>
              </a:ext>
            </a:extLst>
          </p:cNvPr>
          <p:cNvSpPr>
            <a:spLocks noGrp="1"/>
          </p:cNvSpPr>
          <p:nvPr>
            <p:ph type="title"/>
          </p:nvPr>
        </p:nvSpPr>
        <p:spPr>
          <a:xfrm>
            <a:off x="838200" y="800690"/>
            <a:ext cx="10515600" cy="2524402"/>
          </a:xfrm>
        </p:spPr>
        <p:txBody>
          <a:bodyPr/>
          <a:lstStyle/>
          <a:p>
            <a:r>
              <a:rPr lang="sv-SE" sz="5400" dirty="0"/>
              <a:t>Så här vill vi jobba med personcentrerad vård på vår arbetsplats! </a:t>
            </a:r>
            <a:endParaRPr lang="sv-SE" sz="4000" dirty="0">
              <a:latin typeface="Helsingborg Sans Light" pitchFamily="2" charset="0"/>
            </a:endParaRPr>
          </a:p>
        </p:txBody>
      </p:sp>
      <p:sp>
        <p:nvSpPr>
          <p:cNvPr id="3" name="Platshållare för innehåll 2">
            <a:extLst>
              <a:ext uri="{FF2B5EF4-FFF2-40B4-BE49-F238E27FC236}">
                <a16:creationId xmlns:a16="http://schemas.microsoft.com/office/drawing/2014/main" id="{53C22BBC-CB63-4F66-98B3-1479179E6D54}"/>
              </a:ext>
            </a:extLst>
          </p:cNvPr>
          <p:cNvSpPr>
            <a:spLocks noGrp="1"/>
          </p:cNvSpPr>
          <p:nvPr>
            <p:ph idx="1"/>
          </p:nvPr>
        </p:nvSpPr>
        <p:spPr>
          <a:xfrm>
            <a:off x="838200" y="4558145"/>
            <a:ext cx="9789543" cy="1499166"/>
          </a:xfrm>
        </p:spPr>
        <p:txBody>
          <a:bodyPr>
            <a:normAutofit/>
          </a:bodyPr>
          <a:lstStyle/>
          <a:p>
            <a:r>
              <a:rPr lang="sv-SE" sz="2400" dirty="0"/>
              <a:t>Diskutera tillsammans (gärna i mindre grupper) i 10-15 minuter </a:t>
            </a:r>
          </a:p>
          <a:p>
            <a:r>
              <a:rPr lang="sv-SE" sz="2400" dirty="0"/>
              <a:t>Summera i helgrupp i 5 minuter, enas tillsammans</a:t>
            </a:r>
          </a:p>
        </p:txBody>
      </p:sp>
      <p:sp>
        <p:nvSpPr>
          <p:cNvPr id="5" name="Rektangel 4">
            <a:extLst>
              <a:ext uri="{FF2B5EF4-FFF2-40B4-BE49-F238E27FC236}">
                <a16:creationId xmlns:a16="http://schemas.microsoft.com/office/drawing/2014/main" id="{34D5A449-9345-437A-91D5-30EC41D7285D}"/>
              </a:ext>
            </a:extLst>
          </p:cNvPr>
          <p:cNvSpPr/>
          <p:nvPr/>
        </p:nvSpPr>
        <p:spPr>
          <a:xfrm>
            <a:off x="838200" y="3532909"/>
            <a:ext cx="3720890" cy="707886"/>
          </a:xfrm>
          <a:prstGeom prst="rect">
            <a:avLst/>
          </a:prstGeom>
        </p:spPr>
        <p:txBody>
          <a:bodyPr wrap="none">
            <a:spAutoFit/>
          </a:bodyPr>
          <a:lstStyle/>
          <a:p>
            <a:r>
              <a:rPr lang="sv-SE" sz="4000" dirty="0">
                <a:solidFill>
                  <a:srgbClr val="1A355C"/>
                </a:solidFill>
                <a:latin typeface="Helsingborg Sans Light" pitchFamily="2" charset="0"/>
                <a:ea typeface="+mj-ea"/>
                <a:cs typeface="+mj-cs"/>
              </a:rPr>
              <a:t>Lista 3-5 förslag</a:t>
            </a:r>
            <a:endParaRPr lang="sv-SE" dirty="0"/>
          </a:p>
        </p:txBody>
      </p:sp>
    </p:spTree>
    <p:extLst>
      <p:ext uri="{BB962C8B-B14F-4D97-AF65-F5344CB8AC3E}">
        <p14:creationId xmlns:p14="http://schemas.microsoft.com/office/powerpoint/2010/main" val="158640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innehåll 8">
            <a:extLst>
              <a:ext uri="{FF2B5EF4-FFF2-40B4-BE49-F238E27FC236}">
                <a16:creationId xmlns:a16="http://schemas.microsoft.com/office/drawing/2014/main" id="{FCFFB346-5E73-441C-AA11-ED467DDAA603}"/>
              </a:ext>
            </a:extLst>
          </p:cNvPr>
          <p:cNvPicPr>
            <a:picLocks noGrp="1" noChangeAspect="1"/>
          </p:cNvPicPr>
          <p:nvPr>
            <p:ph sz="quarter" idx="10"/>
          </p:nvPr>
        </p:nvPicPr>
        <p:blipFill>
          <a:blip r:embed="rId2" cstate="print">
            <a:extLst>
              <a:ext uri="{28A0092B-C50C-407E-A947-70E740481C1C}">
                <a14:useLocalDpi xmlns:a14="http://schemas.microsoft.com/office/drawing/2010/main" val="0"/>
              </a:ext>
            </a:extLst>
          </a:blip>
          <a:stretch>
            <a:fillRect/>
          </a:stretch>
        </p:blipFill>
        <p:spPr>
          <a:xfrm>
            <a:off x="5313218" y="-20782"/>
            <a:ext cx="6878782" cy="6878782"/>
          </a:xfrm>
        </p:spPr>
      </p:pic>
      <p:sp>
        <p:nvSpPr>
          <p:cNvPr id="6" name="Platshållare för text 5">
            <a:extLst>
              <a:ext uri="{FF2B5EF4-FFF2-40B4-BE49-F238E27FC236}">
                <a16:creationId xmlns:a16="http://schemas.microsoft.com/office/drawing/2014/main" id="{C76F50FA-8FEA-4D4B-81BF-F4FEEC466B88}"/>
              </a:ext>
            </a:extLst>
          </p:cNvPr>
          <p:cNvSpPr>
            <a:spLocks noGrp="1"/>
          </p:cNvSpPr>
          <p:nvPr>
            <p:ph type="body" sz="half" idx="2"/>
          </p:nvPr>
        </p:nvSpPr>
        <p:spPr>
          <a:xfrm>
            <a:off x="639185" y="2492618"/>
            <a:ext cx="4419200" cy="3430133"/>
          </a:xfrm>
        </p:spPr>
        <p:txBody>
          <a:bodyPr/>
          <a:lstStyle/>
          <a:p>
            <a:r>
              <a:rPr lang="sv-SE" dirty="0"/>
              <a:t>Använd QR-koden här bredvid och skriv in arbetsgruppens tankar.</a:t>
            </a:r>
          </a:p>
          <a:p>
            <a:endParaRPr lang="sv-SE" dirty="0"/>
          </a:p>
          <a:p>
            <a:endParaRPr lang="sv-SE" dirty="0"/>
          </a:p>
          <a:p>
            <a:endParaRPr lang="sv-SE" dirty="0"/>
          </a:p>
          <a:p>
            <a:r>
              <a:rPr lang="sv-SE" dirty="0"/>
              <a:t>5 minuter</a:t>
            </a:r>
          </a:p>
          <a:p>
            <a:endParaRPr lang="sv-SE" dirty="0"/>
          </a:p>
          <a:p>
            <a:endParaRPr lang="sv-SE" dirty="0"/>
          </a:p>
        </p:txBody>
      </p:sp>
      <p:sp>
        <p:nvSpPr>
          <p:cNvPr id="5" name="Rubrik 4">
            <a:extLst>
              <a:ext uri="{FF2B5EF4-FFF2-40B4-BE49-F238E27FC236}">
                <a16:creationId xmlns:a16="http://schemas.microsoft.com/office/drawing/2014/main" id="{766D7E81-0753-47AB-9127-50A0364061BB}"/>
              </a:ext>
            </a:extLst>
          </p:cNvPr>
          <p:cNvSpPr>
            <a:spLocks noGrp="1"/>
          </p:cNvSpPr>
          <p:nvPr>
            <p:ph type="ctrTitle"/>
          </p:nvPr>
        </p:nvSpPr>
        <p:spPr>
          <a:xfrm>
            <a:off x="639185" y="1385743"/>
            <a:ext cx="4419200" cy="553998"/>
          </a:xfrm>
        </p:spPr>
        <p:txBody>
          <a:bodyPr/>
          <a:lstStyle/>
          <a:p>
            <a:r>
              <a:rPr lang="sv-SE" dirty="0"/>
              <a:t>Skriv in era svar</a:t>
            </a:r>
          </a:p>
        </p:txBody>
      </p:sp>
    </p:spTree>
    <p:extLst>
      <p:ext uri="{BB962C8B-B14F-4D97-AF65-F5344CB8AC3E}">
        <p14:creationId xmlns:p14="http://schemas.microsoft.com/office/powerpoint/2010/main" val="2064456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40B9021-9C14-4D41-8E74-E52E10B7BB1A}"/>
              </a:ext>
            </a:extLst>
          </p:cNvPr>
          <p:cNvSpPr>
            <a:spLocks noGrp="1"/>
          </p:cNvSpPr>
          <p:nvPr>
            <p:ph type="body" sz="half" idx="2"/>
          </p:nvPr>
        </p:nvSpPr>
        <p:spPr>
          <a:xfrm>
            <a:off x="874713" y="1692967"/>
            <a:ext cx="4419200" cy="4722795"/>
          </a:xfrm>
        </p:spPr>
        <p:txBody>
          <a:bodyPr/>
          <a:lstStyle/>
          <a:p>
            <a:r>
              <a:rPr lang="sv-SE" dirty="0"/>
              <a:t>Hör av er till någon av oss om ni har frågor eller funderingar. Vi hjälper gärna till!</a:t>
            </a:r>
          </a:p>
          <a:p>
            <a:endParaRPr lang="sv-SE" dirty="0"/>
          </a:p>
          <a:p>
            <a:r>
              <a:rPr lang="sv-SE" dirty="0"/>
              <a:t>Lycka till!</a:t>
            </a:r>
          </a:p>
          <a:p>
            <a:endParaRPr lang="sv-SE" dirty="0"/>
          </a:p>
          <a:p>
            <a:r>
              <a:rPr lang="sv-SE" dirty="0"/>
              <a:t>Med vänliga hälsningar</a:t>
            </a:r>
          </a:p>
          <a:p>
            <a:r>
              <a:rPr lang="sv-SE" dirty="0"/>
              <a:t>Malin och Marina</a:t>
            </a:r>
          </a:p>
          <a:p>
            <a:endParaRPr lang="sv-SE" dirty="0"/>
          </a:p>
          <a:p>
            <a:r>
              <a:rPr lang="sv-SE" dirty="0">
                <a:hlinkClick r:id="rId2"/>
              </a:rPr>
              <a:t>Malin.remmerfors@helsingborg.se</a:t>
            </a:r>
            <a:endParaRPr lang="sv-SE" dirty="0"/>
          </a:p>
          <a:p>
            <a:r>
              <a:rPr lang="sv-SE" dirty="0">
                <a:hlinkClick r:id="rId3"/>
              </a:rPr>
              <a:t>Marina.forssberg@helsingborg.se</a:t>
            </a:r>
            <a:endParaRPr lang="sv-SE" dirty="0"/>
          </a:p>
          <a:p>
            <a:endParaRPr lang="sv-SE" dirty="0"/>
          </a:p>
        </p:txBody>
      </p:sp>
      <p:sp>
        <p:nvSpPr>
          <p:cNvPr id="4" name="Rubrik 3">
            <a:extLst>
              <a:ext uri="{FF2B5EF4-FFF2-40B4-BE49-F238E27FC236}">
                <a16:creationId xmlns:a16="http://schemas.microsoft.com/office/drawing/2014/main" id="{6C251A5D-BC37-4885-AD01-0822638DBA06}"/>
              </a:ext>
            </a:extLst>
          </p:cNvPr>
          <p:cNvSpPr>
            <a:spLocks noGrp="1"/>
          </p:cNvSpPr>
          <p:nvPr>
            <p:ph type="ctrTitle"/>
          </p:nvPr>
        </p:nvSpPr>
        <p:spPr>
          <a:xfrm>
            <a:off x="874713" y="873125"/>
            <a:ext cx="4419200" cy="553998"/>
          </a:xfrm>
        </p:spPr>
        <p:txBody>
          <a:bodyPr/>
          <a:lstStyle/>
          <a:p>
            <a:r>
              <a:rPr lang="sv-SE" dirty="0"/>
              <a:t>Vi finns här!</a:t>
            </a:r>
          </a:p>
        </p:txBody>
      </p:sp>
      <p:pic>
        <p:nvPicPr>
          <p:cNvPr id="10" name="Platshållare för innehåll 9">
            <a:extLst>
              <a:ext uri="{FF2B5EF4-FFF2-40B4-BE49-F238E27FC236}">
                <a16:creationId xmlns:a16="http://schemas.microsoft.com/office/drawing/2014/main" id="{1F8BCF76-3718-4587-B65C-DE41007E63AA}"/>
              </a:ext>
            </a:extLst>
          </p:cNvPr>
          <p:cNvPicPr>
            <a:picLocks noGrp="1" noChangeAspect="1"/>
          </p:cNvPicPr>
          <p:nvPr>
            <p:ph sz="quarter" idx="10"/>
          </p:nvPr>
        </p:nvPicPr>
        <p:blipFill rotWithShape="1">
          <a:blip r:embed="rId4">
            <a:extLst>
              <a:ext uri="{28A0092B-C50C-407E-A947-70E740481C1C}">
                <a14:useLocalDpi xmlns:a14="http://schemas.microsoft.com/office/drawing/2010/main" val="0"/>
              </a:ext>
            </a:extLst>
          </a:blip>
          <a:srcRect l="21199" r="23940"/>
          <a:stretch/>
        </p:blipFill>
        <p:spPr>
          <a:xfrm>
            <a:off x="6096000" y="-1"/>
            <a:ext cx="6096000" cy="6858001"/>
          </a:xfrm>
        </p:spPr>
      </p:pic>
    </p:spTree>
    <p:extLst>
      <p:ext uri="{BB962C8B-B14F-4D97-AF65-F5344CB8AC3E}">
        <p14:creationId xmlns:p14="http://schemas.microsoft.com/office/powerpoint/2010/main" val="374114068"/>
      </p:ext>
    </p:extLst>
  </p:cSld>
  <p:clrMapOvr>
    <a:masterClrMapping/>
  </p:clrMapOvr>
</p:sld>
</file>

<file path=ppt/theme/theme1.xml><?xml version="1.0" encoding="utf-8"?>
<a:theme xmlns:a="http://schemas.openxmlformats.org/drawingml/2006/main" name="VOF Raps vit">
  <a:themeElements>
    <a:clrScheme name="VOF Raps">
      <a:dk1>
        <a:srgbClr val="3C3929"/>
      </a:dk1>
      <a:lt1>
        <a:srgbClr val="FDFBDF"/>
      </a:lt1>
      <a:dk2>
        <a:srgbClr val="F0B323"/>
      </a:dk2>
      <a:lt2>
        <a:srgbClr val="FEFFFF"/>
      </a:lt2>
      <a:accent1>
        <a:srgbClr val="E35205"/>
      </a:accent1>
      <a:accent2>
        <a:srgbClr val="F0B323"/>
      </a:accent2>
      <a:accent3>
        <a:srgbClr val="DA291C"/>
      </a:accent3>
      <a:accent4>
        <a:srgbClr val="FABBCB"/>
      </a:accent4>
      <a:accent5>
        <a:srgbClr val="76232F"/>
      </a:accent5>
      <a:accent6>
        <a:srgbClr val="C5B9AC"/>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D5EC6D74-71B0-49CE-ABC7-8AF49F6D629D}" vid="{3E08C6BB-C68E-43D8-A616-6D67C93D8EE9}"/>
    </a:ext>
  </a:extLst>
</a:theme>
</file>

<file path=ppt/theme/theme2.xml><?xml version="1.0" encoding="utf-8"?>
<a:theme xmlns:a="http://schemas.openxmlformats.org/drawingml/2006/main" name="VOF Raps ljus">
  <a:themeElements>
    <a:clrScheme name="VOF Raps">
      <a:dk1>
        <a:srgbClr val="3C3929"/>
      </a:dk1>
      <a:lt1>
        <a:srgbClr val="FDFBDF"/>
      </a:lt1>
      <a:dk2>
        <a:srgbClr val="F0B323"/>
      </a:dk2>
      <a:lt2>
        <a:srgbClr val="FEFFFF"/>
      </a:lt2>
      <a:accent1>
        <a:srgbClr val="E35205"/>
      </a:accent1>
      <a:accent2>
        <a:srgbClr val="F0B323"/>
      </a:accent2>
      <a:accent3>
        <a:srgbClr val="DA291C"/>
      </a:accent3>
      <a:accent4>
        <a:srgbClr val="FABBCB"/>
      </a:accent4>
      <a:accent5>
        <a:srgbClr val="76232F"/>
      </a:accent5>
      <a:accent6>
        <a:srgbClr val="C5B9AC"/>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D5EC6D74-71B0-49CE-ABC7-8AF49F6D629D}" vid="{D4A541B0-C3CF-44FA-A2AB-3D2EE8C8CF87}"/>
    </a:ext>
  </a:extLst>
</a:theme>
</file>

<file path=ppt/theme/theme3.xml><?xml version="1.0" encoding="utf-8"?>
<a:theme xmlns:a="http://schemas.openxmlformats.org/drawingml/2006/main" name="VOF Rododendron vit">
  <a:themeElements>
    <a:clrScheme name="VOF Rhododendron">
      <a:dk1>
        <a:srgbClr val="1A355C"/>
      </a:dk1>
      <a:lt1>
        <a:srgbClr val="FEFFFF"/>
      </a:lt1>
      <a:dk2>
        <a:srgbClr val="75222E"/>
      </a:dk2>
      <a:lt2>
        <a:srgbClr val="FCDDE5"/>
      </a:lt2>
      <a:accent1>
        <a:srgbClr val="F57395"/>
      </a:accent1>
      <a:accent2>
        <a:srgbClr val="76232F"/>
      </a:accent2>
      <a:accent3>
        <a:srgbClr val="D6D2C4"/>
      </a:accent3>
      <a:accent4>
        <a:srgbClr val="DA291C"/>
      </a:accent4>
      <a:accent5>
        <a:srgbClr val="C5B9AC"/>
      </a:accent5>
      <a:accent6>
        <a:srgbClr val="E35205"/>
      </a:accent6>
      <a:hlink>
        <a:srgbClr val="75222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1A447AFA-09E2-4458-B9B4-5C7F8D382189}" vid="{9811BE49-C810-48AE-9F3B-12D0CF8EDCC3}"/>
    </a:ext>
  </a:extLst>
</a:theme>
</file>

<file path=ppt/theme/theme4.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5.xml><?xml version="1.0" encoding="utf-8"?>
<a:theme xmlns:a="http://schemas.openxmlformats.org/drawingml/2006/main" name="VOF Vintersund mörk">
  <a:themeElements>
    <a:clrScheme name="VOF Vintersund">
      <a:dk1>
        <a:srgbClr val="1A355C"/>
      </a:dk1>
      <a:lt1>
        <a:srgbClr val="FEFFFF"/>
      </a:lt1>
      <a:dk2>
        <a:srgbClr val="C5B9AC"/>
      </a:dk2>
      <a:lt2>
        <a:srgbClr val="FEFFFF"/>
      </a:lt2>
      <a:accent1>
        <a:srgbClr val="76232F"/>
      </a:accent1>
      <a:accent2>
        <a:srgbClr val="FABBCB"/>
      </a:accent2>
      <a:accent3>
        <a:srgbClr val="1B365D"/>
      </a:accent3>
      <a:accent4>
        <a:srgbClr val="C3D7EE"/>
      </a:accent4>
      <a:accent5>
        <a:srgbClr val="00BFB3"/>
      </a:accent5>
      <a:accent6>
        <a:srgbClr val="C5B9AC"/>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ECD125F3-E8A9-4778-AD3A-E868CCF1B729}" vid="{34469270-4BE0-4CBB-9864-B7D9105F488E}"/>
    </a:ext>
  </a:extLst>
</a:theme>
</file>

<file path=ppt/theme/theme6.xml><?xml version="1.0" encoding="utf-8"?>
<a:theme xmlns:a="http://schemas.openxmlformats.org/drawingml/2006/main" name="VOF Vintersund ljus">
  <a:themeElements>
    <a:clrScheme name="VOF Vintersund">
      <a:dk1>
        <a:srgbClr val="1A355C"/>
      </a:dk1>
      <a:lt1>
        <a:srgbClr val="FEFFFF"/>
      </a:lt1>
      <a:dk2>
        <a:srgbClr val="C5B9AC"/>
      </a:dk2>
      <a:lt2>
        <a:srgbClr val="FEFFFF"/>
      </a:lt2>
      <a:accent1>
        <a:srgbClr val="76232F"/>
      </a:accent1>
      <a:accent2>
        <a:srgbClr val="FABBCB"/>
      </a:accent2>
      <a:accent3>
        <a:srgbClr val="1B365D"/>
      </a:accent3>
      <a:accent4>
        <a:srgbClr val="C3D7EE"/>
      </a:accent4>
      <a:accent5>
        <a:srgbClr val="00BFB3"/>
      </a:accent5>
      <a:accent6>
        <a:srgbClr val="C5B9AC"/>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ECD125F3-E8A9-4778-AD3A-E868CCF1B729}" vid="{70F741D9-0CFF-4D11-BCE5-E97562AB58A4}"/>
    </a:ext>
  </a:extLst>
</a:theme>
</file>

<file path=ppt/theme/theme7.xml><?xml version="1.0" encoding="utf-8"?>
<a:theme xmlns:a="http://schemas.openxmlformats.org/drawingml/2006/main" name="HBG-Grön">
  <a:themeElements>
    <a:clrScheme name="HBG_Grön">
      <a:dk1>
        <a:srgbClr val="1A355C"/>
      </a:dk1>
      <a:lt1>
        <a:srgbClr val="FEFFFF"/>
      </a:lt1>
      <a:dk2>
        <a:srgbClr val="00833D"/>
      </a:dk2>
      <a:lt2>
        <a:srgbClr val="ECE7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BG-Rosa" id="{7A229C2F-4C75-9F46-98F4-8C446526FA42}" vid="{50B4D5BC-17E4-D142-964E-E1732A99B796}"/>
    </a:ext>
  </a:extLst>
</a:theme>
</file>

<file path=ppt/theme/theme8.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9.xml><?xml version="1.0" encoding="utf-8"?>
<a:theme xmlns:a="http://schemas.openxmlformats.org/drawingml/2006/main" name="VOF Helsingborgstegel vit">
  <a:themeElements>
    <a:clrScheme name="VOF helsingborgstegel">
      <a:dk1>
        <a:srgbClr val="1B365D"/>
      </a:dk1>
      <a:lt1>
        <a:srgbClr val="FABBCB"/>
      </a:lt1>
      <a:dk2>
        <a:srgbClr val="C00000"/>
      </a:dk2>
      <a:lt2>
        <a:srgbClr val="FEFFFF"/>
      </a:lt2>
      <a:accent1>
        <a:srgbClr val="FABBCB"/>
      </a:accent1>
      <a:accent2>
        <a:srgbClr val="1B365D"/>
      </a:accent2>
      <a:accent3>
        <a:srgbClr val="76232F"/>
      </a:accent3>
      <a:accent4>
        <a:srgbClr val="FABBCB"/>
      </a:accent4>
      <a:accent5>
        <a:srgbClr val="E35205"/>
      </a:accent5>
      <a:accent6>
        <a:srgbClr val="FDF2F1"/>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6A89D25-4C0F-42A2-95E2-D164DDA75EF2}" vid="{A418607E-8CB9-4446-9162-E07C73EF215A}"/>
    </a:ext>
  </a:extLst>
</a:theme>
</file>

<file path=ppt/theme/theme10.xml><?xml version="1.0" encoding="utf-8"?>
<a:theme xmlns:a="http://schemas.openxmlformats.org/drawingml/2006/main" name="2_Anpassad formgivning">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VOF Pålsjö vit">
  <a:themeElements>
    <a:clrScheme name="VOF Pålsjö">
      <a:dk1>
        <a:srgbClr val="4D4D4D"/>
      </a:dk1>
      <a:lt1>
        <a:srgbClr val="FDFBDF"/>
      </a:lt1>
      <a:dk2>
        <a:srgbClr val="00843D"/>
      </a:dk2>
      <a:lt2>
        <a:srgbClr val="FEFFFF"/>
      </a:lt2>
      <a:accent1>
        <a:srgbClr val="1B365D"/>
      </a:accent1>
      <a:accent2>
        <a:srgbClr val="00BFB3"/>
      </a:accent2>
      <a:accent3>
        <a:srgbClr val="D4EB8E"/>
      </a:accent3>
      <a:accent4>
        <a:srgbClr val="C5B9AC"/>
      </a:accent4>
      <a:accent5>
        <a:srgbClr val="F0B323"/>
      </a:accent5>
      <a:accent6>
        <a:srgbClr val="FABBCB"/>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BB34DCE7-6CE6-4E4D-8EA7-CE4AFDC6E2A4}" vid="{1F31C732-271F-497C-BA22-20FE5729A237}"/>
    </a:ext>
  </a:extLst>
</a:theme>
</file>

<file path=ppt/theme/theme12.xml><?xml version="1.0" encoding="utf-8"?>
<a:theme xmlns:a="http://schemas.openxmlformats.org/drawingml/2006/main" name="1_VOF Vintersund ljus">
  <a:themeElements>
    <a:clrScheme name="VOF Vintersund">
      <a:dk1>
        <a:srgbClr val="1A355C"/>
      </a:dk1>
      <a:lt1>
        <a:srgbClr val="FEFFFF"/>
      </a:lt1>
      <a:dk2>
        <a:srgbClr val="C5B9AC"/>
      </a:dk2>
      <a:lt2>
        <a:srgbClr val="FEFFFF"/>
      </a:lt2>
      <a:accent1>
        <a:srgbClr val="76232F"/>
      </a:accent1>
      <a:accent2>
        <a:srgbClr val="FABBCB"/>
      </a:accent2>
      <a:accent3>
        <a:srgbClr val="1B365D"/>
      </a:accent3>
      <a:accent4>
        <a:srgbClr val="C3D7EE"/>
      </a:accent4>
      <a:accent5>
        <a:srgbClr val="00BFB3"/>
      </a:accent5>
      <a:accent6>
        <a:srgbClr val="C5B9AC"/>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ECD125F3-E8A9-4778-AD3A-E868CCF1B729}" vid="{70F741D9-0CFF-4D11-BCE5-E97562AB58A4}"/>
    </a:ext>
  </a:extLst>
</a:theme>
</file>

<file path=ppt/theme/theme1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5ff770e-d788-4c17-a9c0-e5ad635da552">
      <UserInfo>
        <DisplayName>Andersson Annika - VOF</DisplayName>
        <AccountId>31</AccountId>
        <AccountType/>
      </UserInfo>
      <UserInfo>
        <DisplayName>Rosendahl Maria - VOF</DisplayName>
        <AccountId>21</AccountId>
        <AccountType/>
      </UserInfo>
      <UserInfo>
        <DisplayName>Barac Anna - VOF</DisplayName>
        <AccountId>33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9EB88BF4EC6B874FA2F8C6BC6C96646E" ma:contentTypeVersion="5" ma:contentTypeDescription="Skapa ett nytt dokument." ma:contentTypeScope="" ma:versionID="ed8473d5f1f91b9ba1029b23e2b66798">
  <xsd:schema xmlns:xsd="http://www.w3.org/2001/XMLSchema" xmlns:xs="http://www.w3.org/2001/XMLSchema" xmlns:p="http://schemas.microsoft.com/office/2006/metadata/properties" xmlns:ns2="df2ec9e1-2d81-48e4-a132-4bfccf35eaac" xmlns:ns3="15ff770e-d788-4c17-a9c0-e5ad635da552" targetNamespace="http://schemas.microsoft.com/office/2006/metadata/properties" ma:root="true" ma:fieldsID="11c087b813d1439c933244c5653eddee" ns2:_="" ns3:_="">
    <xsd:import namespace="df2ec9e1-2d81-48e4-a132-4bfccf35eaac"/>
    <xsd:import namespace="15ff770e-d788-4c17-a9c0-e5ad635da55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ec9e1-2d81-48e4-a132-4bfccf35ea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5ff770e-d788-4c17-a9c0-e5ad635da552"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C16EAD-BEAB-4387-B452-4768AA1230FD}">
  <ds:schemaRefs>
    <ds:schemaRef ds:uri="http://purl.org/dc/dcmitype/"/>
    <ds:schemaRef ds:uri="http://schemas.openxmlformats.org/package/2006/metadata/core-properties"/>
    <ds:schemaRef ds:uri="df2ec9e1-2d81-48e4-a132-4bfccf35eaac"/>
    <ds:schemaRef ds:uri="http://schemas.microsoft.com/office/2006/documentManagement/types"/>
    <ds:schemaRef ds:uri="http://schemas.microsoft.com/office/infopath/2007/PartnerControls"/>
    <ds:schemaRef ds:uri="http://schemas.microsoft.com/office/2006/metadata/properties"/>
    <ds:schemaRef ds:uri="15ff770e-d788-4c17-a9c0-e5ad635da552"/>
    <ds:schemaRef ds:uri="http://purl.org/dc/elements/1.1/"/>
    <ds:schemaRef ds:uri="http://purl.org/dc/terms/"/>
    <ds:schemaRef ds:uri="http://www.w3.org/XML/1998/namespace"/>
  </ds:schemaRefs>
</ds:datastoreItem>
</file>

<file path=customXml/itemProps2.xml><?xml version="1.0" encoding="utf-8"?>
<ds:datastoreItem xmlns:ds="http://schemas.openxmlformats.org/officeDocument/2006/customXml" ds:itemID="{BA1918CA-46C6-4B37-99B8-9C1FEABA91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ec9e1-2d81-48e4-a132-4bfccf35eaac"/>
    <ds:schemaRef ds:uri="15ff770e-d788-4c17-a9c0-e5ad635da5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F5BA2E-E93E-4BD0-A53F-C9E11DD60F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vof-raps (1)</Template>
  <TotalTime>6200</TotalTime>
  <Words>944</Words>
  <Application>Microsoft Office PowerPoint</Application>
  <PresentationFormat>Bredbild</PresentationFormat>
  <Paragraphs>59</Paragraphs>
  <Slides>9</Slides>
  <Notes>1</Notes>
  <HiddenSlides>0</HiddenSlides>
  <MMClips>0</MMClips>
  <ScaleCrop>false</ScaleCrop>
  <HeadingPairs>
    <vt:vector size="6" baseType="variant">
      <vt:variant>
        <vt:lpstr>Använt teckensnitt</vt:lpstr>
      </vt:variant>
      <vt:variant>
        <vt:i4>7</vt:i4>
      </vt:variant>
      <vt:variant>
        <vt:lpstr>Tema</vt:lpstr>
      </vt:variant>
      <vt:variant>
        <vt:i4>12</vt:i4>
      </vt:variant>
      <vt:variant>
        <vt:lpstr>Bildrubriker</vt:lpstr>
      </vt:variant>
      <vt:variant>
        <vt:i4>9</vt:i4>
      </vt:variant>
    </vt:vector>
  </HeadingPairs>
  <TitlesOfParts>
    <vt:vector size="28" baseType="lpstr">
      <vt:lpstr>Arial</vt:lpstr>
      <vt:lpstr>Calibri</vt:lpstr>
      <vt:lpstr>Calibri Light</vt:lpstr>
      <vt:lpstr>Helsingborg Sans</vt:lpstr>
      <vt:lpstr>Helsingborg Sans Bold</vt:lpstr>
      <vt:lpstr>Helsingborg Sans Light</vt:lpstr>
      <vt:lpstr>Roboto Light</vt:lpstr>
      <vt:lpstr>VOF Raps vit</vt:lpstr>
      <vt:lpstr>VOF Raps ljus</vt:lpstr>
      <vt:lpstr>VOF Rododendron vit</vt:lpstr>
      <vt:lpstr>7_HBG-Vit-Bris</vt:lpstr>
      <vt:lpstr>VOF Vintersund mörk</vt:lpstr>
      <vt:lpstr>VOF Vintersund ljus</vt:lpstr>
      <vt:lpstr>HBG-Grön</vt:lpstr>
      <vt:lpstr>HBG-Helsingborgstegel</vt:lpstr>
      <vt:lpstr>VOF Helsingborgstegel vit</vt:lpstr>
      <vt:lpstr>2_Anpassad formgivning</vt:lpstr>
      <vt:lpstr>VOF Pålsjö vit</vt:lpstr>
      <vt:lpstr>1_VOF Vintersund ljus</vt:lpstr>
      <vt:lpstr>Personcentrerad vård inom VOF</vt:lpstr>
      <vt:lpstr>Hej!</vt:lpstr>
      <vt:lpstr>Instruktioner</vt:lpstr>
      <vt:lpstr>Tips!</vt:lpstr>
      <vt:lpstr>Personcentrerad vård</vt:lpstr>
      <vt:lpstr>Vad är personcentrerad vård för oss på vår arbetsplats?</vt:lpstr>
      <vt:lpstr>Så här vill vi jobba med personcentrerad vård på vår arbetsplats! </vt:lpstr>
      <vt:lpstr>Skriv in era svar</vt:lpstr>
      <vt:lpstr>Vi finns här!</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Chefsdag 6 oktober</dc:title>
  <dc:creator>Malin.Remmerfors@helsingborg.se</dc:creator>
  <cp:lastModifiedBy>Remmerfors Malin - VOF</cp:lastModifiedBy>
  <cp:revision>483</cp:revision>
  <cp:lastPrinted>2024-02-26T08:19:05Z</cp:lastPrinted>
  <dcterms:created xsi:type="dcterms:W3CDTF">2023-08-16T08:51:50Z</dcterms:created>
  <dcterms:modified xsi:type="dcterms:W3CDTF">2024-05-03T14:10:31Z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0x0101009EB88BF4EC6B874FA2F8C6BC6C96646E</vt:lpwstr>
  </property>
</Properties>
</file>