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</p:sldMasterIdLst>
  <p:notesMasterIdLst>
    <p:notesMasterId r:id="rId20"/>
  </p:notesMasterIdLst>
  <p:handoutMasterIdLst>
    <p:handoutMasterId r:id="rId21"/>
  </p:handoutMasterIdLst>
  <p:sldIdLst>
    <p:sldId id="261" r:id="rId5"/>
    <p:sldId id="281" r:id="rId6"/>
    <p:sldId id="282" r:id="rId7"/>
    <p:sldId id="270" r:id="rId8"/>
    <p:sldId id="285" r:id="rId9"/>
    <p:sldId id="286" r:id="rId10"/>
    <p:sldId id="287" r:id="rId11"/>
    <p:sldId id="288" r:id="rId12"/>
    <p:sldId id="290" r:id="rId13"/>
    <p:sldId id="291" r:id="rId14"/>
    <p:sldId id="292" r:id="rId15"/>
    <p:sldId id="294" r:id="rId16"/>
    <p:sldId id="295" r:id="rId17"/>
    <p:sldId id="293" r:id="rId18"/>
    <p:sldId id="289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0">
          <p15:clr>
            <a:srgbClr val="A4A3A4"/>
          </p15:clr>
        </p15:guide>
        <p15:guide id="2" pos="29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000F"/>
    <a:srgbClr val="0F81D3"/>
    <a:srgbClr val="65AE1E"/>
    <a:srgbClr val="93006D"/>
    <a:srgbClr val="CE000E"/>
    <a:srgbClr val="407015"/>
    <a:srgbClr val="90C044"/>
    <a:srgbClr val="199A29"/>
    <a:srgbClr val="A1C30A"/>
    <a:srgbClr val="084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Format med tema 1 - dekorfärg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Ljust forma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just forma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6" autoAdjust="0"/>
    <p:restoredTop sz="89353" autoAdjust="0"/>
  </p:normalViewPr>
  <p:slideViewPr>
    <p:cSldViewPr snapToGrid="0" snapToObjects="1">
      <p:cViewPr varScale="1">
        <p:scale>
          <a:sx n="78" d="100"/>
          <a:sy n="78" d="100"/>
        </p:scale>
        <p:origin x="1598" y="72"/>
      </p:cViewPr>
      <p:guideLst>
        <p:guide orient="horz" pos="4000"/>
        <p:guide pos="29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8DD2D-8089-CB4A-9CA2-D843C3E4E3A1}" type="datetimeFigureOut">
              <a:rPr lang="en-US" smtClean="0"/>
              <a:pPr/>
              <a:t>3/21/2022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0A6D2-622B-B147-BFC1-C7E2847060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693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64AAF-72DB-F048-98F7-55EEB6F93801}" type="datetimeFigureOut">
              <a:rPr lang="en-US" smtClean="0"/>
              <a:pPr/>
              <a:t>3/21/2022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59761-9EC3-BC46-AA52-FD0C8C7C84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432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742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Exempel på från socialförvaltningens verksamhet som inskränker GDPR</a:t>
            </a:r>
            <a:br>
              <a:rPr lang="sv-SE" dirty="0" smtClean="0"/>
            </a:br>
            <a:r>
              <a:rPr lang="sv-SE" dirty="0" smtClean="0"/>
              <a:t>Artikel 44-46 åsidosätts av artikel 49.1 d och e samt artikel 6.1e = 6-7 §§ och 11 § andra stycket lag (2001:454) om behandling av personuppgifter inom socialtjänsten samt i 12 § och 16 § förordning (2001:637) om behandling av personuppgifter inom socialtjänsten. I sistnämnda bestämmelse anges att en kommunal myndighet får föra över uppgifter till tredjeland i ett ärende om fastställande av faderskap.</a:t>
            </a:r>
          </a:p>
          <a:p>
            <a:endParaRPr lang="sv-SE" dirty="0" smtClean="0"/>
          </a:p>
          <a:p>
            <a:r>
              <a:rPr lang="sv-SE" dirty="0" smtClean="0"/>
              <a:t>En kommunal skola i Sverige filmade sina elever i syfte att registrera deras närvaro. Skolan dömdes till att betala böter på 200 000 kr. Användningen av ansiktsigenkänning stred mot GDPR eftersom den ansågs vara allt för påträngande i relation till behandlingens syfte.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463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100" dirty="0" smtClean="0"/>
              <a:t>GDPR är inget nytt utan en</a:t>
            </a:r>
            <a:r>
              <a:rPr lang="sv-SE" sz="1100" baseline="0" dirty="0" smtClean="0"/>
              <a:t> vidare utveckling av tidigare lagar (tex PuL) med syfte att stärka skyddet för personuppgifter i det digitala samhället. </a:t>
            </a:r>
            <a:endParaRPr lang="sv-SE" sz="1100" dirty="0" smtClean="0"/>
          </a:p>
          <a:p>
            <a:endParaRPr lang="sv-SE" sz="1100" dirty="0" smtClean="0"/>
          </a:p>
          <a:p>
            <a:r>
              <a:rPr lang="sv-SE" sz="1100" dirty="0" smtClean="0"/>
              <a:t>- Laglig grund för att inskränka rätten till skydd för privat och familjeliv enligt artikel 8 och 52 i EU-konventionen om mänskliga rättigheter samt 2§ och 6§ 2. kap Regeringsformen (motsvarar artikel 6 GDPR)</a:t>
            </a:r>
          </a:p>
          <a:p>
            <a:r>
              <a:rPr lang="sv-SE" sz="1100" dirty="0" smtClean="0"/>
              <a:t>- Konvention 108 avser skydd för enskilda vid automatisk databehandling av personuppgifter (motsvarar artikel 22 GDPR)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661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840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0983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7519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8596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7636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095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4068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445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713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986366" y="2057400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1092910"/>
            <a:ext cx="7907867" cy="557381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85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ruta 17"/>
          <p:cNvSpPr txBox="1"/>
          <p:nvPr/>
        </p:nvSpPr>
        <p:spPr>
          <a:xfrm>
            <a:off x="7721600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2022-03-21</a:t>
            </a:fld>
            <a:endParaRPr lang="sv-SE" sz="10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4" name="textruta 23"/>
          <p:cNvSpPr txBox="1"/>
          <p:nvPr/>
        </p:nvSpPr>
        <p:spPr>
          <a:xfrm>
            <a:off x="782716" y="6356350"/>
            <a:ext cx="2847975" cy="20478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Berat Meholli </a:t>
            </a:r>
            <a:r>
              <a:rPr kumimoji="0" lang="sv-SE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-</a:t>
            </a:r>
            <a:r>
              <a:rPr kumimoji="0" lang="sv-S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Nämndsekreterare</a:t>
            </a:r>
          </a:p>
        </p:txBody>
      </p:sp>
      <p:pic>
        <p:nvPicPr>
          <p:cNvPr id="17" name="Bildobjekt 16" descr="HBG_logo_liggande_VI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233335"/>
            <a:ext cx="1861185" cy="536158"/>
          </a:xfrm>
          <a:prstGeom prst="rect">
            <a:avLst/>
          </a:prstGeom>
        </p:spPr>
      </p:pic>
      <p:sp>
        <p:nvSpPr>
          <p:cNvPr id="20" name="TextBox 14"/>
          <p:cNvSpPr txBox="1"/>
          <p:nvPr/>
        </p:nvSpPr>
        <p:spPr>
          <a:xfrm>
            <a:off x="1113585" y="629803"/>
            <a:ext cx="3960440" cy="33744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 dirty="0" smtClean="0">
                <a:solidFill>
                  <a:schemeClr val="bg1"/>
                </a:solidFill>
                <a:latin typeface="Arial"/>
                <a:cs typeface="Arial"/>
              </a:rPr>
              <a:t>Socialförvaltningen</a:t>
            </a:r>
            <a:endParaRPr lang="sv-SE" sz="900" b="1" i="0" u="none" kern="100" cap="none" spc="0" baseline="0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TextBox 14"/>
          <p:cNvSpPr txBox="1"/>
          <p:nvPr userDrawn="1"/>
        </p:nvSpPr>
        <p:spPr>
          <a:xfrm>
            <a:off x="1113585" y="789065"/>
            <a:ext cx="3049469" cy="3043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900" b="0" i="0" u="none" kern="100" cap="none" spc="0" baseline="0" noProof="0" dirty="0" smtClean="0">
                <a:solidFill>
                  <a:schemeClr val="bg1"/>
                </a:solidFill>
                <a:latin typeface="Arial"/>
                <a:cs typeface="Arial"/>
              </a:rPr>
              <a:t>Kvalitetsenheten</a:t>
            </a:r>
            <a:endParaRPr lang="sv-SE" sz="900" b="0" i="0" u="none" kern="100" cap="none" spc="0" baseline="0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28650" y="230035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 smtClean="0"/>
              <a:t>Klicka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8882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26" r:id="rId2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>
          <a:xfrm>
            <a:off x="2246926" y="2407702"/>
            <a:ext cx="4894409" cy="852308"/>
          </a:xfrm>
        </p:spPr>
        <p:txBody>
          <a:bodyPr>
            <a:normAutofit fontScale="90000"/>
          </a:bodyPr>
          <a:lstStyle/>
          <a:p>
            <a:pPr algn="ctr"/>
            <a:r>
              <a:rPr lang="sv-SE" sz="2800" dirty="0" smtClean="0">
                <a:latin typeface="Garamond" panose="02020404030301010803" pitchFamily="18" charset="0"/>
              </a:rPr>
              <a:t>Välkomna till kompetensutbildning -  GDPR </a:t>
            </a:r>
            <a:endParaRPr lang="sv-SE" sz="2800" dirty="0">
              <a:latin typeface="Garamond" panose="02020404030301010803" pitchFamily="18" charset="0"/>
            </a:endParaRPr>
          </a:p>
        </p:txBody>
      </p:sp>
      <p:sp>
        <p:nvSpPr>
          <p:cNvPr id="2" name="Underrubrik 1"/>
          <p:cNvSpPr>
            <a:spLocks noGrp="1"/>
          </p:cNvSpPr>
          <p:nvPr>
            <p:ph type="subTitle" idx="1"/>
          </p:nvPr>
        </p:nvSpPr>
        <p:spPr>
          <a:xfrm>
            <a:off x="1167773" y="4032038"/>
            <a:ext cx="3403824" cy="441325"/>
          </a:xfrm>
        </p:spPr>
        <p:txBody>
          <a:bodyPr>
            <a:normAutofit fontScale="92500"/>
          </a:bodyPr>
          <a:lstStyle/>
          <a:p>
            <a:r>
              <a:rPr lang="sv-SE" dirty="0" smtClean="0">
                <a:latin typeface="Garamond" panose="02020404030301010803" pitchFamily="18" charset="0"/>
              </a:rPr>
              <a:t>Socialförvaltningen 21 mars 2022</a:t>
            </a:r>
            <a:endParaRPr lang="sv-SE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39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778086" y="1726834"/>
            <a:ext cx="3458415" cy="1822222"/>
          </a:xfrm>
        </p:spPr>
        <p:txBody>
          <a:bodyPr>
            <a:normAutofit/>
          </a:bodyPr>
          <a:lstStyle/>
          <a:p>
            <a:pPr marL="0" indent="0"/>
            <a:r>
              <a:rPr lang="sv-SE" sz="1200" b="0" dirty="0" smtClean="0">
                <a:latin typeface="Garamond" panose="02020404030301010803" pitchFamily="18" charset="0"/>
              </a:rPr>
              <a:t>                     </a:t>
            </a:r>
            <a:r>
              <a:rPr lang="sv-SE" sz="1200" dirty="0" smtClean="0">
                <a:latin typeface="Garamond" panose="02020404030301010803" pitchFamily="18" charset="0"/>
              </a:rPr>
              <a:t>Dagens dagordning </a:t>
            </a:r>
            <a:r>
              <a:rPr lang="sv-SE" sz="1200" b="0" dirty="0">
                <a:latin typeface="Garamond" panose="02020404030301010803" pitchFamily="18" charset="0"/>
              </a:rPr>
              <a:t/>
            </a:r>
            <a:br>
              <a:rPr lang="sv-SE" sz="1200" b="0" dirty="0">
                <a:latin typeface="Garamond" panose="02020404030301010803" pitchFamily="18" charset="0"/>
              </a:rPr>
            </a:br>
            <a:r>
              <a:rPr lang="sv-SE" sz="1200" b="0" dirty="0" smtClean="0">
                <a:latin typeface="Garamond" panose="02020404030301010803" pitchFamily="18" charset="0"/>
              </a:rPr>
              <a:t/>
            </a:r>
            <a:br>
              <a:rPr lang="sv-SE" sz="1200" b="0" dirty="0" smtClean="0">
                <a:latin typeface="Garamond" panose="02020404030301010803" pitchFamily="18" charset="0"/>
              </a:rPr>
            </a:br>
            <a:r>
              <a:rPr lang="sv-SE" sz="1200" b="0" dirty="0" smtClean="0">
                <a:latin typeface="Garamond" panose="02020404030301010803" pitchFamily="18" charset="0"/>
              </a:rPr>
              <a:t>Pass 1 </a:t>
            </a:r>
            <a:r>
              <a:rPr lang="sv-SE" sz="1200" b="0" dirty="0">
                <a:latin typeface="Garamond" panose="02020404030301010803" pitchFamily="18" charset="0"/>
              </a:rPr>
              <a:t>– Intro till </a:t>
            </a:r>
            <a:r>
              <a:rPr lang="sv-SE" sz="1200" b="0" dirty="0" smtClean="0">
                <a:latin typeface="Garamond" panose="02020404030301010803" pitchFamily="18" charset="0"/>
              </a:rPr>
              <a:t>GDPR</a:t>
            </a:r>
            <a:br>
              <a:rPr lang="sv-SE" sz="1200" b="0" dirty="0" smtClean="0">
                <a:latin typeface="Garamond" panose="02020404030301010803" pitchFamily="18" charset="0"/>
              </a:rPr>
            </a:br>
            <a:r>
              <a:rPr lang="sv-SE" sz="1200" b="0" dirty="0">
                <a:latin typeface="Garamond" panose="02020404030301010803" pitchFamily="18" charset="0"/>
              </a:rPr>
              <a:t/>
            </a:r>
            <a:br>
              <a:rPr lang="sv-SE" sz="1200" b="0" dirty="0">
                <a:latin typeface="Garamond" panose="02020404030301010803" pitchFamily="18" charset="0"/>
              </a:rPr>
            </a:br>
            <a:r>
              <a:rPr lang="sv-SE" sz="1200" b="0" dirty="0" smtClean="0">
                <a:latin typeface="Garamond" panose="02020404030301010803" pitchFamily="18" charset="0"/>
              </a:rPr>
              <a:t>Paus 9:45 – 10:00</a:t>
            </a:r>
            <a:r>
              <a:rPr lang="sv-SE" sz="1200" b="0" dirty="0">
                <a:latin typeface="Garamond" panose="02020404030301010803" pitchFamily="18" charset="0"/>
              </a:rPr>
              <a:t/>
            </a:r>
            <a:br>
              <a:rPr lang="sv-SE" sz="1200" b="0" dirty="0">
                <a:latin typeface="Garamond" panose="02020404030301010803" pitchFamily="18" charset="0"/>
              </a:rPr>
            </a:br>
            <a:r>
              <a:rPr lang="sv-SE" sz="1200" b="0" dirty="0">
                <a:latin typeface="Garamond" panose="02020404030301010803" pitchFamily="18" charset="0"/>
              </a:rPr>
              <a:t/>
            </a:r>
            <a:br>
              <a:rPr lang="sv-SE" sz="1200" b="0" dirty="0">
                <a:latin typeface="Garamond" panose="02020404030301010803" pitchFamily="18" charset="0"/>
              </a:rPr>
            </a:br>
            <a:r>
              <a:rPr lang="sv-SE" sz="1200" b="0" dirty="0">
                <a:latin typeface="Garamond" panose="02020404030301010803" pitchFamily="18" charset="0"/>
              </a:rPr>
              <a:t>Pass 2 – GDPR i praktiken </a:t>
            </a:r>
            <a:r>
              <a:rPr lang="sv-SE" sz="1200" b="0" dirty="0"/>
              <a:t/>
            </a:r>
            <a:br>
              <a:rPr lang="sv-SE" sz="1200" b="0" dirty="0"/>
            </a:br>
            <a:r>
              <a:rPr lang="sv-SE" sz="1200" b="0" dirty="0"/>
              <a:t/>
            </a:r>
            <a:br>
              <a:rPr lang="sv-SE" sz="1200" b="0" dirty="0"/>
            </a:br>
            <a:endParaRPr lang="sv-SE" sz="1200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4637785" y="3305438"/>
            <a:ext cx="4052304" cy="1296059"/>
          </a:xfrm>
        </p:spPr>
        <p:txBody>
          <a:bodyPr>
            <a:normAutofit/>
          </a:bodyPr>
          <a:lstStyle/>
          <a:p>
            <a:pPr algn="ctr"/>
            <a:r>
              <a:rPr lang="sv-SE" sz="1400" b="1" dirty="0" smtClean="0">
                <a:latin typeface="Garamond" panose="02020404030301010803" pitchFamily="18" charset="0"/>
              </a:rPr>
              <a:t>Dagens </a:t>
            </a:r>
            <a:r>
              <a:rPr lang="sv-SE" sz="1400" b="1" dirty="0">
                <a:latin typeface="Garamond" panose="02020404030301010803" pitchFamily="18" charset="0"/>
              </a:rPr>
              <a:t>syfte</a:t>
            </a:r>
            <a:r>
              <a:rPr lang="sv-SE" sz="1400" b="1" dirty="0" smtClean="0">
                <a:latin typeface="Garamond" panose="02020404030301010803" pitchFamily="18" charset="0"/>
              </a:rPr>
              <a:t>?</a:t>
            </a:r>
            <a:r>
              <a:rPr lang="sv-SE" sz="1200" dirty="0">
                <a:latin typeface="Garamond" panose="02020404030301010803" pitchFamily="18" charset="0"/>
              </a:rPr>
              <a:t/>
            </a:r>
            <a:br>
              <a:rPr lang="sv-SE" sz="1200" dirty="0">
                <a:latin typeface="Garamond" panose="02020404030301010803" pitchFamily="18" charset="0"/>
              </a:rPr>
            </a:br>
            <a:endParaRPr lang="sv-SE" sz="1200" dirty="0">
              <a:latin typeface="Garamond" panose="02020404030301010803" pitchFamily="18" charset="0"/>
            </a:endParaRPr>
          </a:p>
          <a:p>
            <a:r>
              <a:rPr lang="sv-SE" sz="1200" dirty="0">
                <a:latin typeface="Garamond" panose="02020404030301010803" pitchFamily="18" charset="0"/>
              </a:rPr>
              <a:t>Att behandla personuppgifter är en del av socialtjänstens arbete. </a:t>
            </a:r>
            <a:r>
              <a:rPr lang="sv-SE" sz="1200" dirty="0" smtClean="0">
                <a:latin typeface="Garamond" panose="02020404030301010803" pitchFamily="18" charset="0"/>
              </a:rPr>
              <a:t>Syftet är </a:t>
            </a:r>
            <a:r>
              <a:rPr lang="sv-SE" sz="1200" dirty="0">
                <a:latin typeface="Garamond" panose="02020404030301010803" pitchFamily="18" charset="0"/>
              </a:rPr>
              <a:t>att förklara hur socialtjänsten ska arbeta med </a:t>
            </a:r>
            <a:r>
              <a:rPr lang="sv-SE" sz="1200" dirty="0" smtClean="0">
                <a:latin typeface="Garamond" panose="02020404030301010803" pitchFamily="18" charset="0"/>
              </a:rPr>
              <a:t>dataskyddsfrågor.</a:t>
            </a:r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29144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>
          <a:xfrm>
            <a:off x="4775502" y="567013"/>
            <a:ext cx="3488810" cy="3201731"/>
          </a:xfrm>
        </p:spPr>
        <p:txBody>
          <a:bodyPr>
            <a:normAutofit fontScale="62500" lnSpcReduction="20000"/>
          </a:bodyPr>
          <a:lstStyle/>
          <a:p>
            <a:r>
              <a:rPr lang="sv-SE" sz="2200" b="1" dirty="0">
                <a:solidFill>
                  <a:schemeClr val="bg1"/>
                </a:solidFill>
                <a:latin typeface="Garamond" panose="02020404030301010803" pitchFamily="18" charset="0"/>
              </a:rPr>
              <a:t>Utgångspunkten är att </a:t>
            </a:r>
            <a:r>
              <a:rPr lang="sv-SE" sz="1400" dirty="0">
                <a:solidFill>
                  <a:schemeClr val="bg1"/>
                </a:solidFill>
                <a:latin typeface="Garamond" panose="02020404030301010803" pitchFamily="18" charset="0"/>
              </a:rPr>
              <a:t/>
            </a:r>
            <a:br>
              <a:rPr lang="sv-SE" sz="1400" dirty="0">
                <a:solidFill>
                  <a:schemeClr val="bg1"/>
                </a:solidFill>
                <a:latin typeface="Garamond" panose="02020404030301010803" pitchFamily="18" charset="0"/>
              </a:rPr>
            </a:br>
            <a:endParaRPr lang="sv-SE" sz="14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9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all information (fysisk, digital och genetisk) som kan härleddas till en levande individ (direkt eller indirekt) är att betrakta som personuppgift </a:t>
            </a:r>
            <a:br>
              <a:rPr lang="sv-SE" sz="1900" dirty="0" smtClean="0">
                <a:solidFill>
                  <a:schemeClr val="bg1"/>
                </a:solidFill>
                <a:latin typeface="Garamond" panose="02020404030301010803" pitchFamily="18" charset="0"/>
              </a:rPr>
            </a:br>
            <a:endParaRPr lang="sv-SE" sz="19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9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behandling av personuppgifter är olaglig utan laglig grund  </a:t>
            </a:r>
            <a:br>
              <a:rPr lang="sv-SE" sz="1900" dirty="0" smtClean="0">
                <a:solidFill>
                  <a:schemeClr val="bg1"/>
                </a:solidFill>
                <a:latin typeface="Garamond" panose="02020404030301010803" pitchFamily="18" charset="0"/>
              </a:rPr>
            </a:br>
            <a:endParaRPr lang="sv-SE" sz="19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9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personuppgifter skall gallras (raderas) när behovet inte finns längre men får bevaras längre om specifik lagstiftning kräver det (socialtjänstlagarna/arkivlagen)</a:t>
            </a:r>
            <a:br>
              <a:rPr lang="sv-SE" sz="1900" dirty="0" smtClean="0">
                <a:solidFill>
                  <a:schemeClr val="bg1"/>
                </a:solidFill>
                <a:latin typeface="Garamond" panose="02020404030301010803" pitchFamily="18" charset="0"/>
              </a:rPr>
            </a:br>
            <a:endParaRPr lang="sv-SE" sz="19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9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myndigheter </a:t>
            </a:r>
            <a:r>
              <a:rPr lang="sv-SE" sz="1900" dirty="0">
                <a:solidFill>
                  <a:schemeClr val="bg1"/>
                </a:solidFill>
                <a:latin typeface="Garamond" panose="02020404030301010803" pitchFamily="18" charset="0"/>
              </a:rPr>
              <a:t>ständigt skall bli bättre organisatoriskt och tekniskt avseende behandling av </a:t>
            </a:r>
            <a:r>
              <a:rPr lang="sv-SE" sz="19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personuppgifter</a:t>
            </a:r>
            <a:br>
              <a:rPr lang="sv-SE" sz="1900" dirty="0" smtClean="0">
                <a:solidFill>
                  <a:schemeClr val="bg1"/>
                </a:solidFill>
                <a:latin typeface="Garamond" panose="02020404030301010803" pitchFamily="18" charset="0"/>
              </a:rPr>
            </a:br>
            <a:endParaRPr lang="sv-SE" sz="19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900" dirty="0">
                <a:solidFill>
                  <a:schemeClr val="bg1"/>
                </a:solidFill>
                <a:latin typeface="Garamond" panose="02020404030301010803" pitchFamily="18" charset="0"/>
              </a:rPr>
              <a:t>ö</a:t>
            </a:r>
            <a:r>
              <a:rPr lang="sv-SE" sz="19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verföring av personuppgifter utanför Sverige och EU är förbjuden</a:t>
            </a:r>
            <a:endParaRPr lang="sv-SE" sz="1900" dirty="0"/>
          </a:p>
        </p:txBody>
      </p:sp>
      <p:sp>
        <p:nvSpPr>
          <p:cNvPr id="6" name="Underrubrik 4"/>
          <p:cNvSpPr txBox="1">
            <a:spLocks/>
          </p:cNvSpPr>
          <p:nvPr/>
        </p:nvSpPr>
        <p:spPr>
          <a:xfrm>
            <a:off x="749533" y="1633301"/>
            <a:ext cx="3488810" cy="383356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1400" b="1" dirty="0" smtClean="0">
                <a:latin typeface="Garamond" panose="02020404030301010803" pitchFamily="18" charset="0"/>
              </a:rPr>
              <a:t>Vad är GDPR?</a:t>
            </a:r>
            <a:r>
              <a:rPr lang="sv-SE" sz="1400" dirty="0" smtClean="0">
                <a:latin typeface="Garamond" panose="02020404030301010803" pitchFamily="18" charset="0"/>
              </a:rPr>
              <a:t/>
            </a:r>
            <a:br>
              <a:rPr lang="sv-SE" sz="1400" dirty="0" smtClean="0">
                <a:latin typeface="Garamond" panose="02020404030301010803" pitchFamily="18" charset="0"/>
              </a:rPr>
            </a:br>
            <a:endParaRPr lang="sv-SE" sz="1400" dirty="0" smtClean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EU- lag om behandling av personuppgifter som består </a:t>
            </a:r>
            <a:r>
              <a:rPr lang="sv-SE" sz="1200" dirty="0">
                <a:latin typeface="Garamond" panose="02020404030301010803" pitchFamily="18" charset="0"/>
              </a:rPr>
              <a:t>av 173 ingresspunkter </a:t>
            </a:r>
            <a:r>
              <a:rPr lang="sv-SE" sz="1200" dirty="0" smtClean="0">
                <a:latin typeface="Garamond" panose="02020404030301010803" pitchFamily="18" charset="0"/>
              </a:rPr>
              <a:t>och </a:t>
            </a:r>
            <a:r>
              <a:rPr lang="sv-SE" sz="1200" dirty="0">
                <a:latin typeface="Garamond" panose="02020404030301010803" pitchFamily="18" charset="0"/>
              </a:rPr>
              <a:t>99 </a:t>
            </a:r>
            <a:r>
              <a:rPr lang="sv-SE" sz="1200" dirty="0" smtClean="0">
                <a:latin typeface="Garamond" panose="02020404030301010803" pitchFamily="18" charset="0"/>
              </a:rPr>
              <a:t>artiklar (11 </a:t>
            </a:r>
            <a:r>
              <a:rPr lang="sv-SE" sz="1200" dirty="0" err="1" smtClean="0">
                <a:latin typeface="Garamond" panose="02020404030301010803" pitchFamily="18" charset="0"/>
              </a:rPr>
              <a:t>kapitlar</a:t>
            </a:r>
            <a:r>
              <a:rPr lang="sv-SE" sz="1200" dirty="0" smtClean="0">
                <a:latin typeface="Garamond" panose="02020404030301010803" pitchFamily="18" charset="0"/>
              </a:rPr>
              <a:t>)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>
                <a:latin typeface="Garamond" panose="02020404030301010803" pitchFamily="18" charset="0"/>
              </a:rPr>
              <a:t>Syftet är att stärka skyddet för personuppgifter via gemensamma regler inom </a:t>
            </a:r>
            <a:r>
              <a:rPr lang="sv-SE" sz="1200" dirty="0" smtClean="0">
                <a:latin typeface="Garamond" panose="02020404030301010803" pitchFamily="18" charset="0"/>
              </a:rPr>
              <a:t>EU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>
                <a:latin typeface="Garamond" panose="02020404030301010803" pitchFamily="18" charset="0"/>
              </a:rPr>
              <a:t>Anledningen till att kommunala myndigheter omfattas av GDPR </a:t>
            </a:r>
            <a:r>
              <a:rPr lang="sv-SE" sz="1200" dirty="0" smtClean="0">
                <a:latin typeface="Garamond" panose="02020404030301010803" pitchFamily="18" charset="0"/>
              </a:rPr>
              <a:t>är:</a:t>
            </a:r>
            <a:r>
              <a:rPr lang="sv-SE" sz="1200" dirty="0">
                <a:latin typeface="Garamond" panose="02020404030301010803" pitchFamily="18" charset="0"/>
              </a:rPr>
              <a:t/>
            </a:r>
            <a:br>
              <a:rPr lang="sv-SE" sz="1200" dirty="0">
                <a:latin typeface="Garamond" panose="02020404030301010803" pitchFamily="18" charset="0"/>
              </a:rPr>
            </a:br>
            <a:r>
              <a:rPr lang="sv-SE" sz="1000" dirty="0">
                <a:latin typeface="Garamond" panose="02020404030301010803" pitchFamily="18" charset="0"/>
              </a:rPr>
              <a:t>a) </a:t>
            </a:r>
            <a:r>
              <a:rPr lang="sv-SE" sz="1000" dirty="0" smtClean="0">
                <a:latin typeface="Garamond" panose="02020404030301010803" pitchFamily="18" charset="0"/>
              </a:rPr>
              <a:t>hantering av stora </a:t>
            </a:r>
            <a:r>
              <a:rPr lang="sv-SE" sz="1000" dirty="0">
                <a:latin typeface="Garamond" panose="02020404030301010803" pitchFamily="18" charset="0"/>
              </a:rPr>
              <a:t>mängder personuppgifter </a:t>
            </a:r>
            <a:r>
              <a:rPr lang="sv-SE" sz="1000" dirty="0" smtClean="0">
                <a:latin typeface="Garamond" panose="02020404030301010803" pitchFamily="18" charset="0"/>
              </a:rPr>
              <a:t> (</a:t>
            </a:r>
            <a:r>
              <a:rPr lang="sv-SE" sz="1000" dirty="0">
                <a:latin typeface="Garamond" panose="02020404030301010803" pitchFamily="18" charset="0"/>
              </a:rPr>
              <a:t>oftast känsliga</a:t>
            </a:r>
            <a:r>
              <a:rPr lang="sv-SE" sz="1000" dirty="0" smtClean="0">
                <a:latin typeface="Garamond" panose="02020404030301010803" pitchFamily="18" charset="0"/>
              </a:rPr>
              <a:t>)</a:t>
            </a:r>
            <a:r>
              <a:rPr lang="sv-SE" sz="1000" dirty="0">
                <a:latin typeface="Garamond" panose="02020404030301010803" pitchFamily="18" charset="0"/>
              </a:rPr>
              <a:t/>
            </a:r>
            <a:br>
              <a:rPr lang="sv-SE" sz="1000" dirty="0">
                <a:latin typeface="Garamond" panose="02020404030301010803" pitchFamily="18" charset="0"/>
              </a:rPr>
            </a:br>
            <a:r>
              <a:rPr lang="sv-SE" sz="1000" dirty="0">
                <a:latin typeface="Garamond" panose="02020404030301010803" pitchFamily="18" charset="0"/>
              </a:rPr>
              <a:t>b) bristfällig hantering </a:t>
            </a:r>
            <a:r>
              <a:rPr lang="sv-SE" sz="1000" dirty="0" smtClean="0">
                <a:latin typeface="Garamond" panose="02020404030301010803" pitchFamily="18" charset="0"/>
              </a:rPr>
              <a:t>kan </a:t>
            </a:r>
            <a:r>
              <a:rPr lang="sv-SE" sz="1000" dirty="0">
                <a:latin typeface="Garamond" panose="02020404030301010803" pitchFamily="18" charset="0"/>
              </a:rPr>
              <a:t>påverka trovärdigheten gentemot </a:t>
            </a:r>
            <a:r>
              <a:rPr lang="sv-SE" sz="1000" dirty="0" smtClean="0">
                <a:latin typeface="Garamond" panose="02020404030301010803" pitchFamily="18" charset="0"/>
              </a:rPr>
              <a:t>myndigheter</a:t>
            </a:r>
            <a:br>
              <a:rPr lang="sv-SE" sz="1000" dirty="0" smtClean="0">
                <a:latin typeface="Garamond" panose="02020404030301010803" pitchFamily="18" charset="0"/>
              </a:rPr>
            </a:br>
            <a:endParaRPr lang="sv-SE" sz="1000" dirty="0" smtClean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Integritetsmyndigheten är tillsynsmyndighet i Sverige och kan besluta om sanktionsavgifter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Beslut i andra EU- länder kan påverka hanteringen av personuppgifter i Sverige </a:t>
            </a:r>
          </a:p>
          <a:p>
            <a:endParaRPr lang="sv-SE" sz="1200" dirty="0"/>
          </a:p>
        </p:txBody>
      </p:sp>
      <p:sp>
        <p:nvSpPr>
          <p:cNvPr id="8" name="Underrubrik 4"/>
          <p:cNvSpPr txBox="1">
            <a:spLocks/>
          </p:cNvSpPr>
          <p:nvPr/>
        </p:nvSpPr>
        <p:spPr>
          <a:xfrm>
            <a:off x="4835137" y="3994699"/>
            <a:ext cx="3488810" cy="199224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Tänk på att </a:t>
            </a:r>
            <a:endParaRPr lang="sv-SE" sz="14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>
                <a:solidFill>
                  <a:schemeClr val="bg1"/>
                </a:solidFill>
                <a:latin typeface="Garamond" panose="02020404030301010803" pitchFamily="18" charset="0"/>
              </a:rPr>
              <a:t>socialförvaltningen (generellt) har laglig grund </a:t>
            </a:r>
            <a: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för att </a:t>
            </a:r>
            <a:r>
              <a:rPr lang="sv-SE" sz="1200" dirty="0">
                <a:solidFill>
                  <a:schemeClr val="bg1"/>
                </a:solidFill>
                <a:latin typeface="Garamond" panose="02020404030301010803" pitchFamily="18" charset="0"/>
              </a:rPr>
              <a:t>behandla personuppgifter samt känsliga </a:t>
            </a:r>
            <a: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personuppgifter</a:t>
            </a:r>
            <a:b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</a:br>
            <a:endParaRPr lang="sv-SE" sz="12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bara </a:t>
            </a:r>
            <a:r>
              <a:rPr lang="sv-SE" sz="1200" dirty="0">
                <a:latin typeface="Garamond" panose="02020404030301010803" pitchFamily="18" charset="0"/>
              </a:rPr>
              <a:t>för att laglig grund finns betyder inte </a:t>
            </a:r>
            <a:r>
              <a:rPr lang="sv-SE" sz="1200" dirty="0" smtClean="0">
                <a:latin typeface="Garamond" panose="02020404030301010803" pitchFamily="18" charset="0"/>
              </a:rPr>
              <a:t>detta att </a:t>
            </a:r>
            <a:r>
              <a:rPr lang="sv-SE" sz="1200" dirty="0">
                <a:latin typeface="Garamond" panose="02020404030301010803" pitchFamily="18" charset="0"/>
              </a:rPr>
              <a:t>socialförvaltningen får behandla personuppgifter</a:t>
            </a:r>
            <a:br>
              <a:rPr lang="sv-SE" sz="1200" dirty="0">
                <a:latin typeface="Garamond" panose="02020404030301010803" pitchFamily="18" charset="0"/>
              </a:rPr>
            </a:br>
            <a:endParaRPr lang="sv-SE" sz="1200" dirty="0"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GDPR </a:t>
            </a:r>
            <a:r>
              <a:rPr lang="sv-SE" sz="1200" dirty="0">
                <a:latin typeface="Garamond" panose="02020404030301010803" pitchFamily="18" charset="0"/>
              </a:rPr>
              <a:t>ska implementeras i det vardagliga arbetet med personuppgifter </a:t>
            </a:r>
          </a:p>
        </p:txBody>
      </p:sp>
    </p:spTree>
    <p:extLst>
      <p:ext uri="{BB962C8B-B14F-4D97-AF65-F5344CB8AC3E}">
        <p14:creationId xmlns:p14="http://schemas.microsoft.com/office/powerpoint/2010/main" val="213931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innehåll 5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47" y="1495359"/>
            <a:ext cx="8163453" cy="39118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702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>
          <a:xfrm>
            <a:off x="4700994" y="573788"/>
            <a:ext cx="4151751" cy="29348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sv-SE" sz="15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Vad säger artikel 6 GDPR?</a:t>
            </a:r>
            <a:r>
              <a:rPr lang="sv-SE" sz="1400" dirty="0" smtClean="0">
                <a:solidFill>
                  <a:schemeClr val="bg1"/>
                </a:solidFill>
                <a:latin typeface="Garamond" panose="02020404030301010803" pitchFamily="18" charset="0"/>
              </a:rPr>
              <a:t/>
            </a:r>
            <a:br>
              <a:rPr lang="sv-SE" sz="1400" dirty="0" smtClean="0">
                <a:solidFill>
                  <a:schemeClr val="bg1"/>
                </a:solidFill>
                <a:latin typeface="Garamond" panose="02020404030301010803" pitchFamily="18" charset="0"/>
              </a:rPr>
            </a:br>
            <a:endParaRPr lang="sv-SE" sz="14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300" dirty="0">
                <a:latin typeface="Garamond" panose="02020404030301010803" pitchFamily="18" charset="0"/>
              </a:rPr>
              <a:t>Det finns sex </a:t>
            </a:r>
            <a:r>
              <a:rPr lang="sv-SE" sz="1300" dirty="0" smtClean="0">
                <a:latin typeface="Garamond" panose="02020404030301010803" pitchFamily="18" charset="0"/>
              </a:rPr>
              <a:t>lagliga </a:t>
            </a:r>
            <a:r>
              <a:rPr lang="sv-SE" sz="1300" dirty="0">
                <a:latin typeface="Garamond" panose="02020404030301010803" pitchFamily="18" charset="0"/>
              </a:rPr>
              <a:t>grunder: </a:t>
            </a:r>
            <a:r>
              <a:rPr lang="sv-SE" sz="1300" dirty="0" smtClean="0">
                <a:latin typeface="Garamond" panose="02020404030301010803" pitchFamily="18" charset="0"/>
              </a:rPr>
              <a:t/>
            </a:r>
            <a:br>
              <a:rPr lang="sv-SE" sz="1300" dirty="0" smtClean="0">
                <a:latin typeface="Garamond" panose="02020404030301010803" pitchFamily="18" charset="0"/>
              </a:rPr>
            </a:br>
            <a:r>
              <a:rPr lang="sv-SE" sz="1300" dirty="0" smtClean="0">
                <a:latin typeface="Garamond" panose="02020404030301010803" pitchFamily="18" charset="0"/>
              </a:rPr>
              <a:t>a</a:t>
            </a:r>
            <a:r>
              <a:rPr lang="sv-SE" sz="1300" dirty="0">
                <a:latin typeface="Garamond" panose="02020404030301010803" pitchFamily="18" charset="0"/>
              </a:rPr>
              <a:t>) samtycke b) avtal c) intresseavvägning  d) rättslig förpliktelse e) myndighetsutövning och uppgift av allmänt intresse och f) grundläggande intresse </a:t>
            </a:r>
            <a:r>
              <a:rPr lang="sv-SE" sz="1300" dirty="0" smtClean="0">
                <a:latin typeface="Garamond" panose="02020404030301010803" pitchFamily="18" charset="0"/>
              </a:rPr>
              <a:t/>
            </a:r>
            <a:br>
              <a:rPr lang="sv-SE" sz="1300" dirty="0" smtClean="0">
                <a:latin typeface="Garamond" panose="02020404030301010803" pitchFamily="18" charset="0"/>
              </a:rPr>
            </a:br>
            <a:endParaRPr lang="sv-SE" sz="1300" dirty="0"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300" dirty="0" smtClean="0">
                <a:latin typeface="Garamond" panose="02020404030301010803" pitchFamily="18" charset="0"/>
              </a:rPr>
              <a:t>Utan laglig </a:t>
            </a:r>
            <a:r>
              <a:rPr lang="sv-SE" sz="1300" dirty="0">
                <a:latin typeface="Garamond" panose="02020404030301010803" pitchFamily="18" charset="0"/>
              </a:rPr>
              <a:t>grund är personuppgiftsbehandlingen inte laglig </a:t>
            </a:r>
            <a:r>
              <a:rPr lang="sv-SE" sz="1300" dirty="0" smtClean="0">
                <a:latin typeface="Garamond" panose="02020404030301010803" pitchFamily="18" charset="0"/>
              </a:rPr>
              <a:t/>
            </a:r>
            <a:br>
              <a:rPr lang="sv-SE" sz="1300" dirty="0" smtClean="0">
                <a:latin typeface="Garamond" panose="02020404030301010803" pitchFamily="18" charset="0"/>
              </a:rPr>
            </a:br>
            <a:endParaRPr lang="sv-SE" sz="1300" dirty="0" smtClean="0"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300" dirty="0" smtClean="0">
                <a:latin typeface="Garamond" panose="02020404030301010803" pitchFamily="18" charset="0"/>
              </a:rPr>
              <a:t>Primära lagliga </a:t>
            </a:r>
            <a:r>
              <a:rPr lang="sv-SE" sz="1300" dirty="0">
                <a:latin typeface="Garamond" panose="02020404030301010803" pitchFamily="18" charset="0"/>
              </a:rPr>
              <a:t>grunder </a:t>
            </a:r>
            <a:r>
              <a:rPr lang="sv-SE" sz="1300" dirty="0" smtClean="0">
                <a:latin typeface="Garamond" panose="02020404030301010803" pitchFamily="18" charset="0"/>
              </a:rPr>
              <a:t>för SoF är </a:t>
            </a:r>
            <a:r>
              <a:rPr lang="sv-SE" sz="1300" dirty="0">
                <a:latin typeface="Garamond" panose="02020404030301010803" pitchFamily="18" charset="0"/>
              </a:rPr>
              <a:t>en kombination av avtal/rättslig förpliktelse &amp; </a:t>
            </a:r>
            <a:r>
              <a:rPr lang="sv-SE" sz="1300" dirty="0" smtClean="0">
                <a:latin typeface="Garamond" panose="02020404030301010803" pitchFamily="18" charset="0"/>
              </a:rPr>
              <a:t>myndighetsutövning/uppgift </a:t>
            </a:r>
            <a:r>
              <a:rPr lang="sv-SE" sz="1300" dirty="0">
                <a:latin typeface="Garamond" panose="02020404030301010803" pitchFamily="18" charset="0"/>
              </a:rPr>
              <a:t>av allmänt </a:t>
            </a:r>
            <a:r>
              <a:rPr lang="sv-SE" sz="1300" dirty="0" smtClean="0">
                <a:latin typeface="Garamond" panose="02020404030301010803" pitchFamily="18" charset="0"/>
              </a:rPr>
              <a:t>intresse</a:t>
            </a:r>
          </a:p>
          <a:p>
            <a:endParaRPr lang="sv-SE" sz="1300" dirty="0" smtClean="0"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300" dirty="0" smtClean="0">
                <a:latin typeface="Garamond" panose="02020404030301010803" pitchFamily="18" charset="0"/>
              </a:rPr>
              <a:t>Personuppgiftsbehandling enbart baserad på samtycke ska undvikas</a:t>
            </a:r>
            <a:br>
              <a:rPr lang="sv-SE" sz="1300" dirty="0" smtClean="0">
                <a:latin typeface="Garamond" panose="02020404030301010803" pitchFamily="18" charset="0"/>
              </a:rPr>
            </a:br>
            <a:endParaRPr lang="sv-SE" sz="1300" dirty="0"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300" dirty="0">
                <a:latin typeface="Garamond" panose="02020404030301010803" pitchFamily="18" charset="0"/>
              </a:rPr>
              <a:t>Personuppgifter om barn anses särskilt </a:t>
            </a:r>
            <a:r>
              <a:rPr lang="sv-SE" sz="1300" dirty="0" smtClean="0">
                <a:latin typeface="Garamond" panose="02020404030301010803" pitchFamily="18" charset="0"/>
              </a:rPr>
              <a:t>skyddsvärda</a:t>
            </a:r>
            <a:endParaRPr lang="sv-SE" sz="1300" dirty="0">
              <a:latin typeface="Garamond" panose="02020404030301010803" pitchFamily="18" charset="0"/>
            </a:endParaRPr>
          </a:p>
        </p:txBody>
      </p:sp>
      <p:sp>
        <p:nvSpPr>
          <p:cNvPr id="6" name="Underrubrik 4"/>
          <p:cNvSpPr txBox="1">
            <a:spLocks/>
          </p:cNvSpPr>
          <p:nvPr/>
        </p:nvSpPr>
        <p:spPr>
          <a:xfrm>
            <a:off x="654707" y="1273745"/>
            <a:ext cx="3488810" cy="465620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1400" b="1" dirty="0" smtClean="0">
                <a:latin typeface="Garamond" panose="02020404030301010803" pitchFamily="18" charset="0"/>
              </a:rPr>
              <a:t>Vad säger artikel 5 GDPR?</a:t>
            </a:r>
            <a:r>
              <a:rPr lang="sv-SE" sz="1400" dirty="0" smtClean="0">
                <a:latin typeface="Garamond" panose="02020404030301010803" pitchFamily="18" charset="0"/>
              </a:rPr>
              <a:t/>
            </a:r>
            <a:br>
              <a:rPr lang="sv-SE" sz="1400" dirty="0" smtClean="0">
                <a:latin typeface="Garamond" panose="02020404030301010803" pitchFamily="18" charset="0"/>
              </a:rPr>
            </a:br>
            <a:endParaRPr lang="sv-SE" sz="1400" dirty="0" smtClean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>
                <a:latin typeface="Garamond" panose="02020404030301010803" pitchFamily="18" charset="0"/>
              </a:rPr>
              <a:t>R</a:t>
            </a:r>
            <a:r>
              <a:rPr lang="sv-SE" sz="1200" dirty="0" smtClean="0">
                <a:latin typeface="Garamond" panose="02020404030301010803" pitchFamily="18" charset="0"/>
              </a:rPr>
              <a:t>edogör </a:t>
            </a:r>
            <a:r>
              <a:rPr lang="sv-SE" sz="1200" dirty="0">
                <a:latin typeface="Garamond" panose="02020404030301010803" pitchFamily="18" charset="0"/>
              </a:rPr>
              <a:t>för grundläggande principer i personuppgiftsbehandling </a:t>
            </a:r>
            <a:r>
              <a:rPr lang="sv-SE" sz="1200" dirty="0" smtClean="0">
                <a:latin typeface="Garamond" panose="02020404030301010803" pitchFamily="18" charset="0"/>
              </a:rPr>
              <a:t/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SoF måste dokumentera hur man följer GDPR i sina </a:t>
            </a:r>
            <a:r>
              <a:rPr lang="sv-SE" sz="1200" dirty="0">
                <a:latin typeface="Garamond" panose="02020404030301010803" pitchFamily="18" charset="0"/>
              </a:rPr>
              <a:t>personuppgiftsbehandlingar </a:t>
            </a:r>
            <a:r>
              <a:rPr lang="sv-SE" sz="1200" dirty="0" smtClean="0">
                <a:latin typeface="Garamond" panose="02020404030301010803" pitchFamily="18" charset="0"/>
              </a:rPr>
              <a:t/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>
                <a:latin typeface="Garamond" panose="02020404030301010803" pitchFamily="18" charset="0"/>
              </a:rPr>
              <a:t>Principerna innebär </a:t>
            </a:r>
            <a:r>
              <a:rPr lang="sv-SE" sz="1200" dirty="0" smtClean="0">
                <a:latin typeface="Garamond" panose="02020404030301010803" pitchFamily="18" charset="0"/>
              </a:rPr>
              <a:t>att SoF:</a:t>
            </a:r>
            <a:r>
              <a:rPr lang="sv-SE" sz="1200" dirty="0">
                <a:latin typeface="Garamond" panose="02020404030301010803" pitchFamily="18" charset="0"/>
              </a:rPr>
              <a:t/>
            </a:r>
            <a:br>
              <a:rPr lang="sv-SE" sz="1200" dirty="0">
                <a:latin typeface="Garamond" panose="02020404030301010803" pitchFamily="18" charset="0"/>
              </a:rPr>
            </a:br>
            <a:r>
              <a:rPr lang="sv-SE" sz="1200" dirty="0">
                <a:latin typeface="Garamond" panose="02020404030301010803" pitchFamily="18" charset="0"/>
              </a:rPr>
              <a:t>a) måste ha </a:t>
            </a:r>
            <a:r>
              <a:rPr lang="sv-SE" sz="1200" dirty="0" smtClean="0">
                <a:latin typeface="Garamond" panose="02020404030301010803" pitchFamily="18" charset="0"/>
              </a:rPr>
              <a:t>laglig stöd för </a:t>
            </a:r>
            <a:r>
              <a:rPr lang="sv-SE" sz="1200" dirty="0">
                <a:latin typeface="Garamond" panose="02020404030301010803" pitchFamily="18" charset="0"/>
              </a:rPr>
              <a:t>att få behandla </a:t>
            </a:r>
            <a:r>
              <a:rPr lang="sv-SE" sz="1200" dirty="0" smtClean="0">
                <a:latin typeface="Garamond" panose="02020404030301010803" pitchFamily="18" charset="0"/>
              </a:rPr>
              <a:t>personuppgifter</a:t>
            </a:r>
            <a:br>
              <a:rPr lang="sv-SE" sz="1200" dirty="0" smtClean="0">
                <a:latin typeface="Garamond" panose="02020404030301010803" pitchFamily="18" charset="0"/>
              </a:rPr>
            </a:br>
            <a:r>
              <a:rPr lang="sv-SE" sz="1200" dirty="0">
                <a:latin typeface="Garamond" panose="02020404030301010803" pitchFamily="18" charset="0"/>
              </a:rPr>
              <a:t/>
            </a:r>
            <a:br>
              <a:rPr lang="sv-SE" sz="1200" dirty="0">
                <a:latin typeface="Garamond" panose="02020404030301010803" pitchFamily="18" charset="0"/>
              </a:rPr>
            </a:br>
            <a:r>
              <a:rPr lang="sv-SE" sz="1200" dirty="0">
                <a:latin typeface="Garamond" panose="02020404030301010803" pitchFamily="18" charset="0"/>
              </a:rPr>
              <a:t>b) bara får samla in personuppgifter för </a:t>
            </a:r>
            <a:r>
              <a:rPr lang="sv-SE" sz="1200" dirty="0" smtClean="0">
                <a:latin typeface="Garamond" panose="02020404030301010803" pitchFamily="18" charset="0"/>
              </a:rPr>
              <a:t>specifika ändamål</a:t>
            </a:r>
            <a:br>
              <a:rPr lang="sv-SE" sz="1200" dirty="0" smtClean="0">
                <a:latin typeface="Garamond" panose="02020404030301010803" pitchFamily="18" charset="0"/>
              </a:rPr>
            </a:br>
            <a:r>
              <a:rPr lang="sv-SE" sz="1200" dirty="0">
                <a:latin typeface="Garamond" panose="02020404030301010803" pitchFamily="18" charset="0"/>
              </a:rPr>
              <a:t/>
            </a:r>
            <a:br>
              <a:rPr lang="sv-SE" sz="1200" dirty="0">
                <a:latin typeface="Garamond" panose="02020404030301010803" pitchFamily="18" charset="0"/>
              </a:rPr>
            </a:br>
            <a:r>
              <a:rPr lang="sv-SE" sz="1200" dirty="0">
                <a:latin typeface="Garamond" panose="02020404030301010803" pitchFamily="18" charset="0"/>
              </a:rPr>
              <a:t>c) inte ska behandla fler personuppgifter än vad som behövs för </a:t>
            </a:r>
            <a:r>
              <a:rPr lang="sv-SE" sz="1200" dirty="0" smtClean="0">
                <a:latin typeface="Garamond" panose="02020404030301010803" pitchFamily="18" charset="0"/>
              </a:rPr>
              <a:t>ändamålet</a:t>
            </a:r>
            <a:br>
              <a:rPr lang="sv-SE" sz="1200" dirty="0" smtClean="0">
                <a:latin typeface="Garamond" panose="02020404030301010803" pitchFamily="18" charset="0"/>
              </a:rPr>
            </a:br>
            <a:r>
              <a:rPr lang="sv-SE" sz="1200" dirty="0" smtClean="0">
                <a:latin typeface="Garamond" panose="02020404030301010803" pitchFamily="18" charset="0"/>
              </a:rPr>
              <a:t> </a:t>
            </a:r>
            <a:r>
              <a:rPr lang="sv-SE" sz="1200" dirty="0">
                <a:latin typeface="Garamond" panose="02020404030301010803" pitchFamily="18" charset="0"/>
              </a:rPr>
              <a:t/>
            </a:r>
            <a:br>
              <a:rPr lang="sv-SE" sz="1200" dirty="0">
                <a:latin typeface="Garamond" panose="02020404030301010803" pitchFamily="18" charset="0"/>
              </a:rPr>
            </a:br>
            <a:r>
              <a:rPr lang="sv-SE" sz="1200" dirty="0">
                <a:latin typeface="Garamond" panose="02020404030301010803" pitchFamily="18" charset="0"/>
              </a:rPr>
              <a:t>d) ska se till att personuppgifterna är </a:t>
            </a:r>
            <a:r>
              <a:rPr lang="sv-SE" sz="1200" dirty="0" smtClean="0">
                <a:latin typeface="Garamond" panose="02020404030301010803" pitchFamily="18" charset="0"/>
              </a:rPr>
              <a:t>riktiga</a:t>
            </a:r>
            <a:br>
              <a:rPr lang="sv-SE" sz="1200" dirty="0" smtClean="0">
                <a:latin typeface="Garamond" panose="02020404030301010803" pitchFamily="18" charset="0"/>
              </a:rPr>
            </a:br>
            <a:r>
              <a:rPr lang="sv-SE" sz="1200" dirty="0">
                <a:latin typeface="Garamond" panose="02020404030301010803" pitchFamily="18" charset="0"/>
              </a:rPr>
              <a:t/>
            </a:r>
            <a:br>
              <a:rPr lang="sv-SE" sz="1200" dirty="0">
                <a:latin typeface="Garamond" panose="02020404030301010803" pitchFamily="18" charset="0"/>
              </a:rPr>
            </a:br>
            <a:r>
              <a:rPr lang="sv-SE" sz="1200" dirty="0">
                <a:latin typeface="Garamond" panose="02020404030301010803" pitchFamily="18" charset="0"/>
              </a:rPr>
              <a:t>e) ska radera personuppgifterna när de inte längre behövs </a:t>
            </a:r>
            <a:r>
              <a:rPr lang="sv-SE" sz="1200" dirty="0" smtClean="0">
                <a:latin typeface="Garamond" panose="02020404030301010803" pitchFamily="18" charset="0"/>
              </a:rPr>
              <a:t/>
            </a:r>
            <a:br>
              <a:rPr lang="sv-SE" sz="1200" dirty="0" smtClean="0">
                <a:latin typeface="Garamond" panose="02020404030301010803" pitchFamily="18" charset="0"/>
              </a:rPr>
            </a:br>
            <a:r>
              <a:rPr lang="sv-SE" sz="1200" dirty="0">
                <a:latin typeface="Garamond" panose="02020404030301010803" pitchFamily="18" charset="0"/>
              </a:rPr>
              <a:t/>
            </a:r>
            <a:br>
              <a:rPr lang="sv-SE" sz="1200" dirty="0">
                <a:latin typeface="Garamond" panose="02020404030301010803" pitchFamily="18" charset="0"/>
              </a:rPr>
            </a:br>
            <a:r>
              <a:rPr lang="sv-SE" sz="1200" dirty="0">
                <a:latin typeface="Garamond" panose="02020404030301010803" pitchFamily="18" charset="0"/>
              </a:rPr>
              <a:t>f) ska skydda </a:t>
            </a:r>
            <a:r>
              <a:rPr lang="sv-SE" sz="1200" dirty="0" smtClean="0">
                <a:latin typeface="Garamond" panose="02020404030301010803" pitchFamily="18" charset="0"/>
              </a:rPr>
              <a:t>personuppgifterna</a:t>
            </a:r>
            <a:r>
              <a:rPr lang="sv-SE" sz="1200" dirty="0">
                <a:latin typeface="Garamond" panose="02020404030301010803" pitchFamily="18" charset="0"/>
              </a:rPr>
              <a:t> </a:t>
            </a:r>
            <a:r>
              <a:rPr lang="sv-SE" sz="1200" dirty="0" smtClean="0">
                <a:latin typeface="Garamond" panose="02020404030301010803" pitchFamily="18" charset="0"/>
              </a:rPr>
              <a:t>från obehöriga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sv-SE" sz="1200" dirty="0"/>
          </a:p>
        </p:txBody>
      </p:sp>
      <p:sp>
        <p:nvSpPr>
          <p:cNvPr id="8" name="Underrubrik 4"/>
          <p:cNvSpPr txBox="1">
            <a:spLocks/>
          </p:cNvSpPr>
          <p:nvPr/>
        </p:nvSpPr>
        <p:spPr>
          <a:xfrm>
            <a:off x="5059979" y="3815054"/>
            <a:ext cx="3433779" cy="199224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Tänk på att </a:t>
            </a:r>
            <a:endParaRPr lang="sv-SE" sz="14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en personuppgiftsbehandling måste vara förenlig med artikel 5 och 6 </a:t>
            </a:r>
            <a:r>
              <a:rPr lang="sv-SE" sz="1200" dirty="0" smtClean="0">
                <a:latin typeface="Garamond" panose="02020404030301010803" pitchFamily="18" charset="0"/>
              </a:rPr>
              <a:t/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den lagliga grunden ska motiveras av socialförvaltningen – det räcker inte med att hänvisa till ett av villkoren i artikel 6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en personuppgiftsbehandling utan laglig grund är olaglig och förenad med sanktionsavgifter </a:t>
            </a:r>
            <a:endParaRPr lang="sv-SE" sz="12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96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derrubrik 4"/>
          <p:cNvSpPr txBox="1">
            <a:spLocks/>
          </p:cNvSpPr>
          <p:nvPr/>
        </p:nvSpPr>
        <p:spPr>
          <a:xfrm>
            <a:off x="580198" y="1367005"/>
            <a:ext cx="3863107" cy="40516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1400" b="1" dirty="0" smtClean="0">
                <a:latin typeface="Garamond" panose="02020404030301010803" pitchFamily="18" charset="0"/>
              </a:rPr>
              <a:t>Vad säger GDPR</a:t>
            </a:r>
            <a:r>
              <a:rPr lang="sv-SE" sz="1400" b="1" dirty="0">
                <a:latin typeface="Garamond" panose="02020404030301010803" pitchFamily="18" charset="0"/>
              </a:rPr>
              <a:t> </a:t>
            </a:r>
            <a:r>
              <a:rPr lang="sv-SE" sz="1400" b="1" dirty="0" smtClean="0">
                <a:latin typeface="Garamond" panose="02020404030301010803" pitchFamily="18" charset="0"/>
              </a:rPr>
              <a:t>om den enskildes rättigheter? </a:t>
            </a:r>
            <a:r>
              <a:rPr lang="sv-SE" sz="1400" dirty="0" smtClean="0">
                <a:latin typeface="Garamond" panose="02020404030301010803" pitchFamily="18" charset="0"/>
              </a:rPr>
              <a:t/>
            </a:r>
            <a:br>
              <a:rPr lang="sv-SE" sz="1400" dirty="0" smtClean="0">
                <a:latin typeface="Garamond" panose="02020404030301010803" pitchFamily="18" charset="0"/>
              </a:rPr>
            </a:br>
            <a:endParaRPr lang="sv-SE" sz="1400" dirty="0" smtClean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Syftet med rättigheterna är att stärka och värna om den enskildes integritet och fri- och rättigheter 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Den enskildes rättigheter omfattas av:</a:t>
            </a:r>
          </a:p>
          <a:p>
            <a:pPr algn="ctr"/>
            <a:r>
              <a:rPr lang="sv-SE" sz="1200" dirty="0" smtClean="0">
                <a:latin typeface="Garamond" panose="02020404030301010803" pitchFamily="18" charset="0"/>
              </a:rPr>
              <a:t>Rätten </a:t>
            </a:r>
            <a:r>
              <a:rPr lang="sv-SE" sz="1200" dirty="0">
                <a:latin typeface="Garamond" panose="02020404030301010803" pitchFamily="18" charset="0"/>
              </a:rPr>
              <a:t>till information</a:t>
            </a:r>
            <a:br>
              <a:rPr lang="sv-SE" sz="1200" dirty="0">
                <a:latin typeface="Garamond" panose="02020404030301010803" pitchFamily="18" charset="0"/>
              </a:rPr>
            </a:br>
            <a:r>
              <a:rPr lang="sv-SE" sz="1200" dirty="0">
                <a:latin typeface="Garamond" panose="02020404030301010803" pitchFamily="18" charset="0"/>
              </a:rPr>
              <a:t>Utlämnande av registerutdrag</a:t>
            </a:r>
            <a:br>
              <a:rPr lang="sv-SE" sz="1200" dirty="0">
                <a:latin typeface="Garamond" panose="02020404030301010803" pitchFamily="18" charset="0"/>
              </a:rPr>
            </a:br>
            <a:r>
              <a:rPr lang="sv-SE" sz="1200" dirty="0">
                <a:latin typeface="Garamond" panose="02020404030301010803" pitchFamily="18" charset="0"/>
              </a:rPr>
              <a:t>Rättning av personuppgifter</a:t>
            </a:r>
            <a:br>
              <a:rPr lang="sv-SE" sz="1200" dirty="0">
                <a:latin typeface="Garamond" panose="02020404030301010803" pitchFamily="18" charset="0"/>
              </a:rPr>
            </a:br>
            <a:r>
              <a:rPr lang="sv-SE" sz="1200" dirty="0">
                <a:latin typeface="Garamond" panose="02020404030301010803" pitchFamily="18" charset="0"/>
              </a:rPr>
              <a:t>Radering av personuppgifter </a:t>
            </a:r>
            <a:br>
              <a:rPr lang="sv-SE" sz="1200" dirty="0">
                <a:latin typeface="Garamond" panose="02020404030301010803" pitchFamily="18" charset="0"/>
              </a:rPr>
            </a:br>
            <a:r>
              <a:rPr lang="sv-SE" sz="1200" dirty="0">
                <a:latin typeface="Garamond" panose="02020404030301010803" pitchFamily="18" charset="0"/>
              </a:rPr>
              <a:t>Rätt till begränsning av behandling av personuppgifter </a:t>
            </a:r>
            <a:r>
              <a:rPr lang="sv-SE" sz="1200" dirty="0" smtClean="0">
                <a:latin typeface="Garamond" panose="02020404030301010803" pitchFamily="18" charset="0"/>
              </a:rPr>
              <a:t>Invändning </a:t>
            </a:r>
            <a:r>
              <a:rPr lang="sv-SE" sz="1200" dirty="0">
                <a:latin typeface="Garamond" panose="02020404030301010803" pitchFamily="18" charset="0"/>
              </a:rPr>
              <a:t>mot </a:t>
            </a:r>
            <a:r>
              <a:rPr lang="sv-SE" sz="1200" dirty="0" smtClean="0">
                <a:latin typeface="Garamond" panose="02020404030301010803" pitchFamily="18" charset="0"/>
              </a:rPr>
              <a:t>behandling</a:t>
            </a:r>
            <a:br>
              <a:rPr lang="sv-SE" sz="1200" dirty="0" smtClean="0">
                <a:latin typeface="Garamond" panose="02020404030301010803" pitchFamily="18" charset="0"/>
              </a:rPr>
            </a:br>
            <a:r>
              <a:rPr lang="sv-SE" sz="1200" dirty="0" smtClean="0">
                <a:latin typeface="Garamond" panose="02020404030301010803" pitchFamily="18" charset="0"/>
              </a:rPr>
              <a:t>Rätt till dataportabilitet  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>
                <a:latin typeface="Garamond" panose="02020404030301010803" pitchFamily="18" charset="0"/>
              </a:rPr>
              <a:t>Begäran från den enskilde måste utredas och ett formellt beslut måste meddelas den enskilde</a:t>
            </a:r>
            <a:br>
              <a:rPr lang="sv-SE" sz="1200" dirty="0">
                <a:latin typeface="Garamond" panose="02020404030301010803" pitchFamily="18" charset="0"/>
              </a:rPr>
            </a:br>
            <a:endParaRPr lang="sv-SE" sz="1200" dirty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SoF:s beslut </a:t>
            </a:r>
            <a:r>
              <a:rPr lang="sv-SE" sz="1200" dirty="0">
                <a:latin typeface="Garamond" panose="02020404030301010803" pitchFamily="18" charset="0"/>
              </a:rPr>
              <a:t>kan överklagas till förvaltningsrätten och/eller anmälas till </a:t>
            </a:r>
            <a:r>
              <a:rPr lang="sv-SE" sz="1200" dirty="0" smtClean="0">
                <a:latin typeface="Garamond" panose="02020404030301010803" pitchFamily="18" charset="0"/>
              </a:rPr>
              <a:t>Integritetsmyndigheten</a:t>
            </a:r>
          </a:p>
        </p:txBody>
      </p:sp>
      <p:graphicFrame>
        <p:nvGraphicFramePr>
          <p:cNvPr id="2" name="Tabel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160255"/>
              </p:ext>
            </p:extLst>
          </p:nvPr>
        </p:nvGraphicFramePr>
        <p:xfrm>
          <a:off x="4687146" y="669727"/>
          <a:ext cx="4199466" cy="5295247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399822">
                  <a:extLst>
                    <a:ext uri="{9D8B030D-6E8A-4147-A177-3AD203B41FA5}">
                      <a16:colId xmlns:a16="http://schemas.microsoft.com/office/drawing/2014/main" val="207866170"/>
                    </a:ext>
                  </a:extLst>
                </a:gridCol>
                <a:gridCol w="1648177">
                  <a:extLst>
                    <a:ext uri="{9D8B030D-6E8A-4147-A177-3AD203B41FA5}">
                      <a16:colId xmlns:a16="http://schemas.microsoft.com/office/drawing/2014/main" val="368462657"/>
                    </a:ext>
                  </a:extLst>
                </a:gridCol>
                <a:gridCol w="1151467">
                  <a:extLst>
                    <a:ext uri="{9D8B030D-6E8A-4147-A177-3AD203B41FA5}">
                      <a16:colId xmlns:a16="http://schemas.microsoft.com/office/drawing/2014/main" val="1125660100"/>
                    </a:ext>
                  </a:extLst>
                </a:gridCol>
              </a:tblGrid>
              <a:tr h="813633">
                <a:tc>
                  <a:txBody>
                    <a:bodyPr/>
                    <a:lstStyle/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Personuppgifter</a:t>
                      </a:r>
                      <a:endParaRPr lang="sv-SE" sz="900" b="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All information (fysisk, digital och genetisk) som kan kopplas till en levande individ (direkt eller indirekt) är att betrakta som personuppgift. </a:t>
                      </a:r>
                      <a:endParaRPr lang="sv-SE" sz="900" b="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Namn/adress</a:t>
                      </a:r>
                    </a:p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e-postadress/</a:t>
                      </a:r>
                      <a:r>
                        <a:rPr lang="sv-SE" sz="900" b="0" baseline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 </a:t>
                      </a:r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personnummer</a:t>
                      </a:r>
                    </a:p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/id-kortnummer</a:t>
                      </a:r>
                    </a:p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/foto av dig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23374771"/>
                  </a:ext>
                </a:extLst>
              </a:tr>
              <a:tr h="819573">
                <a:tc>
                  <a:txBody>
                    <a:bodyPr/>
                    <a:lstStyle/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Känsliga personuppgifter</a:t>
                      </a:r>
                      <a:endParaRPr lang="sv-SE" sz="900" b="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Uppgifter som berättar något om den enskildes hälsotillstånd, etniskt ursprung, politiska åsikter,, genetiska uppgifter med flera</a:t>
                      </a:r>
                      <a:endParaRPr lang="sv-SE" sz="900" b="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Utgångspunkten är att känsliga personuppgifter inte får behandlas men det finns undantag.</a:t>
                      </a:r>
                      <a:endParaRPr lang="sv-SE" sz="900" b="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68130971"/>
                  </a:ext>
                </a:extLst>
              </a:tr>
              <a:tr h="535093">
                <a:tc>
                  <a:txBody>
                    <a:bodyPr/>
                    <a:lstStyle/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Personuppgiftsansvarig</a:t>
                      </a:r>
                      <a:endParaRPr lang="sv-SE" sz="900" b="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Den myndighet som bestämmer ändamål och medel för behandling av personuppgift</a:t>
                      </a:r>
                      <a:endParaRPr lang="sv-SE" sz="900" b="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SoF</a:t>
                      </a:r>
                      <a:r>
                        <a:rPr lang="sv-SE" sz="900" b="0" baseline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 /SN</a:t>
                      </a:r>
                      <a:endParaRPr lang="sv-SE" sz="900" b="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50326921"/>
                  </a:ext>
                </a:extLst>
              </a:tr>
              <a:tr h="799254">
                <a:tc>
                  <a:txBody>
                    <a:bodyPr/>
                    <a:lstStyle/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Personuppgiftsbehandling</a:t>
                      </a:r>
                      <a:endParaRPr lang="sv-SE" sz="900" b="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Med behandling av personuppgifter menas i princip allting har att göra med personuppgifter</a:t>
                      </a:r>
                      <a:endParaRPr lang="sv-SE" sz="900" b="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Insamling,</a:t>
                      </a:r>
                      <a:r>
                        <a:rPr lang="sv-SE" sz="900" b="0" baseline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 </a:t>
                      </a:r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registrering, organisering, lagring, bearbetning eller förstöring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93831924"/>
                  </a:ext>
                </a:extLst>
              </a:tr>
              <a:tr h="551719">
                <a:tc>
                  <a:txBody>
                    <a:bodyPr/>
                    <a:lstStyle/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Personuppgiftsbiträde</a:t>
                      </a:r>
                      <a:endParaRPr lang="sv-SE" sz="900" b="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Behandlar personuppgifter på uppdrag av en personuppgiftsansvarig </a:t>
                      </a:r>
                      <a:endParaRPr lang="sv-SE" sz="900" b="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Leverantören</a:t>
                      </a:r>
                      <a:r>
                        <a:rPr lang="sv-SE" sz="900" b="0" baseline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 av verktyget. Regleras  av PUB-avtal</a:t>
                      </a:r>
                      <a:endParaRPr lang="sv-SE" sz="900" b="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364004"/>
                  </a:ext>
                </a:extLst>
              </a:tr>
              <a:tr h="565881">
                <a:tc>
                  <a:txBody>
                    <a:bodyPr/>
                    <a:lstStyle/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Registerförteckning</a:t>
                      </a:r>
                      <a:endParaRPr lang="sv-SE" sz="900" b="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Förteckning av personuppgiftsbehandling inom förvaltningen. </a:t>
                      </a:r>
                      <a:endParaRPr lang="sv-SE" sz="900" b="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Anmälas till förvaltningens GDPR-samordnare.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0518703"/>
                  </a:ext>
                </a:extLst>
              </a:tr>
              <a:tr h="684106">
                <a:tc>
                  <a:txBody>
                    <a:bodyPr/>
                    <a:lstStyle/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Personuppgiftsincident</a:t>
                      </a:r>
                      <a:endParaRPr lang="sv-SE" sz="900" b="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En säkerhetsincident som kan innebära risker för människors friheter och rättigheter. </a:t>
                      </a:r>
                      <a:endParaRPr lang="sv-SE" sz="900" b="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Sökningar i ProCapita utanför ens arbetsuppgifter är ett exempel på detta. </a:t>
                      </a:r>
                      <a:endParaRPr lang="sv-SE" sz="900" b="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82387008"/>
                  </a:ext>
                </a:extLst>
              </a:tr>
              <a:tr h="525988">
                <a:tc>
                  <a:txBody>
                    <a:bodyPr/>
                    <a:lstStyle/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Konsekvensbedömning</a:t>
                      </a:r>
                      <a:endParaRPr lang="sv-SE" sz="900" b="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En process för att ta reda på vilka risker som finns med att behandla personuppgifter</a:t>
                      </a:r>
                      <a:endParaRPr lang="sv-SE" sz="900" b="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sv-SE" sz="900" b="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126083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815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derrubrik 4"/>
          <p:cNvSpPr txBox="1">
            <a:spLocks/>
          </p:cNvSpPr>
          <p:nvPr/>
        </p:nvSpPr>
        <p:spPr>
          <a:xfrm>
            <a:off x="5080300" y="1371158"/>
            <a:ext cx="3433779" cy="2482867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Tänk på att </a:t>
            </a:r>
            <a:endParaRPr lang="sv-SE" sz="14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300" dirty="0">
                <a:solidFill>
                  <a:schemeClr val="bg1"/>
                </a:solidFill>
                <a:latin typeface="Garamond" panose="02020404030301010803" pitchFamily="18" charset="0"/>
              </a:rPr>
              <a:t>k</a:t>
            </a:r>
            <a:r>
              <a:rPr lang="sv-SE" sz="13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raven på SoF är högre vid behandling av personuppgifter än tidigare </a:t>
            </a:r>
            <a:r>
              <a:rPr lang="sv-SE" sz="1300" dirty="0" smtClean="0">
                <a:latin typeface="Garamond" panose="02020404030301010803" pitchFamily="18" charset="0"/>
              </a:rPr>
              <a:t/>
            </a:r>
            <a:br>
              <a:rPr lang="sv-SE" sz="1300" dirty="0" smtClean="0">
                <a:latin typeface="Garamond" panose="02020404030301010803" pitchFamily="18" charset="0"/>
              </a:rPr>
            </a:br>
            <a:endParaRPr lang="sv-SE" sz="1300" dirty="0" smtClean="0"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300" dirty="0">
                <a:latin typeface="Garamond" panose="02020404030301010803" pitchFamily="18" charset="0"/>
              </a:rPr>
              <a:t>i</a:t>
            </a:r>
            <a:r>
              <a:rPr lang="sv-SE" sz="1300" dirty="0" smtClean="0">
                <a:latin typeface="Garamond" panose="02020404030301010803" pitchFamily="18" charset="0"/>
              </a:rPr>
              <a:t>nformation </a:t>
            </a:r>
            <a:r>
              <a:rPr lang="sv-SE" sz="1300" dirty="0">
                <a:latin typeface="Garamond" panose="02020404030301010803" pitchFamily="18" charset="0"/>
              </a:rPr>
              <a:t>till den enskilde avseende dess rättigheter och hur vi behandlar personuppgifter är A och O </a:t>
            </a:r>
            <a:r>
              <a:rPr lang="sv-SE" sz="1300" dirty="0" smtClean="0">
                <a:latin typeface="Garamond" panose="02020404030301010803" pitchFamily="18" charset="0"/>
              </a:rPr>
              <a:t/>
            </a:r>
            <a:br>
              <a:rPr lang="sv-SE" sz="1300" dirty="0" smtClean="0">
                <a:latin typeface="Garamond" panose="02020404030301010803" pitchFamily="18" charset="0"/>
              </a:rPr>
            </a:br>
            <a:endParaRPr lang="sv-SE" sz="1300" dirty="0" smtClean="0"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300" dirty="0">
                <a:latin typeface="Garamond" panose="02020404030301010803" pitchFamily="18" charset="0"/>
              </a:rPr>
              <a:t>en personuppgiftsbehandling måste vara förenlig med artikel 5 och 6 </a:t>
            </a:r>
            <a:r>
              <a:rPr lang="sv-SE" sz="1300" dirty="0" smtClean="0">
                <a:latin typeface="Garamond" panose="02020404030301010803" pitchFamily="18" charset="0"/>
              </a:rPr>
              <a:t/>
            </a:r>
            <a:br>
              <a:rPr lang="sv-SE" sz="1300" dirty="0" smtClean="0">
                <a:latin typeface="Garamond" panose="02020404030301010803" pitchFamily="18" charset="0"/>
              </a:rPr>
            </a:br>
            <a:endParaRPr lang="sv-SE" sz="1300" dirty="0" smtClean="0"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300" dirty="0" smtClean="0">
                <a:latin typeface="Garamond" panose="02020404030301010803" pitchFamily="18" charset="0"/>
              </a:rPr>
              <a:t>arbetet </a:t>
            </a:r>
            <a:r>
              <a:rPr lang="sv-SE" sz="1300" dirty="0">
                <a:latin typeface="Garamond" panose="02020404030301010803" pitchFamily="18" charset="0"/>
              </a:rPr>
              <a:t>med GDPR är fördelat men </a:t>
            </a:r>
            <a:r>
              <a:rPr lang="sv-SE" sz="1300" dirty="0" smtClean="0">
                <a:latin typeface="Garamond" panose="02020404030301010803" pitchFamily="18" charset="0"/>
              </a:rPr>
              <a:t>ska ske </a:t>
            </a:r>
            <a:r>
              <a:rPr lang="sv-SE" sz="1300" dirty="0">
                <a:latin typeface="Garamond" panose="02020404030301010803" pitchFamily="18" charset="0"/>
              </a:rPr>
              <a:t>i samråd mellan GDPR-samordnare och enhetschefer </a:t>
            </a:r>
            <a:r>
              <a:rPr lang="sv-SE" sz="1300" dirty="0" smtClean="0">
                <a:latin typeface="Garamond" panose="02020404030301010803" pitchFamily="18" charset="0"/>
              </a:rPr>
              <a:t/>
            </a:r>
            <a:br>
              <a:rPr lang="sv-SE" sz="1300" dirty="0" smtClean="0">
                <a:latin typeface="Garamond" panose="02020404030301010803" pitchFamily="18" charset="0"/>
              </a:rPr>
            </a:br>
            <a:endParaRPr lang="sv-SE" sz="1300" dirty="0" smtClean="0"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sv-SE" sz="1300" dirty="0"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sv-SE" sz="1200" dirty="0"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sv-SE" sz="1200" dirty="0">
              <a:latin typeface="Garamond" panose="02020404030301010803" pitchFamily="18" charset="0"/>
            </a:endParaRPr>
          </a:p>
        </p:txBody>
      </p:sp>
      <p:graphicFrame>
        <p:nvGraphicFramePr>
          <p:cNvPr id="10" name="Tabell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08743"/>
              </p:ext>
            </p:extLst>
          </p:nvPr>
        </p:nvGraphicFramePr>
        <p:xfrm>
          <a:off x="479524" y="1742259"/>
          <a:ext cx="4106022" cy="310681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441418">
                  <a:extLst>
                    <a:ext uri="{9D8B030D-6E8A-4147-A177-3AD203B41FA5}">
                      <a16:colId xmlns:a16="http://schemas.microsoft.com/office/drawing/2014/main" val="395758400"/>
                    </a:ext>
                  </a:extLst>
                </a:gridCol>
                <a:gridCol w="563736">
                  <a:extLst>
                    <a:ext uri="{9D8B030D-6E8A-4147-A177-3AD203B41FA5}">
                      <a16:colId xmlns:a16="http://schemas.microsoft.com/office/drawing/2014/main" val="810438664"/>
                    </a:ext>
                  </a:extLst>
                </a:gridCol>
                <a:gridCol w="1100868">
                  <a:extLst>
                    <a:ext uri="{9D8B030D-6E8A-4147-A177-3AD203B41FA5}">
                      <a16:colId xmlns:a16="http://schemas.microsoft.com/office/drawing/2014/main" val="187318603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sv-SE" sz="1200" b="1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Skillnaden</a:t>
                      </a:r>
                      <a:r>
                        <a:rPr lang="sv-SE" sz="1200" b="1" baseline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 mellan </a:t>
                      </a:r>
                      <a:endParaRPr lang="sv-SE" sz="1200" b="1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b="1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PuL</a:t>
                      </a:r>
                      <a:endParaRPr lang="sv-SE" sz="1200" b="1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b="1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GDPR</a:t>
                      </a:r>
                      <a:endParaRPr lang="sv-SE" sz="1200" b="1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2782222"/>
                  </a:ext>
                </a:extLst>
              </a:tr>
              <a:tr h="479348">
                <a:tc>
                  <a:txBody>
                    <a:bodyPr/>
                    <a:lstStyle/>
                    <a:p>
                      <a:r>
                        <a:rPr lang="sv-SE" sz="120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Krav på inventering och register över system och behandling </a:t>
                      </a:r>
                      <a:endParaRPr lang="sv-SE" sz="120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Nej</a:t>
                      </a:r>
                      <a:endParaRPr lang="sv-SE" sz="120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Ja (artikel 30)</a:t>
                      </a:r>
                      <a:endParaRPr lang="sv-SE" sz="120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0588796"/>
                  </a:ext>
                </a:extLst>
              </a:tr>
              <a:tr h="318347">
                <a:tc>
                  <a:txBody>
                    <a:bodyPr/>
                    <a:lstStyle/>
                    <a:p>
                      <a:r>
                        <a:rPr lang="sv-SE" sz="120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Krav på konkreta uppgifter i registret</a:t>
                      </a:r>
                      <a:r>
                        <a:rPr lang="sv-SE" sz="1200" baseline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 </a:t>
                      </a:r>
                      <a:endParaRPr lang="sv-SE" sz="120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Nej</a:t>
                      </a:r>
                      <a:endParaRPr lang="sv-SE" sz="120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Ja (artikel 30)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6963234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sv-SE" sz="120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Krav på konsekvensbedömning</a:t>
                      </a:r>
                      <a:endParaRPr lang="sv-SE" sz="120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Nej</a:t>
                      </a:r>
                      <a:endParaRPr lang="sv-SE" sz="120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Ja (artikel 35)</a:t>
                      </a:r>
                      <a:endParaRPr lang="sv-SE" sz="120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74522011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r>
                        <a:rPr lang="sv-SE" sz="120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Krav på säkerhetsåtgärder</a:t>
                      </a:r>
                      <a:r>
                        <a:rPr lang="sv-SE" sz="1200" baseline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 och säkerhetsnivåer</a:t>
                      </a:r>
                      <a:endParaRPr lang="sv-SE" sz="120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Ja (§ 31)</a:t>
                      </a:r>
                      <a:endParaRPr lang="sv-SE" sz="120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Ja (artikel 32) </a:t>
                      </a:r>
                      <a:endParaRPr lang="sv-SE" sz="120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76451897"/>
                  </a:ext>
                </a:extLst>
              </a:tr>
              <a:tr h="358403">
                <a:tc>
                  <a:txBody>
                    <a:bodyPr/>
                    <a:lstStyle/>
                    <a:p>
                      <a:r>
                        <a:rPr lang="sv-SE" sz="120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Krav på inbyggd</a:t>
                      </a:r>
                      <a:r>
                        <a:rPr lang="sv-SE" sz="1200" baseline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 säkerhet </a:t>
                      </a:r>
                      <a:endParaRPr lang="sv-SE" sz="120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Nej</a:t>
                      </a:r>
                      <a:endParaRPr lang="sv-SE" sz="120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Ja (artikel 25)</a:t>
                      </a:r>
                      <a:endParaRPr lang="sv-SE" sz="120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72657358"/>
                  </a:ext>
                </a:extLst>
              </a:tr>
              <a:tr h="332477">
                <a:tc>
                  <a:txBody>
                    <a:bodyPr/>
                    <a:lstStyle/>
                    <a:p>
                      <a:r>
                        <a:rPr lang="sv-SE" sz="120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Krav på </a:t>
                      </a:r>
                      <a:r>
                        <a:rPr lang="sv-SE" sz="1200" dirty="0" err="1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PuB</a:t>
                      </a:r>
                      <a:r>
                        <a:rPr lang="sv-SE" sz="120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-avtal</a:t>
                      </a:r>
                      <a:endParaRPr lang="sv-SE" sz="120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Ja (§ 30)</a:t>
                      </a:r>
                      <a:endParaRPr lang="sv-SE" sz="120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Ja (artikel 28)</a:t>
                      </a:r>
                      <a:endParaRPr lang="sv-SE" sz="120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40822987"/>
                  </a:ext>
                </a:extLst>
              </a:tr>
              <a:tr h="358403">
                <a:tc>
                  <a:txBody>
                    <a:bodyPr/>
                    <a:lstStyle/>
                    <a:p>
                      <a:r>
                        <a:rPr lang="sv-SE" sz="120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Skyldighet att anmäla</a:t>
                      </a:r>
                      <a:r>
                        <a:rPr lang="sv-SE" sz="1200" baseline="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 incident</a:t>
                      </a:r>
                      <a:endParaRPr lang="sv-SE" sz="120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Nej </a:t>
                      </a:r>
                      <a:endParaRPr lang="sv-SE" sz="120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Ja </a:t>
                      </a:r>
                      <a:br>
                        <a:rPr lang="sv-SE" sz="120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</a:br>
                      <a:r>
                        <a:rPr lang="sv-SE" sz="1200" dirty="0" smtClean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(artikel 33-34</a:t>
                      </a:r>
                      <a:endParaRPr lang="sv-SE" sz="1200" dirty="0">
                        <a:solidFill>
                          <a:schemeClr val="bg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865110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833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300479" y="1463039"/>
            <a:ext cx="2878667" cy="99568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sv-SE" sz="2400" dirty="0" smtClean="0">
                <a:solidFill>
                  <a:schemeClr val="bg1"/>
                </a:solidFill>
              </a:rPr>
              <a:t>Paus från GDPR</a:t>
            </a:r>
            <a:br>
              <a:rPr lang="sv-SE" sz="2400" dirty="0" smtClean="0">
                <a:solidFill>
                  <a:schemeClr val="bg1"/>
                </a:solidFill>
              </a:rPr>
            </a:br>
            <a:r>
              <a:rPr lang="sv-SE" sz="2400" dirty="0" smtClean="0">
                <a:solidFill>
                  <a:schemeClr val="bg1"/>
                </a:solidFill>
              </a:rPr>
              <a:t> </a:t>
            </a:r>
            <a:endParaRPr lang="sv-SE" sz="2400" dirty="0">
              <a:solidFill>
                <a:schemeClr val="bg1"/>
              </a:solidFill>
            </a:endParaRPr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2">
            <a:lum bright="-20000" contrast="20000"/>
          </a:blip>
          <a:stretch>
            <a:fillRect/>
          </a:stretch>
        </p:blipFill>
        <p:spPr>
          <a:xfrm>
            <a:off x="3305387" y="2516292"/>
            <a:ext cx="2921901" cy="2509521"/>
          </a:xfrm>
          <a:prstGeom prst="rect">
            <a:avLst/>
          </a:prstGeom>
          <a:pattFill prst="diagBrick">
            <a:fgClr>
              <a:srgbClr val="FF0000"/>
            </a:fgClr>
            <a:bgClr>
              <a:srgbClr val="FF0000"/>
            </a:bgClr>
          </a:patt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36065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>
          <a:xfrm>
            <a:off x="4703348" y="277889"/>
            <a:ext cx="4133498" cy="3806431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sv-SE" sz="15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Praktiska exempel </a:t>
            </a:r>
            <a:r>
              <a:rPr lang="sv-SE" sz="1400" dirty="0" smtClean="0">
                <a:solidFill>
                  <a:schemeClr val="bg1"/>
                </a:solidFill>
                <a:latin typeface="Garamond" panose="02020404030301010803" pitchFamily="18" charset="0"/>
              </a:rPr>
              <a:t/>
            </a:r>
            <a:br>
              <a:rPr lang="sv-SE" sz="1400" dirty="0" smtClean="0">
                <a:solidFill>
                  <a:schemeClr val="bg1"/>
                </a:solidFill>
                <a:latin typeface="Garamond" panose="02020404030301010803" pitchFamily="18" charset="0"/>
              </a:rPr>
            </a:br>
            <a:endParaRPr lang="sv-SE" sz="14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Vårdpersonal stoppade </a:t>
            </a:r>
            <a:r>
              <a:rPr lang="sv-SE" sz="1200" dirty="0">
                <a:latin typeface="Garamond" panose="02020404030301010803" pitchFamily="18" charset="0"/>
              </a:rPr>
              <a:t>ett papperskort med uppgifter om nio brukare och vilka vårdinsatser de behöver i fickan. Sedan försvann kortet</a:t>
            </a:r>
            <a:r>
              <a:rPr lang="sv-SE" sz="1200" dirty="0" smtClean="0">
                <a:latin typeface="Garamond" panose="02020404030301010803" pitchFamily="18" charset="0"/>
              </a:rPr>
              <a:t>.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>
                <a:latin typeface="Garamond" panose="02020404030301010803" pitchFamily="18" charset="0"/>
              </a:rPr>
              <a:t>Information om skolans namn har av misstag skickats till vårdnadshavare i ett ärende där det finns beslut om hemlighållande av </a:t>
            </a:r>
            <a:r>
              <a:rPr lang="sv-SE" sz="1200" dirty="0" smtClean="0">
                <a:latin typeface="Garamond" panose="02020404030301010803" pitchFamily="18" charset="0"/>
              </a:rPr>
              <a:t>vistelseort enligt </a:t>
            </a:r>
            <a:r>
              <a:rPr lang="sv-SE" sz="1200" dirty="0">
                <a:latin typeface="Garamond" panose="02020404030301010803" pitchFamily="18" charset="0"/>
              </a:rPr>
              <a:t>14 § LVU</a:t>
            </a:r>
            <a:r>
              <a:rPr lang="sv-SE" sz="1200" dirty="0" smtClean="0">
                <a:latin typeface="Garamond" panose="02020404030301010803" pitchFamily="18" charset="0"/>
              </a:rPr>
              <a:t>.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>
                <a:latin typeface="Garamond" panose="02020404030301010803" pitchFamily="18" charset="0"/>
              </a:rPr>
              <a:t>Förvaltningen har skapat ett ärende utifrån fel </a:t>
            </a:r>
            <a:r>
              <a:rPr lang="sv-SE" sz="1200" dirty="0" smtClean="0">
                <a:latin typeface="Garamond" panose="02020404030301010803" pitchFamily="18" charset="0"/>
              </a:rPr>
              <a:t>personnummer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En </a:t>
            </a:r>
            <a:r>
              <a:rPr lang="sv-SE" sz="1200" dirty="0">
                <a:latin typeface="Garamond" panose="02020404030301010803" pitchFamily="18" charset="0"/>
              </a:rPr>
              <a:t>anställd på stadens kulturförvaltning loggade in i stadens e-tjänsten för Registerutdrag och kunde se </a:t>
            </a:r>
            <a:r>
              <a:rPr lang="sv-SE" sz="1200" dirty="0" smtClean="0">
                <a:latin typeface="Garamond" panose="02020404030301010803" pitchFamily="18" charset="0"/>
              </a:rPr>
              <a:t>ärenden </a:t>
            </a:r>
            <a:r>
              <a:rPr lang="sv-SE" sz="1200" dirty="0">
                <a:latin typeface="Garamond" panose="02020404030301010803" pitchFamily="18" charset="0"/>
              </a:rPr>
              <a:t>som skickats av enskilda </a:t>
            </a:r>
            <a:r>
              <a:rPr lang="sv-SE" sz="1200" dirty="0" smtClean="0">
                <a:latin typeface="Garamond" panose="02020404030301010803" pitchFamily="18" charset="0"/>
              </a:rPr>
              <a:t>till socialförvaltningen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>
                <a:latin typeface="Garamond" panose="02020404030301010803" pitchFamily="18" charset="0"/>
              </a:rPr>
              <a:t>En kandidat från Socialhögskolan (Lunds universitet) har sökt på registrerade i verksamhetssystemet ProCapita utanför dennes </a:t>
            </a:r>
            <a:r>
              <a:rPr lang="sv-SE" sz="1200" dirty="0" smtClean="0">
                <a:latin typeface="Garamond" panose="02020404030301010803" pitchFamily="18" charset="0"/>
              </a:rPr>
              <a:t>arbetsuppgifter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Ett </a:t>
            </a:r>
            <a:r>
              <a:rPr lang="sv-SE" sz="1200" dirty="0">
                <a:latin typeface="Garamond" panose="02020404030301010803" pitchFamily="18" charset="0"/>
              </a:rPr>
              <a:t>glömt papper i skrivare som innehåller uppgifter om namn och </a:t>
            </a:r>
            <a:r>
              <a:rPr lang="sv-SE" sz="1200" dirty="0" smtClean="0">
                <a:latin typeface="Garamond" panose="02020404030301010803" pitchFamily="18" charset="0"/>
              </a:rPr>
              <a:t>sjukdomstillstånd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>
                <a:latin typeface="Garamond" panose="02020404030301010803" pitchFamily="18" charset="0"/>
              </a:rPr>
              <a:t>En dator har fått skadlig kod som gör att obehörig skulle kunna komma åt personuppgifter.</a:t>
            </a:r>
          </a:p>
        </p:txBody>
      </p:sp>
      <p:sp>
        <p:nvSpPr>
          <p:cNvPr id="6" name="Underrubrik 4"/>
          <p:cNvSpPr txBox="1">
            <a:spLocks/>
          </p:cNvSpPr>
          <p:nvPr/>
        </p:nvSpPr>
        <p:spPr>
          <a:xfrm>
            <a:off x="837586" y="1272638"/>
            <a:ext cx="3488810" cy="458629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1400" b="1" dirty="0" smtClean="0">
                <a:latin typeface="Garamond" panose="02020404030301010803" pitchFamily="18" charset="0"/>
              </a:rPr>
              <a:t>Vad är personuppgiftsincident? </a:t>
            </a:r>
            <a:r>
              <a:rPr lang="sv-SE" sz="1400" dirty="0" smtClean="0">
                <a:latin typeface="Garamond" panose="02020404030301010803" pitchFamily="18" charset="0"/>
              </a:rPr>
              <a:t/>
            </a:r>
            <a:br>
              <a:rPr lang="sv-SE" sz="1400" dirty="0" smtClean="0">
                <a:latin typeface="Garamond" panose="02020404030301010803" pitchFamily="18" charset="0"/>
              </a:rPr>
            </a:br>
            <a:endParaRPr lang="sv-SE" sz="1400" dirty="0" smtClean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>
                <a:latin typeface="Garamond" panose="02020404030301010803" pitchFamily="18" charset="0"/>
              </a:rPr>
              <a:t>E</a:t>
            </a:r>
            <a:r>
              <a:rPr lang="sv-SE" sz="1200" dirty="0" smtClean="0">
                <a:latin typeface="Garamond" panose="02020404030301010803" pitchFamily="18" charset="0"/>
              </a:rPr>
              <a:t>n </a:t>
            </a:r>
            <a:r>
              <a:rPr lang="sv-SE" sz="1200" dirty="0">
                <a:latin typeface="Garamond" panose="02020404030301010803" pitchFamily="18" charset="0"/>
              </a:rPr>
              <a:t>säkerhetsincident som kan innebära risker för våra klienters </a:t>
            </a:r>
            <a:r>
              <a:rPr lang="sv-SE" sz="1200" dirty="0" smtClean="0">
                <a:latin typeface="Garamond" panose="02020404030301010803" pitchFamily="18" charset="0"/>
              </a:rPr>
              <a:t>personuppgifter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r>
              <a:rPr lang="sv-SE" sz="1200" dirty="0">
                <a:latin typeface="Garamond" panose="02020404030301010803" pitchFamily="18" charset="0"/>
              </a:rPr>
              <a:t>Det finns 3 olika typer av personuppgiftsincidenter</a:t>
            </a:r>
            <a:r>
              <a:rPr lang="sv-SE" sz="1200" dirty="0" smtClean="0">
                <a:latin typeface="Garamond" panose="02020404030301010803" pitchFamily="18" charset="0"/>
              </a:rPr>
              <a:t>:</a:t>
            </a:r>
            <a:endParaRPr lang="sv-SE" sz="1200" dirty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Sekretess </a:t>
            </a:r>
            <a:r>
              <a:rPr lang="sv-SE" sz="1200" dirty="0">
                <a:latin typeface="Garamond" panose="02020404030301010803" pitchFamily="18" charset="0"/>
              </a:rPr>
              <a:t>brytande incident </a:t>
            </a:r>
            <a:r>
              <a:rPr lang="sv-SE" sz="1200" dirty="0" smtClean="0">
                <a:latin typeface="Garamond" panose="02020404030301010803" pitchFamily="18" charset="0"/>
              </a:rPr>
              <a:t/>
            </a:r>
            <a:br>
              <a:rPr lang="sv-SE" sz="1200" dirty="0" smtClean="0">
                <a:latin typeface="Garamond" panose="02020404030301010803" pitchFamily="18" charset="0"/>
              </a:rPr>
            </a:br>
            <a:r>
              <a:rPr lang="sv-SE" sz="1200" dirty="0" smtClean="0">
                <a:latin typeface="Garamond" panose="02020404030301010803" pitchFamily="18" charset="0"/>
              </a:rPr>
              <a:t>Överföring </a:t>
            </a:r>
            <a:r>
              <a:rPr lang="sv-SE" sz="1200" dirty="0">
                <a:latin typeface="Garamond" panose="02020404030301010803" pitchFamily="18" charset="0"/>
              </a:rPr>
              <a:t>av känsliga personuppgifter till </a:t>
            </a:r>
            <a:r>
              <a:rPr lang="sv-SE" sz="1200" dirty="0" smtClean="0">
                <a:latin typeface="Garamond" panose="02020404030301010803" pitchFamily="18" charset="0"/>
              </a:rPr>
              <a:t>obehöriga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Tillgänglighetsincident </a:t>
            </a:r>
            <a:br>
              <a:rPr lang="sv-SE" sz="1200" dirty="0" smtClean="0">
                <a:latin typeface="Garamond" panose="02020404030301010803" pitchFamily="18" charset="0"/>
              </a:rPr>
            </a:br>
            <a:r>
              <a:rPr lang="sv-SE" sz="1200" dirty="0" smtClean="0">
                <a:latin typeface="Garamond" panose="02020404030301010803" pitchFamily="18" charset="0"/>
              </a:rPr>
              <a:t>Obehöriga </a:t>
            </a:r>
            <a:r>
              <a:rPr lang="sv-SE" sz="1200" dirty="0">
                <a:latin typeface="Garamond" panose="02020404030301010803" pitchFamily="18" charset="0"/>
              </a:rPr>
              <a:t>får tillgång till känsliga personuppgifter eller förstörelse av </a:t>
            </a:r>
            <a:r>
              <a:rPr lang="sv-SE" sz="1200" dirty="0" smtClean="0">
                <a:latin typeface="Garamond" panose="02020404030301010803" pitchFamily="18" charset="0"/>
              </a:rPr>
              <a:t>personuppgifter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Integritetsincident </a:t>
            </a:r>
            <a:br>
              <a:rPr lang="sv-SE" sz="1200" dirty="0" smtClean="0">
                <a:latin typeface="Garamond" panose="02020404030301010803" pitchFamily="18" charset="0"/>
              </a:rPr>
            </a:br>
            <a:r>
              <a:rPr lang="sv-SE" sz="1200" dirty="0" smtClean="0">
                <a:latin typeface="Garamond" panose="02020404030301010803" pitchFamily="18" charset="0"/>
              </a:rPr>
              <a:t>Olycka </a:t>
            </a:r>
            <a:r>
              <a:rPr lang="sv-SE" sz="1200" dirty="0">
                <a:latin typeface="Garamond" panose="02020404030301010803" pitchFamily="18" charset="0"/>
              </a:rPr>
              <a:t>eller modifiering av personuppgifter utan </a:t>
            </a:r>
            <a:r>
              <a:rPr lang="sv-SE" sz="1200" dirty="0" smtClean="0">
                <a:latin typeface="Garamond" panose="02020404030301010803" pitchFamily="18" charset="0"/>
              </a:rPr>
              <a:t>tillstånd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>
                <a:latin typeface="Garamond" panose="02020404030301010803" pitchFamily="18" charset="0"/>
              </a:rPr>
              <a:t>En </a:t>
            </a:r>
            <a:r>
              <a:rPr lang="sv-SE" sz="1200" dirty="0" smtClean="0">
                <a:latin typeface="Garamond" panose="02020404030301010803" pitchFamily="18" charset="0"/>
              </a:rPr>
              <a:t>incident </a:t>
            </a:r>
            <a:r>
              <a:rPr lang="sv-SE" sz="1200" dirty="0">
                <a:latin typeface="Garamond" panose="02020404030301010803" pitchFamily="18" charset="0"/>
              </a:rPr>
              <a:t>kan leda till att en person förlorar kontrollen över sina uppgifter </a:t>
            </a:r>
            <a:r>
              <a:rPr lang="sv-SE" sz="1200" dirty="0" smtClean="0">
                <a:latin typeface="Garamond" panose="02020404030301010803" pitchFamily="18" charset="0"/>
              </a:rPr>
              <a:t/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>
                <a:latin typeface="Garamond" panose="02020404030301010803" pitchFamily="18" charset="0"/>
              </a:rPr>
              <a:t>Syftet med att </a:t>
            </a:r>
            <a:r>
              <a:rPr lang="sv-SE" sz="1200" dirty="0" smtClean="0">
                <a:latin typeface="Garamond" panose="02020404030301010803" pitchFamily="18" charset="0"/>
              </a:rPr>
              <a:t>anmäla </a:t>
            </a:r>
            <a:r>
              <a:rPr lang="sv-SE" sz="1200" dirty="0">
                <a:latin typeface="Garamond" panose="02020404030301010803" pitchFamily="18" charset="0"/>
              </a:rPr>
              <a:t>incidenter är att förhindra skada för den enskilda och förbättra skyddet för enskildas personuppgifter så att en incident inte upprepas.</a:t>
            </a:r>
            <a:endParaRPr lang="sv-SE" sz="1200" dirty="0" smtClean="0">
              <a:latin typeface="Garamond" panose="02020404030301010803" pitchFamily="18" charset="0"/>
            </a:endParaRPr>
          </a:p>
        </p:txBody>
      </p:sp>
      <p:sp>
        <p:nvSpPr>
          <p:cNvPr id="8" name="Underrubrik 4"/>
          <p:cNvSpPr txBox="1">
            <a:spLocks/>
          </p:cNvSpPr>
          <p:nvPr/>
        </p:nvSpPr>
        <p:spPr>
          <a:xfrm>
            <a:off x="4703348" y="4287422"/>
            <a:ext cx="4246581" cy="199224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Hur ska personuppgiftsincidenter hanteras?</a:t>
            </a:r>
            <a:endParaRPr lang="sv-SE" sz="14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Den som får kännedom om en incident ska kontakta närmste chef och/eller förvaltningens GDPR-samordnare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Incidenten ska bedömas av förvaltningens GDPR-samordnare och diarieföras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Personuppgiftsincidenter </a:t>
            </a:r>
            <a:r>
              <a:rPr lang="sv-SE" sz="1200" dirty="0">
                <a:solidFill>
                  <a:schemeClr val="bg1"/>
                </a:solidFill>
                <a:latin typeface="Garamond" panose="02020404030301010803" pitchFamily="18" charset="0"/>
              </a:rPr>
              <a:t>ska anmälas till tillsynsmyndigheten inom 72 </a:t>
            </a:r>
            <a: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timmar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Incidenten ska utredas som eget ärende eller inom ramen för lex Sarah-utredning</a:t>
            </a:r>
            <a:endParaRPr lang="sv-SE" sz="12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84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>
          <a:xfrm>
            <a:off x="4703348" y="426903"/>
            <a:ext cx="4133498" cy="3508404"/>
          </a:xfrm>
        </p:spPr>
        <p:txBody>
          <a:bodyPr>
            <a:normAutofit fontScale="92500"/>
          </a:bodyPr>
          <a:lstStyle/>
          <a:p>
            <a:pPr algn="ctr"/>
            <a:r>
              <a:rPr lang="sv-SE" sz="15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Praktiska exempel </a:t>
            </a:r>
            <a:r>
              <a:rPr lang="sv-SE" sz="1400" dirty="0" smtClean="0">
                <a:solidFill>
                  <a:schemeClr val="bg1"/>
                </a:solidFill>
                <a:latin typeface="Garamond" panose="02020404030301010803" pitchFamily="18" charset="0"/>
              </a:rPr>
              <a:t/>
            </a:r>
            <a:br>
              <a:rPr lang="sv-SE" sz="1400" dirty="0" smtClean="0">
                <a:solidFill>
                  <a:schemeClr val="bg1"/>
                </a:solidFill>
                <a:latin typeface="Garamond" panose="02020404030301010803" pitchFamily="18" charset="0"/>
              </a:rPr>
            </a:br>
            <a:endParaRPr lang="sv-SE" sz="14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Förvaltningen vill införa ett nytt digitalt system för att signera avtal (</a:t>
            </a:r>
            <a:r>
              <a:rPr lang="sv-SE" sz="1200" dirty="0" err="1" smtClean="0">
                <a:latin typeface="Garamond" panose="02020404030301010803" pitchFamily="18" charset="0"/>
              </a:rPr>
              <a:t>SignPort</a:t>
            </a:r>
            <a:r>
              <a:rPr lang="sv-SE" sz="1200" dirty="0" smtClean="0">
                <a:latin typeface="Garamond" panose="02020404030301010803" pitchFamily="18" charset="0"/>
              </a:rPr>
              <a:t>)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Förvaltningen vill införa ett nytt digitalt system för att skicka säkra meddelanden (T-dialog)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Förvaltningen vill samköra register med en annan förvaltningen i staden för att förbättra sina tjänster till dess invånare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Förvaltningen vill </a:t>
            </a:r>
            <a:r>
              <a:rPr lang="sv-SE" sz="1200" dirty="0">
                <a:latin typeface="Garamond" panose="02020404030301010803" pitchFamily="18" charset="0"/>
              </a:rPr>
              <a:t>digitalisera det manuella arbetssättet på Mottagningen avseende </a:t>
            </a:r>
            <a:r>
              <a:rPr lang="sv-SE" sz="1200" dirty="0" smtClean="0">
                <a:latin typeface="Garamond" panose="02020404030301010803" pitchFamily="18" charset="0"/>
              </a:rPr>
              <a:t>förhandsbedömning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>
                <a:latin typeface="Garamond" panose="02020404030301010803" pitchFamily="18" charset="0"/>
              </a:rPr>
              <a:t>F</a:t>
            </a:r>
            <a:r>
              <a:rPr lang="sv-SE" sz="1200" dirty="0" smtClean="0">
                <a:latin typeface="Garamond" panose="02020404030301010803" pitchFamily="18" charset="0"/>
              </a:rPr>
              <a:t>örvaltningen </a:t>
            </a:r>
            <a:r>
              <a:rPr lang="sv-SE" sz="1200" dirty="0">
                <a:latin typeface="Garamond" panose="02020404030301010803" pitchFamily="18" charset="0"/>
              </a:rPr>
              <a:t>avser att genomföra en enkätundersökning med tidigare klienter som varit föremål för socialtjänstens </a:t>
            </a:r>
            <a:r>
              <a:rPr lang="sv-SE" sz="1200" dirty="0" smtClean="0">
                <a:latin typeface="Garamond" panose="02020404030301010803" pitchFamily="18" charset="0"/>
              </a:rPr>
              <a:t>insatser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Förvaltningen avser att använda sig av digitalt teknik för tolkning</a:t>
            </a:r>
            <a:endParaRPr lang="sv-SE" sz="1200" dirty="0">
              <a:latin typeface="Garamond" panose="02020404030301010803" pitchFamily="18" charset="0"/>
            </a:endParaRPr>
          </a:p>
        </p:txBody>
      </p:sp>
      <p:sp>
        <p:nvSpPr>
          <p:cNvPr id="6" name="Underrubrik 4"/>
          <p:cNvSpPr txBox="1">
            <a:spLocks/>
          </p:cNvSpPr>
          <p:nvPr/>
        </p:nvSpPr>
        <p:spPr>
          <a:xfrm>
            <a:off x="837586" y="1469064"/>
            <a:ext cx="3488810" cy="320453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1400" b="1" dirty="0" smtClean="0">
                <a:latin typeface="Garamond" panose="02020404030301010803" pitchFamily="18" charset="0"/>
              </a:rPr>
              <a:t>Vad är en konsekvensbedömning?</a:t>
            </a:r>
            <a:r>
              <a:rPr lang="sv-SE" sz="1400" dirty="0" smtClean="0">
                <a:latin typeface="Garamond" panose="02020404030301010803" pitchFamily="18" charset="0"/>
              </a:rPr>
              <a:t/>
            </a:r>
            <a:br>
              <a:rPr lang="sv-SE" sz="1400" dirty="0" smtClean="0">
                <a:latin typeface="Garamond" panose="02020404030301010803" pitchFamily="18" charset="0"/>
              </a:rPr>
            </a:br>
            <a:endParaRPr lang="sv-SE" sz="1400" dirty="0" smtClean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Ett </a:t>
            </a:r>
            <a:r>
              <a:rPr lang="sv-SE" sz="1200" dirty="0">
                <a:latin typeface="Garamond" panose="02020404030301010803" pitchFamily="18" charset="0"/>
              </a:rPr>
              <a:t>verktyg för att analysera fördelar och nackdelar med ett nytt arbetssätt utifrån klientens </a:t>
            </a:r>
            <a:r>
              <a:rPr lang="sv-SE" sz="1200" dirty="0" smtClean="0">
                <a:latin typeface="Garamond" panose="02020404030301010803" pitchFamily="18" charset="0"/>
              </a:rPr>
              <a:t>perspektiv 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Ett </a:t>
            </a:r>
            <a:r>
              <a:rPr lang="sv-SE" sz="1200" dirty="0">
                <a:latin typeface="Garamond" panose="02020404030301010803" pitchFamily="18" charset="0"/>
              </a:rPr>
              <a:t>krav och ska göras av </a:t>
            </a:r>
            <a:r>
              <a:rPr lang="sv-SE" sz="1200" dirty="0" smtClean="0">
                <a:latin typeface="Garamond" panose="02020404030301010803" pitchFamily="18" charset="0"/>
              </a:rPr>
              <a:t>socialförvaltningen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Nya </a:t>
            </a:r>
            <a:r>
              <a:rPr lang="sv-SE" sz="1200" dirty="0">
                <a:latin typeface="Garamond" panose="02020404030301010803" pitchFamily="18" charset="0"/>
              </a:rPr>
              <a:t>arbetssätt ska inte ha en negativ inverkan på våra klienters känsliga </a:t>
            </a:r>
            <a:r>
              <a:rPr lang="sv-SE" sz="1200" dirty="0" smtClean="0">
                <a:latin typeface="Garamond" panose="02020404030301010803" pitchFamily="18" charset="0"/>
              </a:rPr>
              <a:t>personuppgifter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Att </a:t>
            </a:r>
            <a:r>
              <a:rPr lang="sv-SE" sz="1200" dirty="0">
                <a:latin typeface="Garamond" panose="02020404030301010803" pitchFamily="18" charset="0"/>
              </a:rPr>
              <a:t>inte </a:t>
            </a:r>
            <a:r>
              <a:rPr lang="sv-SE" sz="1200" dirty="0" smtClean="0">
                <a:latin typeface="Garamond" panose="02020404030301010803" pitchFamily="18" charset="0"/>
              </a:rPr>
              <a:t>upprätta en konsekvensbedömning är förenad med sanktionsavgift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Konsekvensbedömning är kopplade till personuppgiftsbehandlingar och ska omprövas vid förändringar </a:t>
            </a:r>
          </a:p>
        </p:txBody>
      </p:sp>
      <p:sp>
        <p:nvSpPr>
          <p:cNvPr id="8" name="Underrubrik 4"/>
          <p:cNvSpPr txBox="1">
            <a:spLocks/>
          </p:cNvSpPr>
          <p:nvPr/>
        </p:nvSpPr>
        <p:spPr>
          <a:xfrm>
            <a:off x="4643438" y="4084221"/>
            <a:ext cx="4246581" cy="199224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Hur görs en konsekvensbedömning? </a:t>
            </a:r>
            <a:endParaRPr lang="sv-SE" sz="14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>
                <a:solidFill>
                  <a:schemeClr val="bg1"/>
                </a:solidFill>
                <a:latin typeface="Garamond" panose="02020404030301010803" pitchFamily="18" charset="0"/>
              </a:rPr>
              <a:t>Informera </a:t>
            </a:r>
            <a: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förvaltningens GDPR-samordnare </a:t>
            </a:r>
            <a:r>
              <a:rPr lang="sv-SE" sz="1200" dirty="0">
                <a:solidFill>
                  <a:schemeClr val="bg1"/>
                </a:solidFill>
                <a:latin typeface="Garamond" panose="02020404030301010803" pitchFamily="18" charset="0"/>
              </a:rPr>
              <a:t>när ett nytt arbetssätt planeras </a:t>
            </a:r>
            <a:endParaRPr lang="sv-SE" sz="12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Den planerade personuppgiftsbehandlingen ska </a:t>
            </a:r>
            <a:r>
              <a:rPr lang="sv-SE" sz="1200" dirty="0">
                <a:solidFill>
                  <a:schemeClr val="bg1"/>
                </a:solidFill>
                <a:latin typeface="Garamond" panose="02020404030301010803" pitchFamily="18" charset="0"/>
              </a:rPr>
              <a:t>bedömas av förvaltningens GDPR-samordnare och </a:t>
            </a:r>
            <a: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diarieföras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Den planerade personuppgiftsbehandlingen är kontextbunden och betyder inte per automatik att en konsekvensbedömning ska upprättas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En konsekvensbedömning är ett underlag till beslut om en personuppgiftsbehandling ska implementeras eller inte </a:t>
            </a:r>
            <a:endParaRPr lang="sv-SE" sz="12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06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>
          <a:xfrm>
            <a:off x="4732384" y="2475373"/>
            <a:ext cx="4133498" cy="3216465"/>
          </a:xfrm>
        </p:spPr>
        <p:txBody>
          <a:bodyPr>
            <a:normAutofit/>
          </a:bodyPr>
          <a:lstStyle/>
          <a:p>
            <a:pPr algn="ctr"/>
            <a:r>
              <a:rPr lang="sv-SE" sz="15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Sanktionsavgifter </a:t>
            </a:r>
            <a:endParaRPr lang="sv-SE" sz="14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Understryker </a:t>
            </a:r>
            <a:r>
              <a:rPr lang="sv-SE" sz="1200" dirty="0">
                <a:latin typeface="Garamond" panose="02020404030301010803" pitchFamily="18" charset="0"/>
              </a:rPr>
              <a:t>vikten av </a:t>
            </a:r>
            <a:r>
              <a:rPr lang="sv-SE" sz="1200" dirty="0" smtClean="0">
                <a:latin typeface="Garamond" panose="02020404030301010803" pitchFamily="18" charset="0"/>
              </a:rPr>
              <a:t>personuppgiftsbehandlingens </a:t>
            </a:r>
            <a:r>
              <a:rPr lang="sv-SE" sz="1200" dirty="0">
                <a:latin typeface="Garamond" panose="02020404030301010803" pitchFamily="18" charset="0"/>
              </a:rPr>
              <a:t>koppling till den personliga </a:t>
            </a:r>
            <a:r>
              <a:rPr lang="sv-SE" sz="1200" dirty="0" smtClean="0">
                <a:latin typeface="Garamond" panose="02020404030301010803" pitchFamily="18" charset="0"/>
              </a:rPr>
              <a:t>integriteten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Sanktionsavgifterna skiljer sig mellan offentliga myndigheter och privata aktörer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>
                <a:latin typeface="Garamond" panose="02020404030301010803" pitchFamily="18" charset="0"/>
              </a:rPr>
              <a:t>Integritetsmyndigheten kan besluta om sanktionsavgifter vid:</a:t>
            </a:r>
            <a:br>
              <a:rPr lang="sv-SE" sz="1200" dirty="0">
                <a:latin typeface="Garamond" panose="02020404030301010803" pitchFamily="18" charset="0"/>
              </a:rPr>
            </a:br>
            <a:r>
              <a:rPr lang="sv-SE" sz="1200" dirty="0">
                <a:latin typeface="Garamond" panose="02020404030301010803" pitchFamily="18" charset="0"/>
              </a:rPr>
              <a:t> </a:t>
            </a:r>
            <a:br>
              <a:rPr lang="sv-SE" sz="1200" dirty="0">
                <a:latin typeface="Garamond" panose="02020404030301010803" pitchFamily="18" charset="0"/>
              </a:rPr>
            </a:br>
            <a:r>
              <a:rPr lang="sv-SE" sz="1200" dirty="0">
                <a:latin typeface="Garamond" panose="02020404030301010803" pitchFamily="18" charset="0"/>
              </a:rPr>
              <a:t>a) Avsaknad av konsekvensbedömning </a:t>
            </a:r>
            <a:br>
              <a:rPr lang="sv-SE" sz="1200" dirty="0">
                <a:latin typeface="Garamond" panose="02020404030301010803" pitchFamily="18" charset="0"/>
              </a:rPr>
            </a:br>
            <a:r>
              <a:rPr lang="sv-SE" sz="1200" dirty="0">
                <a:latin typeface="Garamond" panose="02020404030301010803" pitchFamily="18" charset="0"/>
              </a:rPr>
              <a:t/>
            </a:r>
            <a:br>
              <a:rPr lang="sv-SE" sz="1200" dirty="0">
                <a:latin typeface="Garamond" panose="02020404030301010803" pitchFamily="18" charset="0"/>
              </a:rPr>
            </a:br>
            <a:r>
              <a:rPr lang="sv-SE" sz="1200" dirty="0">
                <a:latin typeface="Garamond" panose="02020404030301010803" pitchFamily="18" charset="0"/>
              </a:rPr>
              <a:t>b) Icke rapportering av personuppgiftsincidenter </a:t>
            </a:r>
            <a:br>
              <a:rPr lang="sv-SE" sz="1200" dirty="0">
                <a:latin typeface="Garamond" panose="02020404030301010803" pitchFamily="18" charset="0"/>
              </a:rPr>
            </a:br>
            <a:r>
              <a:rPr lang="sv-SE" sz="1200" dirty="0">
                <a:latin typeface="Garamond" panose="02020404030301010803" pitchFamily="18" charset="0"/>
              </a:rPr>
              <a:t/>
            </a:r>
            <a:br>
              <a:rPr lang="sv-SE" sz="1200" dirty="0">
                <a:latin typeface="Garamond" panose="02020404030301010803" pitchFamily="18" charset="0"/>
              </a:rPr>
            </a:br>
            <a:r>
              <a:rPr lang="sv-SE" sz="1200" dirty="0">
                <a:latin typeface="Garamond" panose="02020404030301010803" pitchFamily="18" charset="0"/>
              </a:rPr>
              <a:t>c) Inget PuB-avtal eller bristfälligt avtal </a:t>
            </a:r>
            <a:br>
              <a:rPr lang="sv-SE" sz="1200" dirty="0">
                <a:latin typeface="Garamond" panose="02020404030301010803" pitchFamily="18" charset="0"/>
              </a:rPr>
            </a:br>
            <a:r>
              <a:rPr lang="sv-SE" sz="1200" dirty="0">
                <a:latin typeface="Garamond" panose="02020404030301010803" pitchFamily="18" charset="0"/>
              </a:rPr>
              <a:t/>
            </a:r>
            <a:br>
              <a:rPr lang="sv-SE" sz="1200" dirty="0">
                <a:latin typeface="Garamond" panose="02020404030301010803" pitchFamily="18" charset="0"/>
              </a:rPr>
            </a:br>
            <a:r>
              <a:rPr lang="sv-SE" sz="1200" dirty="0">
                <a:latin typeface="Garamond" panose="02020404030301010803" pitchFamily="18" charset="0"/>
              </a:rPr>
              <a:t>d) Bristande skydd mot känsliga personuppgifter </a:t>
            </a:r>
          </a:p>
        </p:txBody>
      </p:sp>
      <p:sp>
        <p:nvSpPr>
          <p:cNvPr id="6" name="Underrubrik 4"/>
          <p:cNvSpPr txBox="1">
            <a:spLocks/>
          </p:cNvSpPr>
          <p:nvPr/>
        </p:nvSpPr>
        <p:spPr>
          <a:xfrm>
            <a:off x="672382" y="1306303"/>
            <a:ext cx="3488810" cy="31162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1400" b="1" dirty="0" smtClean="0">
                <a:latin typeface="Garamond" panose="02020404030301010803" pitchFamily="18" charset="0"/>
              </a:rPr>
              <a:t>Vad är PuB-avtal?</a:t>
            </a:r>
            <a:endParaRPr lang="sv-SE" sz="1400" dirty="0" smtClean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>
                <a:latin typeface="Garamond" panose="02020404030301010803" pitchFamily="18" charset="0"/>
              </a:rPr>
              <a:t>PuB-avtalet är ett komplement till huvudavtalet </a:t>
            </a:r>
            <a:r>
              <a:rPr lang="sv-SE" sz="1200" dirty="0" smtClean="0">
                <a:latin typeface="Garamond" panose="02020404030301010803" pitchFamily="18" charset="0"/>
              </a:rPr>
              <a:t/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PuB-avtal reglerar personuppgiftsbehandlingen mellan SoF och motparten då parter har skyldigheter enligt GDPR 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>
                <a:latin typeface="Garamond" panose="02020404030301010803" pitchFamily="18" charset="0"/>
              </a:rPr>
              <a:t>Behandling av personuppgifter </a:t>
            </a:r>
            <a:r>
              <a:rPr lang="sv-SE" sz="1200" dirty="0" smtClean="0">
                <a:latin typeface="Garamond" panose="02020404030301010803" pitchFamily="18" charset="0"/>
              </a:rPr>
              <a:t>utan ett PuB-avtal är </a:t>
            </a:r>
            <a:r>
              <a:rPr lang="sv-SE" sz="1200" dirty="0" err="1" smtClean="0">
                <a:latin typeface="Garamond" panose="02020404030301010803" pitchFamily="18" charset="0"/>
              </a:rPr>
              <a:t>förendad</a:t>
            </a:r>
            <a:r>
              <a:rPr lang="sv-SE" sz="1200" dirty="0" smtClean="0">
                <a:latin typeface="Garamond" panose="02020404030301010803" pitchFamily="18" charset="0"/>
              </a:rPr>
              <a:t> med sanktionsavgifter 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>
                <a:latin typeface="Garamond" panose="02020404030301010803" pitchFamily="18" charset="0"/>
              </a:rPr>
              <a:t>PuB-avtalet finns i ett stadsövergripande format men kan revideras vid </a:t>
            </a:r>
            <a:r>
              <a:rPr lang="sv-SE" sz="1200" dirty="0" smtClean="0">
                <a:latin typeface="Garamond" panose="02020404030301010803" pitchFamily="18" charset="0"/>
              </a:rPr>
              <a:t>behov</a:t>
            </a:r>
            <a:br>
              <a:rPr lang="sv-SE" sz="1200" dirty="0" smtClean="0">
                <a:latin typeface="Garamond" panose="02020404030301010803" pitchFamily="18" charset="0"/>
              </a:rPr>
            </a:br>
            <a:endParaRPr lang="sv-SE" sz="1200" dirty="0" smtClean="0">
              <a:latin typeface="Garamond" panose="020204040303010108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v-SE" sz="1200" dirty="0" smtClean="0">
                <a:latin typeface="Garamond" panose="02020404030301010803" pitchFamily="18" charset="0"/>
              </a:rPr>
              <a:t>PuB-avtalet upprättas i samråd med förvaltningens GDPR-samordnare </a:t>
            </a:r>
          </a:p>
        </p:txBody>
      </p:sp>
    </p:spTree>
    <p:extLst>
      <p:ext uri="{BB962C8B-B14F-4D97-AF65-F5344CB8AC3E}">
        <p14:creationId xmlns:p14="http://schemas.microsoft.com/office/powerpoint/2010/main" val="291153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latshållare för innehåll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8188" y="1842269"/>
            <a:ext cx="7986712" cy="32448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Underrubrik 1"/>
          <p:cNvSpPr txBox="1">
            <a:spLocks/>
          </p:cNvSpPr>
          <p:nvPr/>
        </p:nvSpPr>
        <p:spPr>
          <a:xfrm>
            <a:off x="1323135" y="1101725"/>
            <a:ext cx="6004765" cy="44132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 sz="28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Exempel på sanktionsavgifter</a:t>
            </a:r>
            <a:endParaRPr lang="sv-SE" sz="28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16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51415" y="1609859"/>
            <a:ext cx="7907867" cy="4168641"/>
          </a:xfrm>
        </p:spPr>
        <p:txBody>
          <a:bodyPr/>
          <a:lstStyle/>
          <a:p>
            <a:pPr marL="0" indent="0">
              <a:buNone/>
            </a:pPr>
            <a:r>
              <a:rPr lang="sv-SE" sz="1200" dirty="0">
                <a:solidFill>
                  <a:schemeClr val="bg1"/>
                </a:solidFill>
              </a:rPr>
              <a:t/>
            </a:r>
            <a:br>
              <a:rPr lang="sv-SE" sz="1200" dirty="0">
                <a:solidFill>
                  <a:schemeClr val="bg1"/>
                </a:solidFill>
              </a:rPr>
            </a:br>
            <a:endParaRPr lang="sv-SE" sz="1200" dirty="0">
              <a:solidFill>
                <a:schemeClr val="bg1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295898"/>
              </p:ext>
            </p:extLst>
          </p:nvPr>
        </p:nvGraphicFramePr>
        <p:xfrm>
          <a:off x="847126" y="2021856"/>
          <a:ext cx="7716444" cy="341946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571334">
                  <a:extLst>
                    <a:ext uri="{9D8B030D-6E8A-4147-A177-3AD203B41FA5}">
                      <a16:colId xmlns:a16="http://schemas.microsoft.com/office/drawing/2014/main" val="2901534380"/>
                    </a:ext>
                  </a:extLst>
                </a:gridCol>
                <a:gridCol w="1286888">
                  <a:extLst>
                    <a:ext uri="{9D8B030D-6E8A-4147-A177-3AD203B41FA5}">
                      <a16:colId xmlns:a16="http://schemas.microsoft.com/office/drawing/2014/main" val="3949387412"/>
                    </a:ext>
                  </a:extLst>
                </a:gridCol>
                <a:gridCol w="1205174">
                  <a:extLst>
                    <a:ext uri="{9D8B030D-6E8A-4147-A177-3AD203B41FA5}">
                      <a16:colId xmlns:a16="http://schemas.microsoft.com/office/drawing/2014/main" val="1344772990"/>
                    </a:ext>
                  </a:extLst>
                </a:gridCol>
                <a:gridCol w="2653048">
                  <a:extLst>
                    <a:ext uri="{9D8B030D-6E8A-4147-A177-3AD203B41FA5}">
                      <a16:colId xmlns:a16="http://schemas.microsoft.com/office/drawing/2014/main" val="1148716732"/>
                    </a:ext>
                  </a:extLst>
                </a:gridCol>
              </a:tblGrid>
              <a:tr h="342576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1000"/>
                        </a:spcAft>
                      </a:pPr>
                      <a:r>
                        <a:rPr lang="sv-SE" sz="1000" u="none" dirty="0">
                          <a:solidFill>
                            <a:schemeClr val="bg1"/>
                          </a:solidFill>
                          <a:effectLst/>
                        </a:rPr>
                        <a:t>Ärende</a:t>
                      </a:r>
                      <a:endParaRPr lang="sv-SE" sz="1000" u="non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1000"/>
                        </a:spcAft>
                      </a:pPr>
                      <a:r>
                        <a:rPr lang="sv-SE" sz="1000" u="none" dirty="0">
                          <a:solidFill>
                            <a:schemeClr val="bg1"/>
                          </a:solidFill>
                          <a:effectLst/>
                        </a:rPr>
                        <a:t>Lagrum</a:t>
                      </a:r>
                      <a:endParaRPr lang="sv-SE" sz="1000" u="non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1000"/>
                        </a:spcAft>
                      </a:pPr>
                      <a:r>
                        <a:rPr lang="sv-SE" sz="1000" u="none" dirty="0">
                          <a:solidFill>
                            <a:schemeClr val="bg1"/>
                          </a:solidFill>
                          <a:effectLst/>
                        </a:rPr>
                        <a:t>Delegat</a:t>
                      </a:r>
                      <a:endParaRPr lang="sv-SE" sz="1000" u="non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1000"/>
                        </a:spcAft>
                      </a:pPr>
                      <a:r>
                        <a:rPr lang="sv-SE" sz="1000" u="none" dirty="0">
                          <a:solidFill>
                            <a:schemeClr val="bg1"/>
                          </a:solidFill>
                          <a:effectLst/>
                        </a:rPr>
                        <a:t>Anteckningar</a:t>
                      </a:r>
                      <a:endParaRPr lang="sv-SE" sz="1000" u="non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6624601"/>
                  </a:ext>
                </a:extLst>
              </a:tr>
              <a:tr h="21122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 dirty="0">
                          <a:solidFill>
                            <a:schemeClr val="bg1"/>
                          </a:solidFill>
                          <a:effectLst/>
                        </a:rPr>
                        <a:t>Teckna personuppgiftsbiträdesavtal </a:t>
                      </a:r>
                      <a:endParaRPr lang="sv-SE" sz="1000" u="non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Artikel 28 GDPR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Enhetschef 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I samråd med GDPR-samordnare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1310894"/>
                  </a:ext>
                </a:extLst>
              </a:tr>
              <a:tr h="373487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 dirty="0">
                          <a:solidFill>
                            <a:schemeClr val="bg1"/>
                          </a:solidFill>
                          <a:effectLst/>
                        </a:rPr>
                        <a:t>Granska personuppgiftsbiträden</a:t>
                      </a:r>
                      <a:endParaRPr lang="sv-SE" sz="1000" u="non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Artikel 23.3h &amp; 32.1d GDPR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GDPR-samordnare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 dirty="0">
                          <a:solidFill>
                            <a:schemeClr val="bg1"/>
                          </a:solidFill>
                          <a:effectLst/>
                        </a:rPr>
                        <a:t>I samråd med Personuppgiftsbiträdet/</a:t>
                      </a:r>
                      <a:br>
                        <a:rPr lang="sv-SE" sz="1000" u="none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sv-SE" sz="1000" u="none" dirty="0" smtClean="0">
                          <a:solidFill>
                            <a:schemeClr val="bg1"/>
                          </a:solidFill>
                          <a:effectLst/>
                        </a:rPr>
                        <a:t>DSO/stadsjuridiska/kvalitetschef</a:t>
                      </a:r>
                      <a:endParaRPr lang="sv-SE" sz="1000" u="non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0202329"/>
                  </a:ext>
                </a:extLst>
              </a:tr>
              <a:tr h="342576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 dirty="0">
                          <a:solidFill>
                            <a:schemeClr val="bg1"/>
                          </a:solidFill>
                          <a:effectLst/>
                        </a:rPr>
                        <a:t>Anmälan av personuppgiftsbehandlingar i stadens e-tjänst (registerförteckning) </a:t>
                      </a:r>
                      <a:endParaRPr lang="sv-SE" sz="1000" u="non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Artikel 30 GDPR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 dirty="0">
                          <a:solidFill>
                            <a:schemeClr val="bg1"/>
                          </a:solidFill>
                          <a:effectLst/>
                        </a:rPr>
                        <a:t>GDPR-samordnare</a:t>
                      </a:r>
                      <a:endParaRPr lang="sv-SE" sz="1000" u="non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I samråd med systemansvariga/enhetschef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4302466"/>
                  </a:ext>
                </a:extLst>
              </a:tr>
              <a:tr h="204777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 dirty="0">
                          <a:solidFill>
                            <a:schemeClr val="bg1"/>
                          </a:solidFill>
                          <a:effectLst/>
                        </a:rPr>
                        <a:t>Utlämnande av registerutdrag </a:t>
                      </a:r>
                      <a:endParaRPr lang="sv-SE" sz="1000" u="non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Artikel 15 GDPR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GDPR-samordnare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I samråd med systemansvariga/enhetschef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4494505"/>
                  </a:ext>
                </a:extLst>
              </a:tr>
              <a:tr h="206061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 dirty="0">
                          <a:solidFill>
                            <a:schemeClr val="bg1"/>
                          </a:solidFill>
                          <a:effectLst/>
                        </a:rPr>
                        <a:t>Rättning av personuppgifter </a:t>
                      </a:r>
                      <a:endParaRPr lang="sv-SE" sz="1000" u="non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Artikel 16 &amp;19 GDPR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Enhetschef 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I samråd med GDPR-samordnare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8602889"/>
                  </a:ext>
                </a:extLst>
              </a:tr>
              <a:tr h="199623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 dirty="0">
                          <a:solidFill>
                            <a:schemeClr val="bg1"/>
                          </a:solidFill>
                          <a:effectLst/>
                        </a:rPr>
                        <a:t>Radering av personuppgifter </a:t>
                      </a:r>
                      <a:endParaRPr lang="sv-SE" sz="1000" u="non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 dirty="0">
                          <a:solidFill>
                            <a:schemeClr val="bg1"/>
                          </a:solidFill>
                          <a:effectLst/>
                        </a:rPr>
                        <a:t>Artikel 17 &amp;19 GDPR</a:t>
                      </a:r>
                      <a:endParaRPr lang="sv-SE" sz="1000" u="non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Enhetschef 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I samråd med GDPR-samordnare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99633"/>
                  </a:ext>
                </a:extLst>
              </a:tr>
              <a:tr h="342576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 dirty="0">
                          <a:solidFill>
                            <a:schemeClr val="bg1"/>
                          </a:solidFill>
                          <a:effectLst/>
                        </a:rPr>
                        <a:t>Rätt till begränsning av behandling av personuppgifter </a:t>
                      </a:r>
                      <a:endParaRPr lang="sv-SE" sz="1000" u="non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Artikel 18 &amp; 19 GDPR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 dirty="0">
                          <a:solidFill>
                            <a:schemeClr val="bg1"/>
                          </a:solidFill>
                          <a:effectLst/>
                        </a:rPr>
                        <a:t>Enhetschef </a:t>
                      </a:r>
                      <a:endParaRPr lang="sv-SE" sz="1000" u="non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 dirty="0">
                          <a:solidFill>
                            <a:schemeClr val="bg1"/>
                          </a:solidFill>
                          <a:effectLst/>
                        </a:rPr>
                        <a:t>I samråd med GDPR-samordnare</a:t>
                      </a:r>
                      <a:endParaRPr lang="sv-SE" sz="1000" u="non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68835961"/>
                  </a:ext>
                </a:extLst>
              </a:tr>
              <a:tr h="211216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 dirty="0">
                          <a:solidFill>
                            <a:schemeClr val="bg1"/>
                          </a:solidFill>
                          <a:effectLst/>
                        </a:rPr>
                        <a:t>Rätt till dataportabilitet </a:t>
                      </a:r>
                      <a:endParaRPr lang="sv-SE" sz="1000" u="non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Artikel 20 GDPR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Enhetschef 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I samråd med GDPR-samordnare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7676850"/>
                  </a:ext>
                </a:extLst>
              </a:tr>
              <a:tr h="193183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 dirty="0">
                          <a:solidFill>
                            <a:schemeClr val="bg1"/>
                          </a:solidFill>
                          <a:effectLst/>
                        </a:rPr>
                        <a:t>Invändning mot behandling </a:t>
                      </a:r>
                      <a:endParaRPr lang="sv-SE" sz="1000" u="non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Artikel 21 GDPR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Enhetschef 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I samråd med GDPR-samordnare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7530977"/>
                  </a:ext>
                </a:extLst>
              </a:tr>
              <a:tr h="193183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 dirty="0">
                          <a:solidFill>
                            <a:schemeClr val="bg1"/>
                          </a:solidFill>
                          <a:effectLst/>
                        </a:rPr>
                        <a:t>Upprätta konsekvensbedömning </a:t>
                      </a:r>
                      <a:endParaRPr lang="sv-SE" sz="1000" u="non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Artikel 35 &amp; 36 GDPR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Enhetschef 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I samråd med GDPR-samordnare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4672432"/>
                  </a:ext>
                </a:extLst>
              </a:tr>
              <a:tr h="212501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Utreda personuppgiftsincident 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Artikel 33 &amp; 34 GDPR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Enhetschef 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I samråd med GDPR-samordnare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7073132"/>
                  </a:ext>
                </a:extLst>
              </a:tr>
              <a:tr h="386489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 dirty="0">
                          <a:solidFill>
                            <a:schemeClr val="bg1"/>
                          </a:solidFill>
                          <a:effectLst/>
                        </a:rPr>
                        <a:t>Anmälan av personuppgiftsincident i stadens e-tjänst </a:t>
                      </a:r>
                      <a:r>
                        <a:rPr lang="sv-SE" sz="1000" u="none" dirty="0" smtClean="0">
                          <a:solidFill>
                            <a:schemeClr val="bg1"/>
                          </a:solidFill>
                          <a:effectLst/>
                        </a:rPr>
                        <a:t>&amp; till Datainspektionen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 dirty="0">
                          <a:solidFill>
                            <a:schemeClr val="bg1"/>
                          </a:solidFill>
                          <a:effectLst/>
                        </a:rPr>
                        <a:t>Artikel 33 GDPR</a:t>
                      </a:r>
                      <a:endParaRPr lang="sv-SE" sz="1000" u="non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>
                          <a:solidFill>
                            <a:schemeClr val="bg1"/>
                          </a:solidFill>
                          <a:effectLst/>
                        </a:rPr>
                        <a:t>Enhetschef </a:t>
                      </a:r>
                      <a:endParaRPr lang="sv-SE" sz="1000" u="none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v-SE" sz="1000" u="none" dirty="0">
                          <a:solidFill>
                            <a:schemeClr val="bg1"/>
                          </a:solidFill>
                          <a:effectLst/>
                        </a:rPr>
                        <a:t>I samråd med </a:t>
                      </a:r>
                      <a:r>
                        <a:rPr lang="sv-SE" sz="1000" u="none" dirty="0" smtClean="0">
                          <a:solidFill>
                            <a:schemeClr val="bg1"/>
                          </a:solidFill>
                          <a:effectLst/>
                        </a:rPr>
                        <a:t>GDPR-samordnare </a:t>
                      </a:r>
                      <a:endParaRPr lang="sv-SE" sz="1000" u="non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8872387"/>
                  </a:ext>
                </a:extLst>
              </a:tr>
            </a:tbl>
          </a:graphicData>
        </a:graphic>
      </p:graphicFrame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827616" y="1043726"/>
            <a:ext cx="7907867" cy="46284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sv-SE" sz="24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Vem gör vad i förvaltningen?</a:t>
            </a:r>
            <a:endParaRPr lang="sv-SE" sz="2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005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derrubrik 4"/>
          <p:cNvSpPr txBox="1">
            <a:spLocks/>
          </p:cNvSpPr>
          <p:nvPr/>
        </p:nvSpPr>
        <p:spPr>
          <a:xfrm>
            <a:off x="438286" y="1201106"/>
            <a:ext cx="8252988" cy="38330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24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Sammanfattning</a:t>
            </a:r>
            <a:r>
              <a:rPr lang="sv-SE" sz="14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/>
            </a:r>
            <a:br>
              <a:rPr lang="sv-SE" sz="1400" b="1" dirty="0" smtClean="0">
                <a:solidFill>
                  <a:schemeClr val="bg1"/>
                </a:solidFill>
                <a:latin typeface="Garamond" panose="02020404030301010803" pitchFamily="18" charset="0"/>
              </a:rPr>
            </a:br>
            <a:endParaRPr lang="sv-SE" sz="14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>
                <a:solidFill>
                  <a:schemeClr val="bg1"/>
                </a:solidFill>
                <a:latin typeface="Garamond" panose="02020404030301010803" pitchFamily="18" charset="0"/>
              </a:rPr>
              <a:t>Huvudregeln är att det råder förbud att behandla personuppgifter samt att överföra data till land utanför EU/EES</a:t>
            </a:r>
          </a:p>
          <a:p>
            <a:endParaRPr lang="sv-SE" sz="12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Informera förvaltningens GDPR-samordnare </a:t>
            </a:r>
            <a:r>
              <a:rPr lang="sv-SE" sz="1200" dirty="0">
                <a:solidFill>
                  <a:schemeClr val="bg1"/>
                </a:solidFill>
                <a:latin typeface="Garamond" panose="02020404030301010803" pitchFamily="18" charset="0"/>
              </a:rPr>
              <a:t>när ett nytt arbetssätt planeras för en första </a:t>
            </a:r>
            <a: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bedömning</a:t>
            </a:r>
            <a:b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</a:br>
            <a:endParaRPr lang="sv-SE" sz="12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>
                <a:solidFill>
                  <a:schemeClr val="bg1"/>
                </a:solidFill>
                <a:latin typeface="Garamond" panose="02020404030301010803" pitchFamily="18" charset="0"/>
              </a:rPr>
              <a:t>Inte bygga rutiner och tekniska lösningar för att skydda uppgifter som </a:t>
            </a:r>
            <a: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SoF </a:t>
            </a:r>
            <a:r>
              <a:rPr lang="sv-SE" sz="1200" dirty="0">
                <a:solidFill>
                  <a:schemeClr val="bg1"/>
                </a:solidFill>
                <a:latin typeface="Garamond" panose="02020404030301010803" pitchFamily="18" charset="0"/>
              </a:rPr>
              <a:t>inte har rätt att </a:t>
            </a:r>
            <a: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behandla</a:t>
            </a:r>
            <a:b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</a:br>
            <a:endParaRPr lang="sv-SE" sz="12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>
                <a:solidFill>
                  <a:schemeClr val="bg1"/>
                </a:solidFill>
                <a:latin typeface="Garamond" panose="02020404030301010803" pitchFamily="18" charset="0"/>
              </a:rPr>
              <a:t>Dokumentation ska ske i verksamhetssystemen – mail, systemmappar etc. ska rensas löpande </a:t>
            </a:r>
            <a: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  <a:t/>
            </a:r>
            <a:b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</a:br>
            <a:endParaRPr lang="sv-SE" sz="12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>
                <a:solidFill>
                  <a:schemeClr val="bg1"/>
                </a:solidFill>
                <a:latin typeface="Garamond" panose="02020404030301010803" pitchFamily="18" charset="0"/>
              </a:rPr>
              <a:t>Utgå från grundläggande principer och </a:t>
            </a:r>
            <a: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laglig grund</a:t>
            </a:r>
            <a:b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</a:br>
            <a:endParaRPr lang="sv-SE" sz="12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>
                <a:solidFill>
                  <a:schemeClr val="bg1"/>
                </a:solidFill>
                <a:latin typeface="Garamond" panose="02020404030301010803" pitchFamily="18" charset="0"/>
              </a:rPr>
              <a:t>Analysera åtgärder och </a:t>
            </a:r>
            <a: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lämplighet</a:t>
            </a:r>
            <a:b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</a:br>
            <a:endParaRPr lang="sv-SE" sz="12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>
                <a:solidFill>
                  <a:schemeClr val="bg1"/>
                </a:solidFill>
                <a:latin typeface="Garamond" panose="02020404030301010803" pitchFamily="18" charset="0"/>
              </a:rPr>
              <a:t>Motivera </a:t>
            </a:r>
            <a: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beslut </a:t>
            </a:r>
            <a:r>
              <a:rPr lang="sv-SE" sz="1200" dirty="0">
                <a:solidFill>
                  <a:schemeClr val="bg1"/>
                </a:solidFill>
                <a:latin typeface="Garamond" panose="02020404030301010803" pitchFamily="18" charset="0"/>
              </a:rPr>
              <a:t>och </a:t>
            </a:r>
            <a: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dokumentera löpande</a:t>
            </a:r>
            <a:b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</a:br>
            <a:endParaRPr lang="sv-SE" sz="12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2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Rutiner och senaste nytt om GDPR kommer att finnas på förvaltningens GDPR- sida </a:t>
            </a:r>
            <a:endParaRPr lang="sv-SE" sz="12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sv-SE" sz="12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354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41866" y="2895600"/>
            <a:ext cx="7907867" cy="46284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sv-SE" sz="2400" dirty="0" smtClean="0">
                <a:solidFill>
                  <a:schemeClr val="bg1"/>
                </a:solidFill>
              </a:rPr>
              <a:t>Tack för att ni lyssnande! </a:t>
            </a:r>
            <a:endParaRPr lang="sv-S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0617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Första sida med färgad bakgrund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60C1BF24619FB47809B6595F9AECFB0" ma:contentTypeVersion="0" ma:contentTypeDescription="Skapa ett nytt dokument." ma:contentTypeScope="" ma:versionID="9d45c0013541f1f15988e508be82309c">
  <xsd:schema xmlns:xsd="http://www.w3.org/2001/XMLSchema" xmlns:p="http://schemas.microsoft.com/office/2006/metadata/properties" targetNamespace="http://schemas.microsoft.com/office/2006/metadata/properties" ma:root="true" ma:fieldsID="0972d9b87414d3d716947ba00104245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 ma:readOnly="true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8809CD-79EC-41EE-BAEE-A279EA17A25C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2115B3C-5436-4279-92AC-2C5DA2293E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55711E73-CE5E-49DB-A204-7D6BB8B0CFA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Mall Hbg Ny</Template>
  <TotalTime>1276</TotalTime>
  <Words>2021</Words>
  <Application>Microsoft Office PowerPoint</Application>
  <PresentationFormat>Bildspel på skärmen (4:3)</PresentationFormat>
  <Paragraphs>232</Paragraphs>
  <Slides>15</Slides>
  <Notes>11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22" baseType="lpstr">
      <vt:lpstr>Arial</vt:lpstr>
      <vt:lpstr>Calibri</vt:lpstr>
      <vt:lpstr>Cambria</vt:lpstr>
      <vt:lpstr>Garamond</vt:lpstr>
      <vt:lpstr>Times New Roman</vt:lpstr>
      <vt:lpstr>Wingdings</vt:lpstr>
      <vt:lpstr>Första sida med färgad bakgrund</vt:lpstr>
      <vt:lpstr>Välkomna till kompetensutbildning -  GDPR </vt:lpstr>
      <vt:lpstr>                     Dagens dagordning   Pass 1 – Intro till GDPR  Paus 9:45 – 10:00  Pass 2 – GDPR i praktiken   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Paus från GDPR  </vt:lpstr>
      <vt:lpstr>PowerPoint-presentation</vt:lpstr>
      <vt:lpstr>PowerPoint-presentation</vt:lpstr>
      <vt:lpstr>PowerPoint-presentation</vt:lpstr>
      <vt:lpstr>PowerPoint-presentation</vt:lpstr>
      <vt:lpstr>Vem gör vad i förvaltningen?</vt:lpstr>
      <vt:lpstr>PowerPoint-presentation</vt:lpstr>
      <vt:lpstr>Tack för att ni lyssnande! 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Westerlund Anna - SLF</dc:creator>
  <cp:lastModifiedBy>Meholli Berat - SOF</cp:lastModifiedBy>
  <cp:revision>209</cp:revision>
  <dcterms:created xsi:type="dcterms:W3CDTF">2015-11-05T09:31:38Z</dcterms:created>
  <dcterms:modified xsi:type="dcterms:W3CDTF">2022-03-21T09:58:11Z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0x010100A60C1BF24619FB47809B6595F9AECFB0</vt:lpwstr>
  </property>
</Properties>
</file>